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  <p:embeddedFont>
      <p:font typeface="Arial Black"/>
      <p:regular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27" Type="http://schemas.openxmlformats.org/officeDocument/2006/relationships/font" Target="fonts/ArialBlack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ef36513af5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ef36513af5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Row number is proportional to Lambda 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ef36513af5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ef36513af5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classical computing there are many methods to solve Ax=b→ Direct vs iterative solving, only eigen decomp method works in quantum computing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(show equations for eigen decomp and to solve x,, x=sum(ci*vi/(lambda) 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Input U = Modified matrix A , eigen values are e^(lambda*i), eigenvectors are identical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Quantum circuit will generate that modified A to get your U matrix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ef80a74c55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ef80a74c5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finite difference(1-21 matrix), </a:t>
            </a:r>
            <a:r>
              <a:rPr lang="en"/>
              <a:t>POISSONS EQ. , carleman linearization  [ converting into ax=b]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questi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ef8aba004c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ef8aba004c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ef8aba004c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ef8aba004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ef80a74c5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ef80a74c5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talk about amplitude/ hamiltonian encoding here , can model biological processes/ chemical reactions etc.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e64cc56fbd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e64cc56fbd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Exponential increase in </a:t>
            </a:r>
            <a:r>
              <a:rPr lang="en"/>
              <a:t>memory</a:t>
            </a:r>
            <a:r>
              <a:rPr lang="en"/>
              <a:t> due to the use of probabilities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Probabilities</a:t>
            </a:r>
            <a:r>
              <a:rPr lang="en"/>
              <a:t> means that </a:t>
            </a:r>
            <a:r>
              <a:rPr lang="en"/>
              <a:t>computations</a:t>
            </a:r>
            <a:r>
              <a:rPr lang="en"/>
              <a:t> must be done repeatedly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e64cc56fbd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e64cc56fbd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A1A1A"/>
              </a:buClr>
              <a:buSzPts val="1200"/>
              <a:buChar char="-"/>
            </a:pPr>
            <a:r>
              <a:rPr lang="en" sz="1200">
                <a:solidFill>
                  <a:srgbClr val="1A1A1A"/>
                </a:solidFill>
                <a:highlight>
                  <a:srgbClr val="FFFFFF"/>
                </a:highlight>
              </a:rPr>
              <a:t>statistical interpretation of the wave function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f8aba004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f8aba004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Quantum programming is </a:t>
            </a:r>
            <a:r>
              <a:rPr lang="en"/>
              <a:t>nothing</a:t>
            </a:r>
            <a:r>
              <a:rPr lang="en"/>
              <a:t> but traveling from state to state </a:t>
            </a:r>
            <a:r>
              <a:rPr lang="en"/>
              <a:t>and</a:t>
            </a:r>
            <a:r>
              <a:rPr lang="en"/>
              <a:t> the final state is just a sample of the final answer (repeated calculations)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e64cc56fbd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e64cc56fb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ef36513af5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ef36513af5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ef36513af5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ef36513af5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Circuit is for one row of the fourier transform matrix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To finish the fourier transform you have to input all the row numbers (starts from zero)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 (Clean)">
  <p:cSld name="1_Title Slide (Clean)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idx="1" type="body"/>
          </p:nvPr>
        </p:nvSpPr>
        <p:spPr>
          <a:xfrm>
            <a:off x="67234" y="1534734"/>
            <a:ext cx="89973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9264F"/>
              </a:buClr>
              <a:buSzPts val="4000"/>
              <a:buNone/>
              <a:defRPr sz="4000">
                <a:solidFill>
                  <a:srgbClr val="19264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325755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30"/>
              <a:buChar char="▪"/>
              <a:defRPr/>
            </a:lvl2pPr>
            <a:lvl3pPr indent="-325755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30"/>
              <a:buChar char="▪"/>
              <a:defRPr/>
            </a:lvl3pPr>
            <a:lvl4pPr indent="-320039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4pPr>
            <a:lvl5pPr indent="-320039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2" type="body"/>
          </p:nvPr>
        </p:nvSpPr>
        <p:spPr>
          <a:xfrm>
            <a:off x="67235" y="2497072"/>
            <a:ext cx="8997300" cy="2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9264F"/>
              </a:buClr>
              <a:buSzPts val="1800"/>
              <a:buNone/>
              <a:defRPr sz="1800">
                <a:solidFill>
                  <a:srgbClr val="19264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325755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30"/>
              <a:buChar char="▪"/>
              <a:defRPr/>
            </a:lvl2pPr>
            <a:lvl3pPr indent="-325755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30"/>
              <a:buChar char="▪"/>
              <a:defRPr/>
            </a:lvl3pPr>
            <a:lvl4pPr indent="-320039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4pPr>
            <a:lvl5pPr indent="-320039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idx="3" type="body"/>
          </p:nvPr>
        </p:nvSpPr>
        <p:spPr>
          <a:xfrm>
            <a:off x="67235" y="2746907"/>
            <a:ext cx="8997300" cy="1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9264F"/>
              </a:buClr>
              <a:buSzPts val="1050"/>
              <a:buNone/>
              <a:defRPr sz="1050">
                <a:solidFill>
                  <a:srgbClr val="19264F"/>
                </a:solidFill>
              </a:defRPr>
            </a:lvl1pPr>
            <a:lvl2pPr indent="-325755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30"/>
              <a:buChar char="▪"/>
              <a:defRPr/>
            </a:lvl2pPr>
            <a:lvl3pPr indent="-325755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30"/>
              <a:buChar char="▪"/>
              <a:defRPr/>
            </a:lvl3pPr>
            <a:lvl4pPr indent="-320039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4pPr>
            <a:lvl5pPr indent="-320039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4" type="body"/>
          </p:nvPr>
        </p:nvSpPr>
        <p:spPr>
          <a:xfrm>
            <a:off x="67234" y="2927796"/>
            <a:ext cx="8997300" cy="1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9264F"/>
              </a:buClr>
              <a:buSzPts val="1050"/>
              <a:buNone/>
              <a:defRPr sz="1050">
                <a:solidFill>
                  <a:srgbClr val="19264F"/>
                </a:solidFill>
              </a:defRPr>
            </a:lvl1pPr>
            <a:lvl2pPr indent="-325755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30"/>
              <a:buChar char="▪"/>
              <a:defRPr/>
            </a:lvl2pPr>
            <a:lvl3pPr indent="-325755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30"/>
              <a:buChar char="▪"/>
              <a:defRPr/>
            </a:lvl3pPr>
            <a:lvl4pPr indent="-320039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4pPr>
            <a:lvl5pPr indent="-320039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4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ctrTitle"/>
          </p:nvPr>
        </p:nvSpPr>
        <p:spPr>
          <a:xfrm>
            <a:off x="727950" y="156240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Quantum Computing for Linear Algebra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11"/>
          </a:p>
        </p:txBody>
      </p:sp>
      <p:sp>
        <p:nvSpPr>
          <p:cNvPr id="92" name="Google Shape;92;p14"/>
          <p:cNvSpPr txBox="1"/>
          <p:nvPr>
            <p:ph idx="1" type="subTitle"/>
          </p:nvPr>
        </p:nvSpPr>
        <p:spPr>
          <a:xfrm>
            <a:off x="727952" y="32881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b="1" lang="en" sz="1896"/>
              <a:t>By: Arnav Kalotra</a:t>
            </a:r>
            <a:endParaRPr b="1" sz="1896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b="1" lang="en" sz="1896"/>
              <a:t>University of Maryland College Park</a:t>
            </a:r>
            <a:endParaRPr b="1" sz="1896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rPr b="1" lang="en" sz="1896"/>
              <a:t>Patuxent Partnership</a:t>
            </a:r>
            <a:endParaRPr b="1" sz="1896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sz="1896"/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r>
              <a:t/>
            </a:r>
            <a:endParaRPr sz="182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Quantum Phase Estimation</a:t>
            </a:r>
            <a:endParaRPr/>
          </a:p>
        </p:txBody>
      </p:sp>
      <p:sp>
        <p:nvSpPr>
          <p:cNvPr id="159" name="Google Shape;159;p23"/>
          <p:cNvSpPr txBox="1"/>
          <p:nvPr>
            <p:ph idx="1" type="body"/>
          </p:nvPr>
        </p:nvSpPr>
        <p:spPr>
          <a:xfrm>
            <a:off x="295475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23466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-"/>
            </a:pPr>
            <a:r>
              <a:rPr lang="en" sz="5975">
                <a:solidFill>
                  <a:schemeClr val="dk2"/>
                </a:solidFill>
              </a:rPr>
              <a:t>Used directly  to solve Ax=b,  (solution(x)=</a:t>
            </a:r>
            <a:r>
              <a:rPr lang="en" sz="5200">
                <a:solidFill>
                  <a:srgbClr val="19264F"/>
                </a:solidFill>
              </a:rPr>
              <a:t>Σ(c</a:t>
            </a:r>
            <a:r>
              <a:rPr baseline="-25000" lang="en" sz="5200">
                <a:solidFill>
                  <a:srgbClr val="19264F"/>
                </a:solidFill>
              </a:rPr>
              <a:t>i</a:t>
            </a:r>
            <a:r>
              <a:rPr lang="en" sz="5200">
                <a:solidFill>
                  <a:srgbClr val="19264F"/>
                </a:solidFill>
              </a:rPr>
              <a:t>*v</a:t>
            </a:r>
            <a:r>
              <a:rPr baseline="-25000" lang="en" sz="5200">
                <a:solidFill>
                  <a:srgbClr val="19264F"/>
                </a:solidFill>
              </a:rPr>
              <a:t>i</a:t>
            </a:r>
            <a:r>
              <a:rPr lang="en" sz="5200">
                <a:solidFill>
                  <a:srgbClr val="19264F"/>
                </a:solidFill>
              </a:rPr>
              <a:t>)/(λ</a:t>
            </a:r>
            <a:r>
              <a:rPr baseline="-25000" lang="en" sz="5200">
                <a:solidFill>
                  <a:srgbClr val="19264F"/>
                </a:solidFill>
              </a:rPr>
              <a:t>i</a:t>
            </a:r>
            <a:r>
              <a:rPr lang="en" sz="5200">
                <a:solidFill>
                  <a:srgbClr val="19264F"/>
                </a:solidFill>
              </a:rPr>
              <a:t>))</a:t>
            </a:r>
            <a:endParaRPr sz="5200">
              <a:solidFill>
                <a:srgbClr val="19264F"/>
              </a:solidFill>
            </a:endParaRPr>
          </a:p>
          <a:p>
            <a:pPr indent="-323466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-"/>
            </a:pPr>
            <a:r>
              <a:rPr lang="en" sz="5975">
                <a:solidFill>
                  <a:schemeClr val="dk2"/>
                </a:solidFill>
              </a:rPr>
              <a:t>Input in second register is eigenvectors of b (top register is all 0)</a:t>
            </a:r>
            <a:endParaRPr sz="5975">
              <a:solidFill>
                <a:schemeClr val="dk2"/>
              </a:solidFill>
            </a:endParaRPr>
          </a:p>
          <a:p>
            <a:pPr indent="-323466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-"/>
            </a:pPr>
            <a:r>
              <a:rPr lang="en" sz="5975">
                <a:solidFill>
                  <a:schemeClr val="dk2"/>
                </a:solidFill>
              </a:rPr>
              <a:t>Output is essentially an angle on each qubit</a:t>
            </a:r>
            <a:endParaRPr sz="5975">
              <a:solidFill>
                <a:schemeClr val="dk2"/>
              </a:solidFill>
            </a:endParaRPr>
          </a:p>
          <a:p>
            <a:pPr indent="-323466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-"/>
            </a:pPr>
            <a:r>
              <a:rPr lang="en" sz="5975">
                <a:solidFill>
                  <a:schemeClr val="dk2"/>
                </a:solidFill>
              </a:rPr>
              <a:t>Utilizes Inverse Fourier Transform</a:t>
            </a:r>
            <a:endParaRPr sz="5975">
              <a:solidFill>
                <a:schemeClr val="dk2"/>
              </a:solidFill>
            </a:endParaRPr>
          </a:p>
          <a:p>
            <a:pPr indent="-323466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-"/>
            </a:pPr>
            <a:r>
              <a:rPr lang="en" sz="5975">
                <a:solidFill>
                  <a:schemeClr val="dk2"/>
                </a:solidFill>
              </a:rPr>
              <a:t>Matrix Data input</a:t>
            </a:r>
            <a:endParaRPr sz="5975">
              <a:solidFill>
                <a:schemeClr val="dk2"/>
              </a:solidFill>
            </a:endParaRPr>
          </a:p>
          <a:p>
            <a:pPr indent="-24923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4100">
              <a:solidFill>
                <a:srgbClr val="FF0000"/>
              </a:solidFill>
            </a:endParaRPr>
          </a:p>
        </p:txBody>
      </p:sp>
      <p:pic>
        <p:nvPicPr>
          <p:cNvPr id="160" name="Google Shape;16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8800" y="2882400"/>
            <a:ext cx="4330450" cy="226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3"/>
          <p:cNvSpPr txBox="1"/>
          <p:nvPr/>
        </p:nvSpPr>
        <p:spPr>
          <a:xfrm>
            <a:off x="2752725" y="4000500"/>
            <a:ext cx="1724100" cy="8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****Ax=b****</a:t>
            </a:r>
            <a:endParaRPr sz="1300">
              <a:solidFill>
                <a:srgbClr val="3C78D8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r>
              <a:rPr baseline="30000" lang="en" sz="1300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n</a:t>
            </a:r>
            <a:r>
              <a:rPr lang="en" sz="1300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*Θ=x (row #)</a:t>
            </a:r>
            <a:endParaRPr sz="1300">
              <a:solidFill>
                <a:srgbClr val="3C78D8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SOL(x)=Σ(ci*vi)/(λi)</a:t>
            </a:r>
            <a:endParaRPr sz="1300">
              <a:solidFill>
                <a:srgbClr val="3C78D8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HHL Algorithm</a:t>
            </a:r>
            <a:endParaRPr/>
          </a:p>
        </p:txBody>
      </p:sp>
      <p:sp>
        <p:nvSpPr>
          <p:cNvPr id="167" name="Google Shape;167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-"/>
            </a:pPr>
            <a:r>
              <a:rPr lang="en" sz="1500">
                <a:solidFill>
                  <a:schemeClr val="dk2"/>
                </a:solidFill>
              </a:rPr>
              <a:t>Main Goal is to solve Ax=b 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-"/>
            </a:pPr>
            <a:r>
              <a:rPr lang="en" sz="1500">
                <a:solidFill>
                  <a:schemeClr val="dk2"/>
                </a:solidFill>
              </a:rPr>
              <a:t>Based on Eigen </a:t>
            </a:r>
            <a:r>
              <a:rPr lang="en" sz="1500">
                <a:solidFill>
                  <a:schemeClr val="dk2"/>
                </a:solidFill>
              </a:rPr>
              <a:t>Decomposition</a:t>
            </a:r>
            <a:r>
              <a:rPr lang="en" sz="1500">
                <a:solidFill>
                  <a:schemeClr val="dk2"/>
                </a:solidFill>
              </a:rPr>
              <a:t> 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-"/>
            </a:pPr>
            <a:r>
              <a:rPr lang="en" sz="1500">
                <a:solidFill>
                  <a:schemeClr val="dk2"/>
                </a:solidFill>
              </a:rPr>
              <a:t>Consists of 3 Sub Algorithms (Fourier transform, phase estimation, division)</a:t>
            </a:r>
            <a:endParaRPr sz="15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</a:endParaRPr>
          </a:p>
        </p:txBody>
      </p:sp>
      <p:pic>
        <p:nvPicPr>
          <p:cNvPr id="168" name="Google Shape;16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5025" y="3082374"/>
            <a:ext cx="4229101" cy="175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Quantum Diff EQ</a:t>
            </a:r>
            <a:endParaRPr/>
          </a:p>
        </p:txBody>
      </p:sp>
      <p:sp>
        <p:nvSpPr>
          <p:cNvPr id="174" name="Google Shape;174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16706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-"/>
            </a:pPr>
            <a:r>
              <a:rPr lang="en" sz="1500">
                <a:solidFill>
                  <a:schemeClr val="dk2"/>
                </a:solidFill>
              </a:rPr>
              <a:t>Algorithms for Linear Equations currently outperform classical computers [umd]</a:t>
            </a:r>
            <a:endParaRPr sz="1500">
              <a:solidFill>
                <a:schemeClr val="dk2"/>
              </a:solidFill>
            </a:endParaRPr>
          </a:p>
          <a:p>
            <a:pPr indent="-316706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-"/>
            </a:pPr>
            <a:r>
              <a:rPr lang="en" sz="1500">
                <a:solidFill>
                  <a:schemeClr val="dk2"/>
                </a:solidFill>
              </a:rPr>
              <a:t>Newer algorithms have been developed and tested for nonlinear equations</a:t>
            </a:r>
            <a:endParaRPr sz="1500">
              <a:solidFill>
                <a:schemeClr val="dk2"/>
              </a:solidFill>
            </a:endParaRPr>
          </a:p>
          <a:p>
            <a:pPr indent="-316706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-"/>
            </a:pPr>
            <a:r>
              <a:rPr lang="en" sz="1500">
                <a:solidFill>
                  <a:schemeClr val="dk2"/>
                </a:solidFill>
              </a:rPr>
              <a:t>Potential </a:t>
            </a:r>
            <a:r>
              <a:rPr lang="en" sz="1500">
                <a:solidFill>
                  <a:schemeClr val="dk2"/>
                </a:solidFill>
              </a:rPr>
              <a:t>applications include Navier stokes theorem, plasma hydrodynamics etc.. [Harvard]</a:t>
            </a:r>
            <a:endParaRPr sz="1500">
              <a:solidFill>
                <a:schemeClr val="dk2"/>
              </a:solidFill>
            </a:endParaRPr>
          </a:p>
          <a:p>
            <a:pPr indent="-316706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-"/>
            </a:pPr>
            <a:r>
              <a:rPr lang="en" sz="1500">
                <a:solidFill>
                  <a:schemeClr val="dk2"/>
                </a:solidFill>
              </a:rPr>
              <a:t>Basis for Diff EQ algorithms come from Linear Algebra algorithms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Google Shape;175;p25"/>
          <p:cNvPicPr preferRelativeResize="0"/>
          <p:nvPr/>
        </p:nvPicPr>
        <p:blipFill rotWithShape="1">
          <a:blip r:embed="rId3">
            <a:alphaModFix/>
          </a:blip>
          <a:srcRect b="8240" l="0" r="0" t="0"/>
          <a:stretch/>
        </p:blipFill>
        <p:spPr>
          <a:xfrm>
            <a:off x="434175" y="3673750"/>
            <a:ext cx="4591049" cy="123162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5"/>
          <p:cNvSpPr txBox="1"/>
          <p:nvPr/>
        </p:nvSpPr>
        <p:spPr>
          <a:xfrm>
            <a:off x="4817850" y="4339975"/>
            <a:ext cx="42117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*** Finite difference applied to </a:t>
            </a:r>
            <a:r>
              <a:rPr lang="en" sz="1300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poisson's</a:t>
            </a:r>
            <a:r>
              <a:rPr lang="en" sz="1300">
                <a:solidFill>
                  <a:srgbClr val="3C78D8"/>
                </a:solidFill>
                <a:latin typeface="Lato"/>
                <a:ea typeface="Lato"/>
                <a:cs typeface="Lato"/>
                <a:sym typeface="Lato"/>
              </a:rPr>
              <a:t> equation **</a:t>
            </a:r>
            <a:endParaRPr sz="1300">
              <a:solidFill>
                <a:srgbClr val="3C78D8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Acknowledgements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Qiskit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729450" y="2078875"/>
            <a:ext cx="31092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9264F"/>
              </a:buClr>
              <a:buSzPts val="1400"/>
              <a:buChar char="-"/>
            </a:pPr>
            <a:r>
              <a:rPr lang="en" sz="1400">
                <a:solidFill>
                  <a:srgbClr val="19264F"/>
                </a:solidFill>
              </a:rPr>
              <a:t>Python Based Language</a:t>
            </a:r>
            <a:endParaRPr sz="1400">
              <a:solidFill>
                <a:srgbClr val="19264F"/>
              </a:solidFill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9264F"/>
              </a:buClr>
              <a:buSzPts val="1400"/>
              <a:buChar char="-"/>
            </a:pPr>
            <a:r>
              <a:rPr lang="en" sz="1400">
                <a:solidFill>
                  <a:srgbClr val="19264F"/>
                </a:solidFill>
              </a:rPr>
              <a:t>Available for everyone</a:t>
            </a:r>
            <a:endParaRPr sz="1400">
              <a:solidFill>
                <a:srgbClr val="19264F"/>
              </a:solidFill>
            </a:endParaRPr>
          </a:p>
          <a:p>
            <a:pPr indent="-3175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9264F"/>
              </a:buClr>
              <a:buSzPts val="1400"/>
              <a:buChar char="-"/>
            </a:pPr>
            <a:r>
              <a:rPr lang="en" sz="1400">
                <a:solidFill>
                  <a:srgbClr val="19264F"/>
                </a:solidFill>
              </a:rPr>
              <a:t>Ability to connect and use quantum computers </a:t>
            </a:r>
            <a:endParaRPr sz="1400">
              <a:solidFill>
                <a:srgbClr val="19264F"/>
              </a:solidFill>
            </a:endParaRPr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5875" y="2078875"/>
            <a:ext cx="3559374" cy="1837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Advantages and </a:t>
            </a:r>
            <a:r>
              <a:rPr lang="en"/>
              <a:t>Disadvantages</a:t>
            </a:r>
            <a:r>
              <a:rPr lang="en"/>
              <a:t> 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Computational power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Exponentially more memory 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High ceiling 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Ability to model complex systems 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6" name="Google Shape;106;p16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 sz="1800">
                <a:solidFill>
                  <a:srgbClr val="000000"/>
                </a:solidFill>
              </a:rPr>
              <a:t>Expensive 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 sz="1800">
                <a:solidFill>
                  <a:srgbClr val="000000"/>
                </a:solidFill>
              </a:rPr>
              <a:t>Inputting Data 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 sz="1800">
                <a:solidFill>
                  <a:srgbClr val="000000"/>
                </a:solidFill>
              </a:rPr>
              <a:t>Precision of Algorithms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 sz="1800">
                <a:solidFill>
                  <a:srgbClr val="000000"/>
                </a:solidFill>
              </a:rPr>
              <a:t>Potential Security Threat</a:t>
            </a: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 sz="1800">
                <a:solidFill>
                  <a:srgbClr val="000000"/>
                </a:solidFill>
              </a:rPr>
              <a:t>Repeated Computations </a:t>
            </a:r>
            <a:endParaRPr sz="1800"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2198" y="696325"/>
            <a:ext cx="2765100" cy="138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Quantum computing?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729450" y="2078875"/>
            <a:ext cx="7688700" cy="30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10000"/>
          </a:bodyPr>
          <a:lstStyle/>
          <a:p>
            <a:pPr indent="-322141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9264F"/>
              </a:buClr>
              <a:buSzPct val="100000"/>
              <a:buChar char="-"/>
            </a:pPr>
            <a:r>
              <a:rPr lang="en" sz="5892">
                <a:solidFill>
                  <a:srgbClr val="19264F"/>
                </a:solidFill>
              </a:rPr>
              <a:t>Classical Computer bits are either 0 and 1 </a:t>
            </a:r>
            <a:endParaRPr sz="5892">
              <a:solidFill>
                <a:srgbClr val="19264F"/>
              </a:solidFill>
            </a:endParaRPr>
          </a:p>
          <a:p>
            <a:pPr indent="-322141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9264F"/>
              </a:buClr>
              <a:buSzPct val="100000"/>
              <a:buChar char="-"/>
            </a:pPr>
            <a:r>
              <a:rPr lang="en" sz="5892">
                <a:solidFill>
                  <a:srgbClr val="19264F"/>
                </a:solidFill>
              </a:rPr>
              <a:t>Quantum  Qubits are uncertain - probabilities of observing  0 or 1</a:t>
            </a:r>
            <a:endParaRPr sz="5892">
              <a:solidFill>
                <a:srgbClr val="19264F"/>
              </a:solidFill>
            </a:endParaRPr>
          </a:p>
          <a:p>
            <a:pPr indent="-322141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9264F"/>
              </a:buClr>
              <a:buSzPct val="100000"/>
              <a:buChar char="-"/>
            </a:pPr>
            <a:r>
              <a:rPr lang="en" sz="5892">
                <a:solidFill>
                  <a:srgbClr val="19264F"/>
                </a:solidFill>
              </a:rPr>
              <a:t>1 bit in Classic Vs Quantum (</a:t>
            </a:r>
            <a:r>
              <a:rPr b="1" lang="en" sz="5892">
                <a:solidFill>
                  <a:srgbClr val="19264F"/>
                </a:solidFill>
              </a:rPr>
              <a:t>Exponential </a:t>
            </a:r>
            <a:r>
              <a:rPr b="1" lang="en" sz="5892">
                <a:solidFill>
                  <a:srgbClr val="19264F"/>
                </a:solidFill>
              </a:rPr>
              <a:t>increase in </a:t>
            </a:r>
            <a:r>
              <a:rPr b="1" lang="en" sz="5892">
                <a:solidFill>
                  <a:srgbClr val="19264F"/>
                </a:solidFill>
              </a:rPr>
              <a:t>Memory</a:t>
            </a:r>
            <a:r>
              <a:rPr lang="en" sz="5892">
                <a:solidFill>
                  <a:srgbClr val="19264F"/>
                </a:solidFill>
              </a:rPr>
              <a:t>)</a:t>
            </a:r>
            <a:endParaRPr sz="5892">
              <a:solidFill>
                <a:srgbClr val="19264F"/>
              </a:solidFill>
            </a:endParaRPr>
          </a:p>
          <a:p>
            <a:pPr indent="-322141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9264F"/>
              </a:buClr>
              <a:buSzPct val="100000"/>
              <a:buChar char="-"/>
            </a:pPr>
            <a:r>
              <a:rPr lang="en" sz="5892">
                <a:solidFill>
                  <a:srgbClr val="19264F"/>
                </a:solidFill>
              </a:rPr>
              <a:t>Classical probability (one real #): x</a:t>
            </a:r>
            <a:endParaRPr sz="5892">
              <a:solidFill>
                <a:srgbClr val="19264F"/>
              </a:solidFill>
            </a:endParaRPr>
          </a:p>
          <a:p>
            <a:pPr indent="-322141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9264F"/>
              </a:buClr>
              <a:buSzPct val="100000"/>
              <a:buChar char="-"/>
            </a:pPr>
            <a:r>
              <a:rPr lang="en" sz="5892">
                <a:solidFill>
                  <a:srgbClr val="19264F"/>
                </a:solidFill>
              </a:rPr>
              <a:t>Quantum </a:t>
            </a:r>
            <a:r>
              <a:rPr lang="en" sz="5892">
                <a:solidFill>
                  <a:srgbClr val="19264F"/>
                </a:solidFill>
              </a:rPr>
              <a:t>probability</a:t>
            </a:r>
            <a:r>
              <a:rPr lang="en" sz="5892">
                <a:solidFill>
                  <a:srgbClr val="19264F"/>
                </a:solidFill>
              </a:rPr>
              <a:t> (1 complex #): x+iy</a:t>
            </a:r>
            <a:endParaRPr sz="5892">
              <a:solidFill>
                <a:srgbClr val="19264F"/>
              </a:solidFill>
            </a:endParaRPr>
          </a:p>
          <a:p>
            <a:pPr indent="-322141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19264F"/>
              </a:buClr>
              <a:buSzPct val="100000"/>
              <a:buChar char="-"/>
            </a:pPr>
            <a:r>
              <a:rPr lang="en" sz="5892">
                <a:solidFill>
                  <a:srgbClr val="19264F"/>
                </a:solidFill>
              </a:rPr>
              <a:t>Probabilites converted into  Polar Coordinates r,</a:t>
            </a:r>
            <a:r>
              <a:rPr lang="en" sz="5892">
                <a:solidFill>
                  <a:srgbClr val="19264F"/>
                </a:solidFill>
              </a:rPr>
              <a:t> θ  </a:t>
            </a:r>
            <a:r>
              <a:rPr lang="en" sz="5892">
                <a:solidFill>
                  <a:srgbClr val="19264F"/>
                </a:solidFill>
              </a:rPr>
              <a:t>(x+iy→ r*e</a:t>
            </a:r>
            <a:r>
              <a:rPr baseline="30000" lang="en" sz="5892">
                <a:solidFill>
                  <a:srgbClr val="19264F"/>
                </a:solidFill>
              </a:rPr>
              <a:t>i*Θ</a:t>
            </a:r>
            <a:r>
              <a:rPr lang="en" sz="5892">
                <a:solidFill>
                  <a:srgbClr val="19264F"/>
                </a:solidFill>
              </a:rPr>
              <a:t>)</a:t>
            </a:r>
            <a:endParaRPr sz="5892">
              <a:solidFill>
                <a:srgbClr val="19264F"/>
              </a:solidFill>
            </a:endParaRPr>
          </a:p>
          <a:p>
            <a:pPr indent="0" lvl="0" marL="45720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Bloch Sphere (single bit)</a:t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491325" y="2078875"/>
            <a:ext cx="7688700" cy="27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38373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1467"/>
              <a:buChar char="-"/>
            </a:pPr>
            <a:r>
              <a:rPr lang="en" sz="6814">
                <a:solidFill>
                  <a:srgbClr val="000000"/>
                </a:solidFill>
              </a:rPr>
              <a:t>Each point on the surface of this sphere is a quantum state</a:t>
            </a:r>
            <a:endParaRPr sz="6814">
              <a:solidFill>
                <a:srgbClr val="000000"/>
              </a:solidFill>
            </a:endParaRPr>
          </a:p>
          <a:p>
            <a:pPr indent="-336786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-"/>
            </a:pPr>
            <a:r>
              <a:rPr lang="en" sz="6814">
                <a:solidFill>
                  <a:srgbClr val="000000"/>
                </a:solidFill>
              </a:rPr>
              <a:t>North and South pole (classical)</a:t>
            </a:r>
            <a:endParaRPr sz="6814">
              <a:solidFill>
                <a:srgbClr val="000000"/>
              </a:solidFill>
            </a:endParaRPr>
          </a:p>
          <a:p>
            <a:pPr indent="-336786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-"/>
            </a:pPr>
            <a:r>
              <a:rPr lang="en" sz="6814">
                <a:solidFill>
                  <a:srgbClr val="000000"/>
                </a:solidFill>
              </a:rPr>
              <a:t> Any point on Equator= 50/50 probability </a:t>
            </a:r>
            <a:endParaRPr sz="6814">
              <a:solidFill>
                <a:srgbClr val="000000"/>
              </a:solidFill>
            </a:endParaRPr>
          </a:p>
          <a:p>
            <a:pPr indent="-336786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-"/>
            </a:pPr>
            <a:r>
              <a:rPr lang="en" sz="6814">
                <a:solidFill>
                  <a:srgbClr val="000000"/>
                </a:solidFill>
              </a:rPr>
              <a:t>Every other point: superposition of 0 and 1</a:t>
            </a:r>
            <a:endParaRPr sz="6814">
              <a:solidFill>
                <a:srgbClr val="000000"/>
              </a:solidFill>
            </a:endParaRPr>
          </a:p>
          <a:p>
            <a:pPr indent="-336786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-"/>
            </a:pPr>
            <a:r>
              <a:rPr lang="en" sz="6814">
                <a:solidFill>
                  <a:srgbClr val="000000"/>
                </a:solidFill>
              </a:rPr>
              <a:t>r1</a:t>
            </a:r>
            <a:r>
              <a:rPr baseline="30000" lang="en" sz="7214">
                <a:solidFill>
                  <a:srgbClr val="000000"/>
                </a:solidFill>
              </a:rPr>
              <a:t>2</a:t>
            </a:r>
            <a:r>
              <a:rPr lang="en" sz="6814">
                <a:solidFill>
                  <a:srgbClr val="000000"/>
                </a:solidFill>
              </a:rPr>
              <a:t>+r2</a:t>
            </a:r>
            <a:r>
              <a:rPr baseline="30000" lang="en" sz="6814">
                <a:solidFill>
                  <a:srgbClr val="000000"/>
                </a:solidFill>
              </a:rPr>
              <a:t>2</a:t>
            </a:r>
            <a:r>
              <a:rPr lang="en" sz="6814">
                <a:solidFill>
                  <a:srgbClr val="000000"/>
                </a:solidFill>
              </a:rPr>
              <a:t>=1 (Physics nobel prize 1954)</a:t>
            </a:r>
            <a:endParaRPr sz="6814">
              <a:solidFill>
                <a:srgbClr val="000000"/>
              </a:solidFill>
            </a:endParaRPr>
          </a:p>
          <a:p>
            <a:pPr indent="-336786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-"/>
            </a:pPr>
            <a:r>
              <a:rPr lang="en" sz="6814">
                <a:solidFill>
                  <a:srgbClr val="000000"/>
                </a:solidFill>
              </a:rPr>
              <a:t>Relative Phase is along the equator</a:t>
            </a:r>
            <a:endParaRPr sz="6814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7500" y="2201275"/>
            <a:ext cx="2723325" cy="288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8"/>
          <p:cNvPicPr preferRelativeResize="0"/>
          <p:nvPr/>
        </p:nvPicPr>
        <p:blipFill rotWithShape="1">
          <a:blip r:embed="rId4">
            <a:alphaModFix/>
          </a:blip>
          <a:srcRect b="0" l="0" r="0" t="6751"/>
          <a:stretch/>
        </p:blipFill>
        <p:spPr>
          <a:xfrm>
            <a:off x="5941549" y="960450"/>
            <a:ext cx="1844513" cy="99545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8"/>
          <p:cNvSpPr txBox="1"/>
          <p:nvPr/>
        </p:nvSpPr>
        <p:spPr>
          <a:xfrm>
            <a:off x="3793725" y="4813675"/>
            <a:ext cx="3466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1155CC"/>
                </a:solidFill>
                <a:latin typeface="Lato"/>
                <a:ea typeface="Lato"/>
                <a:cs typeface="Lato"/>
                <a:sym typeface="Lato"/>
              </a:rPr>
              <a:t>**graphical representation of one qubit**</a:t>
            </a:r>
            <a:endParaRPr sz="1300">
              <a:solidFill>
                <a:srgbClr val="1155CC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Quantum Programming </a:t>
            </a:r>
            <a:endParaRPr/>
          </a:p>
        </p:txBody>
      </p:sp>
      <p:sp>
        <p:nvSpPr>
          <p:cNvPr id="128" name="Google Shape;128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-"/>
            </a:pPr>
            <a:r>
              <a:rPr lang="en" sz="1500">
                <a:solidFill>
                  <a:schemeClr val="dk2"/>
                </a:solidFill>
              </a:rPr>
              <a:t>Only two core  concepts in Quantum programming, Gate and State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-"/>
            </a:pPr>
            <a:r>
              <a:rPr lang="en" sz="1500">
                <a:solidFill>
                  <a:schemeClr val="dk2"/>
                </a:solidFill>
              </a:rPr>
              <a:t>Mathematically a </a:t>
            </a:r>
            <a:r>
              <a:rPr lang="en" sz="1500">
                <a:solidFill>
                  <a:schemeClr val="dk2"/>
                </a:solidFill>
              </a:rPr>
              <a:t>State: vector Gate: Matrix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-"/>
            </a:pPr>
            <a:r>
              <a:rPr lang="en" sz="1500">
                <a:solidFill>
                  <a:schemeClr val="dk2"/>
                </a:solidFill>
              </a:rPr>
              <a:t>State is essentially where on the Bloch sphere the Bit is 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-"/>
            </a:pPr>
            <a:r>
              <a:rPr lang="en" sz="1500">
                <a:solidFill>
                  <a:schemeClr val="dk2"/>
                </a:solidFill>
              </a:rPr>
              <a:t>A Gate is something that alters that Location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Char char="-"/>
            </a:pPr>
            <a:r>
              <a:rPr lang="en" sz="1500">
                <a:solidFill>
                  <a:schemeClr val="dk2"/>
                </a:solidFill>
              </a:rPr>
              <a:t>States are transformed through Matrix vector multiplication </a:t>
            </a:r>
            <a:endParaRPr sz="1500">
              <a:solidFill>
                <a:schemeClr val="dk2"/>
              </a:solidFill>
            </a:endParaRPr>
          </a:p>
        </p:txBody>
      </p:sp>
      <p:pic>
        <p:nvPicPr>
          <p:cNvPr id="129" name="Google Shape;12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4726" y="2571750"/>
            <a:ext cx="2005500" cy="221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Logic Gates</a:t>
            </a:r>
            <a:endParaRPr/>
          </a:p>
        </p:txBody>
      </p:sp>
      <p:sp>
        <p:nvSpPr>
          <p:cNvPr id="135" name="Google Shape;135;p20"/>
          <p:cNvSpPr txBox="1"/>
          <p:nvPr>
            <p:ph idx="1" type="body"/>
          </p:nvPr>
        </p:nvSpPr>
        <p:spPr>
          <a:xfrm>
            <a:off x="729450" y="18538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19264F"/>
                </a:solidFill>
              </a:rPr>
              <a:t>-Hadamard Gate (H)</a:t>
            </a:r>
            <a:endParaRPr sz="1700">
              <a:solidFill>
                <a:srgbClr val="19264F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19264F"/>
                </a:solidFill>
              </a:rPr>
              <a:t>-Flip Gate (X)</a:t>
            </a:r>
            <a:endParaRPr sz="1700">
              <a:solidFill>
                <a:srgbClr val="19264F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19264F"/>
                </a:solidFill>
              </a:rPr>
              <a:t>-Rotate Gate (T-45,Z-180)</a:t>
            </a:r>
            <a:endParaRPr sz="1700">
              <a:solidFill>
                <a:srgbClr val="19264F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>
                <a:solidFill>
                  <a:srgbClr val="19264F"/>
                </a:solidFill>
              </a:rPr>
              <a:t>-If Gate (CNOT</a:t>
            </a:r>
            <a:endParaRPr sz="1700">
              <a:solidFill>
                <a:srgbClr val="19264F"/>
              </a:solidFill>
            </a:endParaRPr>
          </a:p>
        </p:txBody>
      </p:sp>
      <p:pic>
        <p:nvPicPr>
          <p:cNvPr id="136" name="Google Shape;136;p20"/>
          <p:cNvPicPr preferRelativeResize="0"/>
          <p:nvPr/>
        </p:nvPicPr>
        <p:blipFill rotWithShape="1">
          <a:blip r:embed="rId3">
            <a:alphaModFix/>
          </a:blip>
          <a:srcRect b="22686" l="0" r="0" t="1082"/>
          <a:stretch/>
        </p:blipFill>
        <p:spPr>
          <a:xfrm>
            <a:off x="3513450" y="1392600"/>
            <a:ext cx="4678049" cy="295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0"/>
          <p:cNvSpPr txBox="1"/>
          <p:nvPr/>
        </p:nvSpPr>
        <p:spPr>
          <a:xfrm>
            <a:off x="1300650" y="4250875"/>
            <a:ext cx="6542700" cy="7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55CC"/>
                </a:solidFill>
                <a:latin typeface="Lato"/>
                <a:ea typeface="Lato"/>
                <a:cs typeface="Lato"/>
                <a:sym typeface="Lato"/>
              </a:rPr>
              <a:t>*1 bit gate is 2x2, 2 bit gate is 4x4 etc.*</a:t>
            </a:r>
            <a:endParaRPr>
              <a:solidFill>
                <a:srgbClr val="1155C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55CC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55CC"/>
                </a:solidFill>
                <a:latin typeface="Lato"/>
                <a:ea typeface="Lato"/>
                <a:cs typeface="Lato"/>
                <a:sym typeface="Lato"/>
              </a:rPr>
              <a:t>     1 bit state is 2x1, 2 bit state is 4x1</a:t>
            </a:r>
            <a:endParaRPr>
              <a:solidFill>
                <a:srgbClr val="1155CC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Quantum Circuits</a:t>
            </a:r>
            <a:endParaRPr/>
          </a:p>
        </p:txBody>
      </p:sp>
      <p:sp>
        <p:nvSpPr>
          <p:cNvPr id="143" name="Google Shape;143;p21"/>
          <p:cNvSpPr txBox="1"/>
          <p:nvPr>
            <p:ph idx="1" type="body"/>
          </p:nvPr>
        </p:nvSpPr>
        <p:spPr>
          <a:xfrm>
            <a:off x="426450" y="1853850"/>
            <a:ext cx="5792100" cy="17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17661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-"/>
            </a:pPr>
            <a:r>
              <a:rPr lang="en" sz="5610">
                <a:solidFill>
                  <a:schemeClr val="dk2"/>
                </a:solidFill>
              </a:rPr>
              <a:t>Quantum Circuits are like a Timeline</a:t>
            </a:r>
            <a:endParaRPr sz="5610">
              <a:solidFill>
                <a:schemeClr val="dk2"/>
              </a:solidFill>
            </a:endParaRPr>
          </a:p>
          <a:p>
            <a:pPr indent="-317661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-"/>
            </a:pPr>
            <a:r>
              <a:rPr b="1" lang="en" sz="5610">
                <a:solidFill>
                  <a:schemeClr val="dk2"/>
                </a:solidFill>
              </a:rPr>
              <a:t>Phase </a:t>
            </a:r>
            <a:r>
              <a:rPr b="1" lang="en" sz="5610">
                <a:solidFill>
                  <a:schemeClr val="dk2"/>
                </a:solidFill>
              </a:rPr>
              <a:t>kickback</a:t>
            </a:r>
            <a:r>
              <a:rPr b="1" lang="en" sz="5610">
                <a:solidFill>
                  <a:schemeClr val="dk2"/>
                </a:solidFill>
              </a:rPr>
              <a:t> </a:t>
            </a:r>
            <a:r>
              <a:rPr lang="en" sz="5610">
                <a:solidFill>
                  <a:schemeClr val="dk2"/>
                </a:solidFill>
              </a:rPr>
              <a:t>and </a:t>
            </a:r>
            <a:r>
              <a:rPr b="1" lang="en" sz="5610">
                <a:solidFill>
                  <a:schemeClr val="dk2"/>
                </a:solidFill>
              </a:rPr>
              <a:t>Entanglement </a:t>
            </a:r>
            <a:r>
              <a:rPr lang="en" sz="5610">
                <a:solidFill>
                  <a:schemeClr val="dk2"/>
                </a:solidFill>
              </a:rPr>
              <a:t>are important Concepts for developing various circuits</a:t>
            </a:r>
            <a:endParaRPr sz="5610">
              <a:solidFill>
                <a:schemeClr val="dk2"/>
              </a:solidFill>
            </a:endParaRPr>
          </a:p>
          <a:p>
            <a:pPr indent="-317661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-"/>
            </a:pPr>
            <a:r>
              <a:rPr lang="en" sz="5610">
                <a:solidFill>
                  <a:schemeClr val="dk2"/>
                </a:solidFill>
              </a:rPr>
              <a:t>In </a:t>
            </a:r>
            <a:r>
              <a:rPr lang="en" sz="5610">
                <a:solidFill>
                  <a:schemeClr val="dk2"/>
                </a:solidFill>
              </a:rPr>
              <a:t>entanglement</a:t>
            </a:r>
            <a:r>
              <a:rPr lang="en" sz="5610">
                <a:solidFill>
                  <a:schemeClr val="dk2"/>
                </a:solidFill>
              </a:rPr>
              <a:t> the bits essentially are sharing information with each other</a:t>
            </a:r>
            <a:endParaRPr sz="5610">
              <a:solidFill>
                <a:schemeClr val="dk2"/>
              </a:solidFill>
            </a:endParaRPr>
          </a:p>
          <a:p>
            <a:pPr indent="-317661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Char char="-"/>
            </a:pPr>
            <a:r>
              <a:rPr lang="en" sz="5610">
                <a:solidFill>
                  <a:schemeClr val="dk2"/>
                </a:solidFill>
              </a:rPr>
              <a:t>Phase kickback causes bits in </a:t>
            </a:r>
            <a:r>
              <a:rPr lang="en" sz="5610">
                <a:solidFill>
                  <a:schemeClr val="dk2"/>
                </a:solidFill>
              </a:rPr>
              <a:t>separate</a:t>
            </a:r>
            <a:r>
              <a:rPr lang="en" sz="5610">
                <a:solidFill>
                  <a:schemeClr val="dk2"/>
                </a:solidFill>
              </a:rPr>
              <a:t> registers to transfer information</a:t>
            </a:r>
            <a:endParaRPr sz="5610">
              <a:solidFill>
                <a:schemeClr val="dk2"/>
              </a:solidFill>
            </a:endParaRPr>
          </a:p>
          <a:p>
            <a:pPr indent="-24606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t/>
            </a:r>
            <a:endParaRPr sz="1100"/>
          </a:p>
        </p:txBody>
      </p:sp>
      <p:pic>
        <p:nvPicPr>
          <p:cNvPr id="144" name="Google Shape;14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3276" y="774330"/>
            <a:ext cx="2400925" cy="33726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Quantum Fourier Transform</a:t>
            </a:r>
            <a:endParaRPr/>
          </a:p>
        </p:txBody>
      </p:sp>
      <p:sp>
        <p:nvSpPr>
          <p:cNvPr id="150" name="Google Shape;150;p22"/>
          <p:cNvSpPr txBox="1"/>
          <p:nvPr>
            <p:ph idx="1" type="body"/>
          </p:nvPr>
        </p:nvSpPr>
        <p:spPr>
          <a:xfrm>
            <a:off x="729450" y="2078875"/>
            <a:ext cx="4896600" cy="18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309562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-"/>
            </a:pPr>
            <a:r>
              <a:rPr lang="en" sz="1500">
                <a:solidFill>
                  <a:srgbClr val="000000"/>
                </a:solidFill>
              </a:rPr>
              <a:t>Input is an integer of row # (binary combined state rep.)</a:t>
            </a:r>
            <a:endParaRPr sz="1500">
              <a:solidFill>
                <a:srgbClr val="000000"/>
              </a:solidFill>
            </a:endParaRPr>
          </a:p>
          <a:p>
            <a:pPr indent="-309562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-"/>
            </a:pPr>
            <a:r>
              <a:rPr lang="en" sz="1500">
                <a:solidFill>
                  <a:srgbClr val="000000"/>
                </a:solidFill>
              </a:rPr>
              <a:t>Output is a superposed state for each bit (along equator)</a:t>
            </a:r>
            <a:endParaRPr sz="1500">
              <a:solidFill>
                <a:srgbClr val="000000"/>
              </a:solidFill>
            </a:endParaRPr>
          </a:p>
          <a:p>
            <a:pPr indent="-309562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-"/>
            </a:pPr>
            <a:r>
              <a:rPr lang="en" sz="1500">
                <a:solidFill>
                  <a:srgbClr val="000000"/>
                </a:solidFill>
              </a:rPr>
              <a:t>State Vector is passed through fourier matrix</a:t>
            </a:r>
            <a:endParaRPr sz="1500">
              <a:solidFill>
                <a:srgbClr val="000000"/>
              </a:solidFill>
            </a:endParaRPr>
          </a:p>
          <a:p>
            <a:pPr indent="-29876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86666"/>
              <a:buChar char="-"/>
            </a:pPr>
            <a:r>
              <a:rPr lang="en" sz="1500">
                <a:solidFill>
                  <a:srgbClr val="000000"/>
                </a:solidFill>
              </a:rPr>
              <a:t>Output is a superposed state with </a:t>
            </a:r>
            <a:r>
              <a:rPr b="1" lang="en" sz="1500">
                <a:solidFill>
                  <a:srgbClr val="000000"/>
                </a:solidFill>
              </a:rPr>
              <a:t>Relative Phase</a:t>
            </a:r>
            <a:endParaRPr b="1" sz="1500">
              <a:solidFill>
                <a:srgbClr val="000000"/>
              </a:solidFill>
            </a:endParaRPr>
          </a:p>
          <a:p>
            <a:pPr indent="-309562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-"/>
            </a:pPr>
            <a:r>
              <a:rPr lang="en" sz="1500">
                <a:solidFill>
                  <a:srgbClr val="000000"/>
                </a:solidFill>
              </a:rPr>
              <a:t>Vector data Inputting </a:t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id="151" name="Google Shape;151;p22"/>
          <p:cNvPicPr preferRelativeResize="0"/>
          <p:nvPr/>
        </p:nvPicPr>
        <p:blipFill rotWithShape="1">
          <a:blip r:embed="rId3">
            <a:alphaModFix/>
          </a:blip>
          <a:srcRect b="4232" l="0" r="0" t="0"/>
          <a:stretch/>
        </p:blipFill>
        <p:spPr>
          <a:xfrm>
            <a:off x="5411300" y="1660850"/>
            <a:ext cx="3732694" cy="219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9750" y="3857175"/>
            <a:ext cx="5621675" cy="128632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2"/>
          <p:cNvSpPr txBox="1"/>
          <p:nvPr/>
        </p:nvSpPr>
        <p:spPr>
          <a:xfrm>
            <a:off x="6323700" y="4313250"/>
            <a:ext cx="2706000" cy="53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155CC"/>
                </a:solidFill>
                <a:latin typeface="Lato"/>
                <a:ea typeface="Lato"/>
                <a:cs typeface="Lato"/>
                <a:sym typeface="Lato"/>
              </a:rPr>
              <a:t>*Our bit convention is where the most significant bit is the bottom one*</a:t>
            </a:r>
            <a:endParaRPr>
              <a:solidFill>
                <a:srgbClr val="1155CC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