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7"/>
  </p:notesMasterIdLst>
  <p:sldIdLst>
    <p:sldId id="256" r:id="rId2"/>
    <p:sldId id="264" r:id="rId3"/>
    <p:sldId id="349" r:id="rId4"/>
    <p:sldId id="361" r:id="rId5"/>
    <p:sldId id="355" r:id="rId6"/>
    <p:sldId id="365" r:id="rId7"/>
    <p:sldId id="366" r:id="rId8"/>
    <p:sldId id="367" r:id="rId9"/>
    <p:sldId id="266" r:id="rId10"/>
    <p:sldId id="363" r:id="rId11"/>
    <p:sldId id="370" r:id="rId12"/>
    <p:sldId id="368" r:id="rId13"/>
    <p:sldId id="369" r:id="rId14"/>
    <p:sldId id="371" r:id="rId15"/>
    <p:sldId id="372" r:id="rId16"/>
    <p:sldId id="362" r:id="rId17"/>
    <p:sldId id="358" r:id="rId18"/>
    <p:sldId id="359" r:id="rId19"/>
    <p:sldId id="298" r:id="rId20"/>
    <p:sldId id="351" r:id="rId21"/>
    <p:sldId id="352" r:id="rId22"/>
    <p:sldId id="350" r:id="rId23"/>
    <p:sldId id="360" r:id="rId24"/>
    <p:sldId id="353" r:id="rId25"/>
    <p:sldId id="258" r:id="rId26"/>
  </p:sldIdLst>
  <p:sldSz cx="9144000" cy="5143500" type="screen16x9"/>
  <p:notesSz cx="6858000" cy="9144000"/>
  <p:embeddedFontLs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Days One" panose="020B0604020202020204" charset="0"/>
      <p:regular r:id="rId33"/>
    </p:embeddedFont>
    <p:embeddedFont>
      <p:font typeface="Lato" panose="020F0502020204030203"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0939C7-ABC7-43E5-B47D-C7C2E729B615}">
  <a:tblStyle styleId="{000939C7-ABC7-43E5-B47D-C7C2E729B6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7" autoAdjust="0"/>
  </p:normalViewPr>
  <p:slideViewPr>
    <p:cSldViewPr snapToGrid="0">
      <p:cViewPr>
        <p:scale>
          <a:sx n="110" d="100"/>
          <a:sy n="110" d="100"/>
        </p:scale>
        <p:origin x="1626" y="426"/>
      </p:cViewPr>
      <p:guideLst>
        <p:guide orient="horz" pos="305"/>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313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4b4a8311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4b4a831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3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4b4a8311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4b4a831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20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33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2f776bd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6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24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34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f4b4a831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f4b4a831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46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21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1"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92"/>
        <p:cNvGrpSpPr/>
        <p:nvPr/>
      </p:nvGrpSpPr>
      <p:grpSpPr>
        <a:xfrm>
          <a:off x="0" y="0"/>
          <a:ext cx="0" cy="0"/>
          <a:chOff x="0" y="0"/>
          <a:chExt cx="0" cy="0"/>
        </a:xfrm>
      </p:grpSpPr>
      <p:sp>
        <p:nvSpPr>
          <p:cNvPr id="93" name="Google Shape;93;p15"/>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245"/>
        <p:cNvGrpSpPr/>
        <p:nvPr/>
      </p:nvGrpSpPr>
      <p:grpSpPr>
        <a:xfrm>
          <a:off x="0" y="0"/>
          <a:ext cx="0" cy="0"/>
          <a:chOff x="0" y="0"/>
          <a:chExt cx="0" cy="0"/>
        </a:xfrm>
      </p:grpSpPr>
      <p:sp>
        <p:nvSpPr>
          <p:cNvPr id="246" name="Google Shape;246;p33"/>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249"/>
        <p:cNvGrpSpPr/>
        <p:nvPr/>
      </p:nvGrpSpPr>
      <p:grpSpPr>
        <a:xfrm>
          <a:off x="0" y="0"/>
          <a:ext cx="0" cy="0"/>
          <a:chOff x="0" y="0"/>
          <a:chExt cx="0" cy="0"/>
        </a:xfrm>
      </p:grpSpPr>
      <p:sp>
        <p:nvSpPr>
          <p:cNvPr id="250" name="Google Shape;250;p34"/>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gradFill>
          <a:gsLst>
            <a:gs pos="0">
              <a:schemeClr val="accent1"/>
            </a:gs>
            <a:gs pos="79000">
              <a:schemeClr val="lt1"/>
            </a:gs>
            <a:gs pos="100000">
              <a:schemeClr val="accent6"/>
            </a:gs>
          </a:gsLst>
          <a:lin ang="8099331" scaled="0"/>
        </a:gradFill>
        <a:effectLst/>
      </p:bgPr>
    </p:bg>
    <p:spTree>
      <p:nvGrpSpPr>
        <p:cNvPr id="1" name="Shape 132"/>
        <p:cNvGrpSpPr/>
        <p:nvPr/>
      </p:nvGrpSpPr>
      <p:grpSpPr>
        <a:xfrm>
          <a:off x="0" y="0"/>
          <a:ext cx="0" cy="0"/>
          <a:chOff x="0" y="0"/>
          <a:chExt cx="0" cy="0"/>
        </a:xfrm>
      </p:grpSpPr>
      <p:sp>
        <p:nvSpPr>
          <p:cNvPr id="133" name="Google Shape;133;p21"/>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21"/>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21"/>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4730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21399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61" r:id="rId5"/>
    <p:sldLayoutId id="2147483679" r:id="rId6"/>
    <p:sldLayoutId id="2147483680" r:id="rId7"/>
    <p:sldLayoutId id="2147483684" r:id="rId8"/>
    <p:sldLayoutId id="214748368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263"/>
        <p:cNvGrpSpPr/>
        <p:nvPr/>
      </p:nvGrpSpPr>
      <p:grpSpPr>
        <a:xfrm>
          <a:off x="0" y="0"/>
          <a:ext cx="0" cy="0"/>
          <a:chOff x="0" y="0"/>
          <a:chExt cx="0" cy="0"/>
        </a:xfrm>
      </p:grpSpPr>
      <p:sp>
        <p:nvSpPr>
          <p:cNvPr id="264" name="Google Shape;264;p38"/>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Forest Fire Detection</a:t>
            </a:r>
            <a:endParaRPr dirty="0"/>
          </a:p>
        </p:txBody>
      </p:sp>
      <p:sp>
        <p:nvSpPr>
          <p:cNvPr id="265" name="Google Shape;265;p38"/>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a:t>
            </a:r>
            <a:r>
              <a:rPr lang="en" dirty="0"/>
              <a:t>sing Object Detection and IoT</a:t>
            </a:r>
          </a:p>
        </p:txBody>
      </p:sp>
      <p:cxnSp>
        <p:nvCxnSpPr>
          <p:cNvPr id="266" name="Google Shape;266;p3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267" name="Google Shape;267;p38"/>
          <p:cNvGrpSpPr/>
          <p:nvPr/>
        </p:nvGrpSpPr>
        <p:grpSpPr>
          <a:xfrm>
            <a:off x="6978465" y="570975"/>
            <a:ext cx="1450362" cy="1447410"/>
            <a:chOff x="7193640" y="535000"/>
            <a:chExt cx="1450362" cy="1447410"/>
          </a:xfrm>
        </p:grpSpPr>
        <p:sp>
          <p:nvSpPr>
            <p:cNvPr id="268" name="Google Shape;268;p3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flipH="1">
            <a:off x="6205843" y="624360"/>
            <a:ext cx="2222991" cy="2380171"/>
            <a:chOff x="279450" y="571167"/>
            <a:chExt cx="1533626" cy="1642063"/>
          </a:xfrm>
        </p:grpSpPr>
        <p:sp>
          <p:nvSpPr>
            <p:cNvPr id="275" name="Google Shape;275;p3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283" name="Google Shape;283;p38"/>
          <p:cNvGrpSpPr/>
          <p:nvPr/>
        </p:nvGrpSpPr>
        <p:grpSpPr>
          <a:xfrm>
            <a:off x="6724281" y="3004537"/>
            <a:ext cx="310599" cy="294704"/>
            <a:chOff x="6724281" y="3004537"/>
            <a:chExt cx="310599" cy="294704"/>
          </a:xfrm>
        </p:grpSpPr>
        <p:sp>
          <p:nvSpPr>
            <p:cNvPr id="284" name="Google Shape;284;p3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8"/>
          <p:cNvGrpSpPr/>
          <p:nvPr/>
        </p:nvGrpSpPr>
        <p:grpSpPr>
          <a:xfrm>
            <a:off x="8005637" y="2529896"/>
            <a:ext cx="274389" cy="287882"/>
            <a:chOff x="8005637" y="2529896"/>
            <a:chExt cx="274389" cy="287882"/>
          </a:xfrm>
        </p:grpSpPr>
        <p:sp>
          <p:nvSpPr>
            <p:cNvPr id="287" name="Google Shape;287;p3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8"/>
          <p:cNvGrpSpPr/>
          <p:nvPr/>
        </p:nvGrpSpPr>
        <p:grpSpPr>
          <a:xfrm rot="8945712">
            <a:off x="881263" y="497824"/>
            <a:ext cx="470500" cy="545601"/>
            <a:chOff x="5320111" y="1881293"/>
            <a:chExt cx="470512" cy="545615"/>
          </a:xfrm>
        </p:grpSpPr>
        <p:sp>
          <p:nvSpPr>
            <p:cNvPr id="292" name="Google Shape;292;p3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1458464" y="748536"/>
            <a:ext cx="315323" cy="376981"/>
            <a:chOff x="4040314" y="1769061"/>
            <a:chExt cx="315323" cy="376981"/>
          </a:xfrm>
        </p:grpSpPr>
        <p:sp>
          <p:nvSpPr>
            <p:cNvPr id="296" name="Google Shape;296;p3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3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8"/>
          <p:cNvGrpSpPr/>
          <p:nvPr/>
        </p:nvGrpSpPr>
        <p:grpSpPr>
          <a:xfrm rot="2395509">
            <a:off x="1042623" y="1261797"/>
            <a:ext cx="274395" cy="287888"/>
            <a:chOff x="2772212" y="2822146"/>
            <a:chExt cx="274389" cy="287882"/>
          </a:xfrm>
        </p:grpSpPr>
        <p:sp>
          <p:nvSpPr>
            <p:cNvPr id="302" name="Google Shape;302;p3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5"/>
          <p:cNvSpPr txBox="1">
            <a:spLocks noGrp="1"/>
          </p:cNvSpPr>
          <p:nvPr>
            <p:ph type="body" idx="1"/>
          </p:nvPr>
        </p:nvSpPr>
        <p:spPr>
          <a:xfrm>
            <a:off x="840772" y="788047"/>
            <a:ext cx="5475900" cy="3793393"/>
          </a:xfrm>
          <a:prstGeom prst="rect">
            <a:avLst/>
          </a:prstGeom>
        </p:spPr>
        <p:txBody>
          <a:bodyPr spcFirstLastPara="1" wrap="square" lIns="91425" tIns="91425" rIns="91425" bIns="91425" numCol="1" anchor="t" anchorCtr="0">
            <a:noAutofit/>
          </a:bodyPr>
          <a:lstStyle/>
          <a:p>
            <a:pPr marL="152400" indent="0" algn="just" fontAlgn="base">
              <a:buNone/>
            </a:pPr>
            <a:r>
              <a:rPr lang="en-US" sz="1400" b="1" i="0" dirty="0">
                <a:solidFill>
                  <a:srgbClr val="FFFFFF"/>
                </a:solidFill>
                <a:effectLst/>
                <a:latin typeface="Poppins" panose="00000500000000000000" pitchFamily="2" charset="0"/>
                <a:ea typeface="PMingLiU" panose="02020500000000000000" pitchFamily="18" charset="-120"/>
                <a:cs typeface="Poppins" panose="00000500000000000000" pitchFamily="2" charset="0"/>
              </a:rPr>
              <a:t>Wireless Sensor Network (WSN)</a:t>
            </a:r>
            <a:r>
              <a:rPr lang="en-US" sz="1400" b="0" i="0" dirty="0">
                <a:solidFill>
                  <a:srgbClr val="FFFFFF"/>
                </a:solidFill>
                <a:effectLst/>
                <a:latin typeface="Poppins" panose="00000500000000000000" pitchFamily="2" charset="0"/>
                <a:ea typeface="PMingLiU" panose="02020500000000000000" pitchFamily="18" charset="-120"/>
                <a:cs typeface="Poppins" panose="00000500000000000000" pitchFamily="2" charset="0"/>
              </a:rPr>
              <a:t> is an infrastructure-less wireless network that is deployed in a large number of wireless sensors in an ad-hoc manner that is used to monitor the system, physical or environmental conditions. Sensor nodes are used in WSN with the onboard processor that manages and monitors the environment in a particular area. They are connected to the Base Station which acts as a processing unit in the WSN System. </a:t>
            </a:r>
            <a:br>
              <a:rPr lang="en-US" sz="1400" b="0" i="0" dirty="0">
                <a:solidFill>
                  <a:srgbClr val="FFFFFF"/>
                </a:solidFill>
                <a:effectLst/>
                <a:latin typeface="Poppins" panose="00000500000000000000" pitchFamily="2" charset="0"/>
                <a:ea typeface="PMingLiU" panose="02020500000000000000" pitchFamily="18" charset="-120"/>
                <a:cs typeface="Poppins" panose="00000500000000000000" pitchFamily="2" charset="0"/>
              </a:rPr>
            </a:br>
            <a:r>
              <a:rPr lang="en-US" sz="1400" b="0" i="0" dirty="0">
                <a:solidFill>
                  <a:srgbClr val="FFFFFF"/>
                </a:solidFill>
                <a:effectLst/>
                <a:latin typeface="Poppins" panose="00000500000000000000" pitchFamily="2" charset="0"/>
                <a:ea typeface="PMingLiU" panose="02020500000000000000" pitchFamily="18" charset="-120"/>
                <a:cs typeface="Poppins" panose="00000500000000000000" pitchFamily="2" charset="0"/>
              </a:rPr>
              <a:t>For our project any satellite based communication model is not ideal as the project expenditure is very high as they have to install each one of the units manually after finalizing the configuration and calibration. GPS devices consume more energy and reduce the nodes life time.</a:t>
            </a:r>
          </a:p>
          <a:p>
            <a:pPr marL="152400" indent="0" algn="just" fontAlgn="base">
              <a:buNone/>
            </a:pPr>
            <a:r>
              <a:rPr lang="en-US" sz="1400" dirty="0">
                <a:solidFill>
                  <a:srgbClr val="FFFFFF"/>
                </a:solidFill>
                <a:latin typeface="Poppins" panose="00000500000000000000" pitchFamily="2" charset="0"/>
                <a:ea typeface="PMingLiU" panose="02020500000000000000" pitchFamily="18" charset="-120"/>
                <a:cs typeface="Poppins" panose="00000500000000000000" pitchFamily="2" charset="0"/>
                <a:sym typeface="Lato"/>
              </a:rPr>
              <a:t>Hence, a low cost low power </a:t>
            </a:r>
            <a:r>
              <a:rPr lang="en-US" sz="1400" u="sng" dirty="0">
                <a:solidFill>
                  <a:srgbClr val="FFFFFF"/>
                </a:solidFill>
                <a:latin typeface="Poppins" panose="00000500000000000000" pitchFamily="2" charset="0"/>
                <a:ea typeface="PMingLiU" panose="02020500000000000000" pitchFamily="18" charset="-120"/>
                <a:cs typeface="Poppins" panose="00000500000000000000" pitchFamily="2" charset="0"/>
                <a:sym typeface="Lato"/>
              </a:rPr>
              <a:t>ZigBee</a:t>
            </a:r>
            <a:r>
              <a:rPr lang="en-US" sz="1400" dirty="0">
                <a:solidFill>
                  <a:srgbClr val="FFFFFF"/>
                </a:solidFill>
                <a:latin typeface="Poppins" panose="00000500000000000000" pitchFamily="2" charset="0"/>
                <a:ea typeface="PMingLiU" panose="02020500000000000000" pitchFamily="18" charset="-120"/>
                <a:cs typeface="Poppins" panose="00000500000000000000" pitchFamily="2" charset="0"/>
                <a:sym typeface="Lato"/>
              </a:rPr>
              <a:t> based deployment is ideal.</a:t>
            </a:r>
            <a:endParaRPr lang="en-US" dirty="0">
              <a:solidFill>
                <a:schemeClr val="lt2"/>
              </a:solidFill>
              <a:latin typeface="Lato"/>
              <a:ea typeface="Lato"/>
              <a:cs typeface="Lato"/>
              <a:sym typeface="Lato"/>
            </a:endParaRPr>
          </a:p>
        </p:txBody>
      </p:sp>
      <p:grpSp>
        <p:nvGrpSpPr>
          <p:cNvPr id="494" name="Google Shape;494;p45"/>
          <p:cNvGrpSpPr/>
          <p:nvPr/>
        </p:nvGrpSpPr>
        <p:grpSpPr>
          <a:xfrm>
            <a:off x="6376876" y="2012838"/>
            <a:ext cx="2052018" cy="1943116"/>
            <a:chOff x="2956625" y="695323"/>
            <a:chExt cx="1049357" cy="993667"/>
          </a:xfrm>
        </p:grpSpPr>
        <p:sp>
          <p:nvSpPr>
            <p:cNvPr id="495" name="Google Shape;495;p4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5"/>
          <p:cNvGrpSpPr/>
          <p:nvPr/>
        </p:nvGrpSpPr>
        <p:grpSpPr>
          <a:xfrm rot="5400000">
            <a:off x="7990306" y="4257989"/>
            <a:ext cx="166385" cy="701016"/>
            <a:chOff x="8668080" y="2328029"/>
            <a:chExt cx="127488" cy="537136"/>
          </a:xfrm>
        </p:grpSpPr>
        <p:sp>
          <p:nvSpPr>
            <p:cNvPr id="512" name="Google Shape;512;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4" name="Google Shape;524;p4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5" name="Google Shape;525;p45"/>
          <p:cNvGrpSpPr/>
          <p:nvPr/>
        </p:nvGrpSpPr>
        <p:grpSpPr>
          <a:xfrm>
            <a:off x="7234974" y="1844047"/>
            <a:ext cx="198233" cy="168803"/>
            <a:chOff x="3080599" y="534997"/>
            <a:chExt cx="198233" cy="168803"/>
          </a:xfrm>
        </p:grpSpPr>
        <p:sp>
          <p:nvSpPr>
            <p:cNvPr id="526" name="Google Shape;526;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5"/>
          <p:cNvGrpSpPr/>
          <p:nvPr/>
        </p:nvGrpSpPr>
        <p:grpSpPr>
          <a:xfrm>
            <a:off x="8054217" y="2319399"/>
            <a:ext cx="200951" cy="162552"/>
            <a:chOff x="5095817" y="961574"/>
            <a:chExt cx="200951" cy="162552"/>
          </a:xfrm>
        </p:grpSpPr>
        <p:sp>
          <p:nvSpPr>
            <p:cNvPr id="530" name="Google Shape;530;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45"/>
          <p:cNvGrpSpPr/>
          <p:nvPr/>
        </p:nvGrpSpPr>
        <p:grpSpPr>
          <a:xfrm>
            <a:off x="88081" y="3292812"/>
            <a:ext cx="310599" cy="294704"/>
            <a:chOff x="2327131" y="3148937"/>
            <a:chExt cx="310599" cy="294704"/>
          </a:xfrm>
        </p:grpSpPr>
        <p:sp>
          <p:nvSpPr>
            <p:cNvPr id="535" name="Google Shape;535;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029AB6F-9F12-47C9-CB0D-07647D7145AD}"/>
              </a:ext>
            </a:extLst>
          </p:cNvPr>
          <p:cNvSpPr>
            <a:spLocks noGrp="1"/>
          </p:cNvSpPr>
          <p:nvPr>
            <p:ph type="title"/>
          </p:nvPr>
        </p:nvSpPr>
        <p:spPr>
          <a:xfrm>
            <a:off x="663795" y="289174"/>
            <a:ext cx="7704000" cy="482700"/>
          </a:xfrm>
        </p:spPr>
        <p:txBody>
          <a:bodyPr/>
          <a:lstStyle/>
          <a:p>
            <a:r>
              <a:rPr lang="en-US" dirty="0"/>
              <a:t>Wireless Sensor Network</a:t>
            </a:r>
            <a:endParaRPr lang="en-IN" dirty="0"/>
          </a:p>
        </p:txBody>
      </p:sp>
    </p:spTree>
    <p:extLst>
      <p:ext uri="{BB962C8B-B14F-4D97-AF65-F5344CB8AC3E}">
        <p14:creationId xmlns:p14="http://schemas.microsoft.com/office/powerpoint/2010/main" val="260955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180E-C428-C80B-5560-C16506F19FBF}"/>
              </a:ext>
            </a:extLst>
          </p:cNvPr>
          <p:cNvSpPr>
            <a:spLocks noGrp="1"/>
          </p:cNvSpPr>
          <p:nvPr>
            <p:ph type="title"/>
          </p:nvPr>
        </p:nvSpPr>
        <p:spPr/>
        <p:txBody>
          <a:bodyPr/>
          <a:lstStyle/>
          <a:p>
            <a:r>
              <a:rPr lang="en-US" dirty="0"/>
              <a:t>ZigBee?</a:t>
            </a:r>
            <a:endParaRPr lang="en-IN" dirty="0"/>
          </a:p>
        </p:txBody>
      </p:sp>
      <p:sp>
        <p:nvSpPr>
          <p:cNvPr id="3" name="Text Placeholder 2">
            <a:extLst>
              <a:ext uri="{FF2B5EF4-FFF2-40B4-BE49-F238E27FC236}">
                <a16:creationId xmlns:a16="http://schemas.microsoft.com/office/drawing/2014/main" id="{16C50C39-8FB2-4836-D3DB-2AB06E1BC64F}"/>
              </a:ext>
            </a:extLst>
          </p:cNvPr>
          <p:cNvSpPr>
            <a:spLocks noGrp="1"/>
          </p:cNvSpPr>
          <p:nvPr>
            <p:ph type="body" idx="1"/>
          </p:nvPr>
        </p:nvSpPr>
        <p:spPr>
          <a:xfrm>
            <a:off x="719999" y="1207475"/>
            <a:ext cx="8093991" cy="3337024"/>
          </a:xfrm>
        </p:spPr>
        <p:txBody>
          <a:bodyPr/>
          <a:lstStyle/>
          <a:p>
            <a:pPr marL="152400" indent="0" algn="just">
              <a:buNone/>
            </a:pPr>
            <a:r>
              <a:rPr lang="en-US" dirty="0"/>
              <a:t>Zigbee is a standards-based wireless technology developed to enable low-cost, low-power wireless machine-to-machine (M2M) and internet of things (IoT) networks.</a:t>
            </a:r>
          </a:p>
          <a:p>
            <a:pPr marL="152400" indent="0" algn="just">
              <a:buNone/>
            </a:pPr>
            <a:endParaRPr lang="en-US" dirty="0"/>
          </a:p>
          <a:p>
            <a:pPr marL="152400" indent="0" algn="just">
              <a:buNone/>
            </a:pPr>
            <a:r>
              <a:rPr lang="en-US" dirty="0"/>
              <a:t>Zigbee is for low-data rate, low-power applications and is an open standard. This, theoretically, enables the mixing of implementations from different manufacturers, but in practice, Zigbee products have been extended and customized by vendors and, thus, plagued by interoperability issues. In contrast to Wi-Fi networks used to connect endpoints to high-speed networks, Zigbee supports much lower data rates and uses a mesh networking protocol to avoid hub devices and create a self-healing architecture.</a:t>
            </a:r>
            <a:endParaRPr lang="en-IN" dirty="0"/>
          </a:p>
        </p:txBody>
      </p:sp>
    </p:spTree>
    <p:extLst>
      <p:ext uri="{BB962C8B-B14F-4D97-AF65-F5344CB8AC3E}">
        <p14:creationId xmlns:p14="http://schemas.microsoft.com/office/powerpoint/2010/main" val="423547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5BB5-FDE9-4DAF-5A65-036EECF9AEFE}"/>
              </a:ext>
            </a:extLst>
          </p:cNvPr>
          <p:cNvSpPr>
            <a:spLocks noGrp="1"/>
          </p:cNvSpPr>
          <p:nvPr>
            <p:ph type="title"/>
          </p:nvPr>
        </p:nvSpPr>
        <p:spPr>
          <a:xfrm>
            <a:off x="720000" y="234616"/>
            <a:ext cx="7704000" cy="482700"/>
          </a:xfrm>
        </p:spPr>
        <p:txBody>
          <a:bodyPr/>
          <a:lstStyle/>
          <a:p>
            <a:pPr algn="ctr"/>
            <a:r>
              <a:rPr lang="en-US" dirty="0"/>
              <a:t>Topology used</a:t>
            </a:r>
            <a:endParaRPr lang="en-IN" dirty="0"/>
          </a:p>
        </p:txBody>
      </p:sp>
      <p:pic>
        <p:nvPicPr>
          <p:cNvPr id="4" name="Picture 3">
            <a:extLst>
              <a:ext uri="{FF2B5EF4-FFF2-40B4-BE49-F238E27FC236}">
                <a16:creationId xmlns:a16="http://schemas.microsoft.com/office/drawing/2014/main" id="{BA74C20C-59FB-B6C8-CF34-96ECC29EE56A}"/>
              </a:ext>
            </a:extLst>
          </p:cNvPr>
          <p:cNvPicPr>
            <a:picLocks noChangeAspect="1"/>
          </p:cNvPicPr>
          <p:nvPr/>
        </p:nvPicPr>
        <p:blipFill rotWithShape="1">
          <a:blip r:embed="rId2"/>
          <a:srcRect l="8873" t="7735" r="6876" b="11062"/>
          <a:stretch/>
        </p:blipFill>
        <p:spPr>
          <a:xfrm>
            <a:off x="2041931" y="983152"/>
            <a:ext cx="5060138" cy="2438510"/>
          </a:xfrm>
          <a:prstGeom prst="rect">
            <a:avLst/>
          </a:prstGeom>
        </p:spPr>
      </p:pic>
      <p:sp>
        <p:nvSpPr>
          <p:cNvPr id="5" name="Google Shape;493;p45">
            <a:extLst>
              <a:ext uri="{FF2B5EF4-FFF2-40B4-BE49-F238E27FC236}">
                <a16:creationId xmlns:a16="http://schemas.microsoft.com/office/drawing/2014/main" id="{BB45593B-E926-9444-A871-E2F2321C11B7}"/>
              </a:ext>
            </a:extLst>
          </p:cNvPr>
          <p:cNvSpPr txBox="1">
            <a:spLocks noGrp="1"/>
          </p:cNvSpPr>
          <p:nvPr>
            <p:ph type="body" idx="1"/>
          </p:nvPr>
        </p:nvSpPr>
        <p:spPr>
          <a:xfrm>
            <a:off x="860398" y="3687498"/>
            <a:ext cx="7423204" cy="1173260"/>
          </a:xfrm>
          <a:prstGeom prst="rect">
            <a:avLst/>
          </a:prstGeom>
        </p:spPr>
        <p:txBody>
          <a:bodyPr spcFirstLastPara="1" wrap="square" lIns="91425" tIns="91425" rIns="91425" bIns="91425" anchor="t" anchorCtr="0">
            <a:noAutofit/>
          </a:bodyPr>
          <a:lstStyle/>
          <a:p>
            <a:pPr marL="152400" indent="0" algn="l" fontAlgn="base">
              <a:buNone/>
            </a:pPr>
            <a:r>
              <a:rPr lang="en-US" dirty="0">
                <a:solidFill>
                  <a:schemeClr val="lt2"/>
                </a:solidFill>
                <a:latin typeface="Lato"/>
                <a:ea typeface="Lato"/>
                <a:cs typeface="Lato"/>
                <a:sym typeface="Lato"/>
              </a:rPr>
              <a:t>IoT nodes can be deployed in a variety of ways depending upon the need, the type of sensors etc. for this particular scenario, a star topology with the smoke/heat detection nodes reporting to a central controller node, would be ideal.</a:t>
            </a:r>
          </a:p>
        </p:txBody>
      </p:sp>
    </p:spTree>
    <p:extLst>
      <p:ext uri="{BB962C8B-B14F-4D97-AF65-F5344CB8AC3E}">
        <p14:creationId xmlns:p14="http://schemas.microsoft.com/office/powerpoint/2010/main" val="328546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EEA705-D1CD-C729-0E42-F06A99BAD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06" y="432747"/>
            <a:ext cx="7789588" cy="373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BDF2A0B1-6020-CCF2-C255-18314498E8AB}"/>
              </a:ext>
            </a:extLst>
          </p:cNvPr>
          <p:cNvSpPr>
            <a:spLocks noGrp="1"/>
          </p:cNvSpPr>
          <p:nvPr>
            <p:ph type="body" idx="1"/>
          </p:nvPr>
        </p:nvSpPr>
        <p:spPr>
          <a:xfrm>
            <a:off x="565660" y="4389226"/>
            <a:ext cx="7901134" cy="548408"/>
          </a:xfrm>
        </p:spPr>
        <p:txBody>
          <a:bodyPr/>
          <a:lstStyle/>
          <a:p>
            <a:pPr marL="152400" indent="0">
              <a:buNone/>
            </a:pPr>
            <a:r>
              <a:rPr lang="en-US" dirty="0"/>
              <a:t>General Structure of the approach proposed.</a:t>
            </a:r>
            <a:endParaRPr lang="en-IN" dirty="0"/>
          </a:p>
        </p:txBody>
      </p:sp>
    </p:spTree>
    <p:extLst>
      <p:ext uri="{BB962C8B-B14F-4D97-AF65-F5344CB8AC3E}">
        <p14:creationId xmlns:p14="http://schemas.microsoft.com/office/powerpoint/2010/main" val="41542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67935B-D9A6-A686-5F37-74C3663DA998}"/>
              </a:ext>
            </a:extLst>
          </p:cNvPr>
          <p:cNvPicPr>
            <a:picLocks noChangeAspect="1"/>
          </p:cNvPicPr>
          <p:nvPr/>
        </p:nvPicPr>
        <p:blipFill rotWithShape="1">
          <a:blip r:embed="rId2"/>
          <a:srcRect t="13436"/>
          <a:stretch/>
        </p:blipFill>
        <p:spPr>
          <a:xfrm>
            <a:off x="485405" y="1670671"/>
            <a:ext cx="3172452" cy="2214669"/>
          </a:xfrm>
          <a:prstGeom prst="rect">
            <a:avLst/>
          </a:prstGeom>
        </p:spPr>
      </p:pic>
      <p:sp>
        <p:nvSpPr>
          <p:cNvPr id="2" name="Title 1">
            <a:extLst>
              <a:ext uri="{FF2B5EF4-FFF2-40B4-BE49-F238E27FC236}">
                <a16:creationId xmlns:a16="http://schemas.microsoft.com/office/drawing/2014/main" id="{F5D2EB4C-4C1E-A157-DA80-C9DDA0E4C32E}"/>
              </a:ext>
            </a:extLst>
          </p:cNvPr>
          <p:cNvSpPr>
            <a:spLocks noGrp="1"/>
          </p:cNvSpPr>
          <p:nvPr>
            <p:ph type="title"/>
          </p:nvPr>
        </p:nvSpPr>
        <p:spPr>
          <a:xfrm>
            <a:off x="1718796" y="535000"/>
            <a:ext cx="6705203" cy="482700"/>
          </a:xfrm>
        </p:spPr>
        <p:txBody>
          <a:bodyPr/>
          <a:lstStyle/>
          <a:p>
            <a:r>
              <a:rPr lang="en-US" dirty="0"/>
              <a:t>Image Recognition</a:t>
            </a:r>
            <a:endParaRPr lang="en-IN" dirty="0"/>
          </a:p>
        </p:txBody>
      </p:sp>
      <p:sp>
        <p:nvSpPr>
          <p:cNvPr id="3" name="Text Placeholder 2">
            <a:extLst>
              <a:ext uri="{FF2B5EF4-FFF2-40B4-BE49-F238E27FC236}">
                <a16:creationId xmlns:a16="http://schemas.microsoft.com/office/drawing/2014/main" id="{EABD9C36-5581-5D77-69EF-B3F4BB4C0230}"/>
              </a:ext>
            </a:extLst>
          </p:cNvPr>
          <p:cNvSpPr>
            <a:spLocks noGrp="1"/>
          </p:cNvSpPr>
          <p:nvPr>
            <p:ph type="body" idx="1"/>
          </p:nvPr>
        </p:nvSpPr>
        <p:spPr>
          <a:xfrm>
            <a:off x="3936275" y="1207923"/>
            <a:ext cx="4328160" cy="3015733"/>
          </a:xfrm>
        </p:spPr>
        <p:txBody>
          <a:bodyPr/>
          <a:lstStyle/>
          <a:p>
            <a:pPr marL="152400" indent="0" algn="just">
              <a:buNone/>
            </a:pPr>
            <a:r>
              <a:rPr lang="en-US" dirty="0"/>
              <a:t>Image detection, also known as image recognition or computer vision, is the ability of a computer or machine to identify and interpret objects, people, places, or patterns in digital images or videos. The technology uses various algorithms and machine learning models to analyze the visual features of an image, such as shape, color, texture, and patterns, and then make decisions based on that analysis.</a:t>
            </a:r>
          </a:p>
          <a:p>
            <a:endParaRPr lang="en-US" dirty="0"/>
          </a:p>
        </p:txBody>
      </p:sp>
    </p:spTree>
    <p:extLst>
      <p:ext uri="{BB962C8B-B14F-4D97-AF65-F5344CB8AC3E}">
        <p14:creationId xmlns:p14="http://schemas.microsoft.com/office/powerpoint/2010/main" val="108830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9C8C-9A1A-B309-0542-FE3F2941DE83}"/>
              </a:ext>
            </a:extLst>
          </p:cNvPr>
          <p:cNvSpPr>
            <a:spLocks noGrp="1"/>
          </p:cNvSpPr>
          <p:nvPr>
            <p:ph type="title"/>
          </p:nvPr>
        </p:nvSpPr>
        <p:spPr/>
        <p:txBody>
          <a:bodyPr/>
          <a:lstStyle/>
          <a:p>
            <a:pPr algn="ctr"/>
            <a:r>
              <a:rPr lang="en-US" dirty="0"/>
              <a:t>Dataset</a:t>
            </a:r>
            <a:endParaRPr lang="en-IN" dirty="0"/>
          </a:p>
        </p:txBody>
      </p:sp>
      <p:pic>
        <p:nvPicPr>
          <p:cNvPr id="5" name="Picture 4">
            <a:extLst>
              <a:ext uri="{FF2B5EF4-FFF2-40B4-BE49-F238E27FC236}">
                <a16:creationId xmlns:a16="http://schemas.microsoft.com/office/drawing/2014/main" id="{F6A522C2-889A-901C-BCF9-378F8C70EB31}"/>
              </a:ext>
            </a:extLst>
          </p:cNvPr>
          <p:cNvPicPr>
            <a:picLocks noChangeAspect="1"/>
          </p:cNvPicPr>
          <p:nvPr/>
        </p:nvPicPr>
        <p:blipFill rotWithShape="1">
          <a:blip r:embed="rId2"/>
          <a:srcRect t="11302" b="23391"/>
          <a:stretch/>
        </p:blipFill>
        <p:spPr>
          <a:xfrm>
            <a:off x="913984" y="1602377"/>
            <a:ext cx="7316031" cy="2908663"/>
          </a:xfrm>
          <a:prstGeom prst="rect">
            <a:avLst/>
          </a:prstGeom>
        </p:spPr>
      </p:pic>
    </p:spTree>
    <p:extLst>
      <p:ext uri="{BB962C8B-B14F-4D97-AF65-F5344CB8AC3E}">
        <p14:creationId xmlns:p14="http://schemas.microsoft.com/office/powerpoint/2010/main" val="395953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80"/>
          <p:cNvSpPr txBox="1">
            <a:spLocks noGrp="1"/>
          </p:cNvSpPr>
          <p:nvPr>
            <p:ph type="title"/>
          </p:nvPr>
        </p:nvSpPr>
        <p:spPr>
          <a:xfrm>
            <a:off x="2492855" y="2128354"/>
            <a:ext cx="4205100" cy="13273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Endpoint</a:t>
            </a:r>
            <a:br>
              <a:rPr lang="en" sz="4600" dirty="0"/>
            </a:br>
            <a:r>
              <a:rPr lang="en" sz="4600" dirty="0"/>
              <a:t>Devices</a:t>
            </a:r>
            <a:endParaRPr sz="4600" dirty="0"/>
          </a:p>
        </p:txBody>
      </p:sp>
      <p:cxnSp>
        <p:nvCxnSpPr>
          <p:cNvPr id="1583" name="Google Shape;1583;p80"/>
          <p:cNvCxnSpPr/>
          <p:nvPr/>
        </p:nvCxnSpPr>
        <p:spPr>
          <a:xfrm>
            <a:off x="2341355" y="3588174"/>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584" name="Google Shape;1584;p80"/>
          <p:cNvGrpSpPr/>
          <p:nvPr/>
        </p:nvGrpSpPr>
        <p:grpSpPr>
          <a:xfrm rot="10800000" flipH="1">
            <a:off x="8613563" y="2721953"/>
            <a:ext cx="1521661" cy="1635628"/>
            <a:chOff x="6990438" y="274225"/>
            <a:chExt cx="1521661" cy="1635628"/>
          </a:xfrm>
        </p:grpSpPr>
        <p:sp>
          <p:nvSpPr>
            <p:cNvPr id="1585" name="Google Shape;1585;p8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8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80"/>
          <p:cNvGrpSpPr/>
          <p:nvPr/>
        </p:nvGrpSpPr>
        <p:grpSpPr>
          <a:xfrm rot="5400000" flipH="1">
            <a:off x="992156" y="4201300"/>
            <a:ext cx="166385" cy="701016"/>
            <a:chOff x="8668080" y="2328029"/>
            <a:chExt cx="127488" cy="537136"/>
          </a:xfrm>
        </p:grpSpPr>
        <p:sp>
          <p:nvSpPr>
            <p:cNvPr id="1594" name="Google Shape;1594;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80"/>
          <p:cNvGrpSpPr/>
          <p:nvPr/>
        </p:nvGrpSpPr>
        <p:grpSpPr>
          <a:xfrm rot="10800000" flipH="1">
            <a:off x="6009387" y="627953"/>
            <a:ext cx="274389" cy="287882"/>
            <a:chOff x="6009387" y="4170971"/>
            <a:chExt cx="274389" cy="287882"/>
          </a:xfrm>
        </p:grpSpPr>
        <p:sp>
          <p:nvSpPr>
            <p:cNvPr id="1607" name="Google Shape;1607;p8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80"/>
          <p:cNvGrpSpPr/>
          <p:nvPr/>
        </p:nvGrpSpPr>
        <p:grpSpPr>
          <a:xfrm>
            <a:off x="6720880" y="219654"/>
            <a:ext cx="1848863" cy="1750742"/>
            <a:chOff x="6720880" y="219654"/>
            <a:chExt cx="1848863" cy="1750742"/>
          </a:xfrm>
        </p:grpSpPr>
        <p:grpSp>
          <p:nvGrpSpPr>
            <p:cNvPr id="1610" name="Google Shape;1610;p80"/>
            <p:cNvGrpSpPr/>
            <p:nvPr/>
          </p:nvGrpSpPr>
          <p:grpSpPr>
            <a:xfrm rot="10800000" flipH="1">
              <a:off x="8345706" y="502825"/>
              <a:ext cx="166385" cy="701016"/>
              <a:chOff x="8668080" y="2328029"/>
              <a:chExt cx="127488" cy="537136"/>
            </a:xfrm>
          </p:grpSpPr>
          <p:sp>
            <p:nvSpPr>
              <p:cNvPr id="1611" name="Google Shape;1611;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3" name="Google Shape;1623;p8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80"/>
          <p:cNvGrpSpPr/>
          <p:nvPr/>
        </p:nvGrpSpPr>
        <p:grpSpPr>
          <a:xfrm rot="10623647">
            <a:off x="215001" y="329169"/>
            <a:ext cx="2060819" cy="1696064"/>
            <a:chOff x="5369742" y="603547"/>
            <a:chExt cx="1558582" cy="1282818"/>
          </a:xfrm>
        </p:grpSpPr>
        <p:sp>
          <p:nvSpPr>
            <p:cNvPr id="1640" name="Google Shape;1640;p8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196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B13F-614F-DA0E-9EFC-1AF14A29D969}"/>
              </a:ext>
            </a:extLst>
          </p:cNvPr>
          <p:cNvSpPr>
            <a:spLocks noGrp="1"/>
          </p:cNvSpPr>
          <p:nvPr>
            <p:ph type="title"/>
          </p:nvPr>
        </p:nvSpPr>
        <p:spPr>
          <a:xfrm>
            <a:off x="460443" y="232156"/>
            <a:ext cx="4919400" cy="477000"/>
          </a:xfrm>
        </p:spPr>
        <p:txBody>
          <a:bodyPr/>
          <a:lstStyle/>
          <a:p>
            <a:r>
              <a:rPr lang="en-US" dirty="0"/>
              <a:t>Smart Object</a:t>
            </a:r>
            <a:endParaRPr lang="en-IN" dirty="0"/>
          </a:p>
        </p:txBody>
      </p:sp>
      <p:sp>
        <p:nvSpPr>
          <p:cNvPr id="3" name="Subtitle 2">
            <a:extLst>
              <a:ext uri="{FF2B5EF4-FFF2-40B4-BE49-F238E27FC236}">
                <a16:creationId xmlns:a16="http://schemas.microsoft.com/office/drawing/2014/main" id="{AF6E0451-CA80-DAEB-3FA6-5B1CB4F77E83}"/>
              </a:ext>
            </a:extLst>
          </p:cNvPr>
          <p:cNvSpPr>
            <a:spLocks noGrp="1"/>
          </p:cNvSpPr>
          <p:nvPr>
            <p:ph type="subTitle" idx="1"/>
          </p:nvPr>
        </p:nvSpPr>
        <p:spPr>
          <a:xfrm>
            <a:off x="460443" y="797668"/>
            <a:ext cx="7444901" cy="629055"/>
          </a:xfrm>
        </p:spPr>
        <p:txBody>
          <a:bodyPr/>
          <a:lstStyle/>
          <a:p>
            <a:r>
              <a:rPr lang="en-US" dirty="0"/>
              <a:t>A smart object, is a device that has, at a minimum, the following four defining characteristics</a:t>
            </a:r>
          </a:p>
        </p:txBody>
      </p:sp>
      <p:pic>
        <p:nvPicPr>
          <p:cNvPr id="5" name="Picture 4">
            <a:extLst>
              <a:ext uri="{FF2B5EF4-FFF2-40B4-BE49-F238E27FC236}">
                <a16:creationId xmlns:a16="http://schemas.microsoft.com/office/drawing/2014/main" id="{EB7FCBEE-2815-27C3-51B1-0172A4634C22}"/>
              </a:ext>
            </a:extLst>
          </p:cNvPr>
          <p:cNvPicPr>
            <a:picLocks noChangeAspect="1"/>
          </p:cNvPicPr>
          <p:nvPr/>
        </p:nvPicPr>
        <p:blipFill>
          <a:blip r:embed="rId2"/>
          <a:stretch>
            <a:fillRect/>
          </a:stretch>
        </p:blipFill>
        <p:spPr>
          <a:xfrm>
            <a:off x="2471156" y="1515235"/>
            <a:ext cx="4201687" cy="3458734"/>
          </a:xfrm>
          <a:prstGeom prst="rect">
            <a:avLst/>
          </a:prstGeom>
        </p:spPr>
      </p:pic>
    </p:spTree>
    <p:extLst>
      <p:ext uri="{BB962C8B-B14F-4D97-AF65-F5344CB8AC3E}">
        <p14:creationId xmlns:p14="http://schemas.microsoft.com/office/powerpoint/2010/main" val="192412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6383-9320-C9A7-0727-E05B7F494F2E}"/>
              </a:ext>
            </a:extLst>
          </p:cNvPr>
          <p:cNvSpPr>
            <a:spLocks noGrp="1"/>
          </p:cNvSpPr>
          <p:nvPr>
            <p:ph type="title"/>
          </p:nvPr>
        </p:nvSpPr>
        <p:spPr>
          <a:xfrm>
            <a:off x="271042" y="206215"/>
            <a:ext cx="8192021" cy="477000"/>
          </a:xfrm>
        </p:spPr>
        <p:txBody>
          <a:bodyPr/>
          <a:lstStyle/>
          <a:p>
            <a:r>
              <a:rPr lang="en-US" dirty="0"/>
              <a:t>Smart Objects Used (Sensor)</a:t>
            </a:r>
            <a:endParaRPr lang="en-IN" dirty="0"/>
          </a:p>
        </p:txBody>
      </p:sp>
      <p:graphicFrame>
        <p:nvGraphicFramePr>
          <p:cNvPr id="6" name="Table 5">
            <a:extLst>
              <a:ext uri="{FF2B5EF4-FFF2-40B4-BE49-F238E27FC236}">
                <a16:creationId xmlns:a16="http://schemas.microsoft.com/office/drawing/2014/main" id="{F9D1CAF9-E18D-D2E2-A092-84EA28FACD61}"/>
              </a:ext>
            </a:extLst>
          </p:cNvPr>
          <p:cNvGraphicFramePr>
            <a:graphicFrameLocks noGrp="1"/>
          </p:cNvGraphicFramePr>
          <p:nvPr>
            <p:extLst>
              <p:ext uri="{D42A27DB-BD31-4B8C-83A1-F6EECF244321}">
                <p14:modId xmlns:p14="http://schemas.microsoft.com/office/powerpoint/2010/main" val="1831937514"/>
              </p:ext>
            </p:extLst>
          </p:nvPr>
        </p:nvGraphicFramePr>
        <p:xfrm>
          <a:off x="846307" y="1130943"/>
          <a:ext cx="7451386" cy="3416300"/>
        </p:xfrm>
        <a:graphic>
          <a:graphicData uri="http://schemas.openxmlformats.org/drawingml/2006/table">
            <a:tbl>
              <a:tblPr firstRow="1" firstCol="1" bandRow="1"/>
              <a:tblGrid>
                <a:gridCol w="2867569">
                  <a:extLst>
                    <a:ext uri="{9D8B030D-6E8A-4147-A177-3AD203B41FA5}">
                      <a16:colId xmlns:a16="http://schemas.microsoft.com/office/drawing/2014/main" val="1217389745"/>
                    </a:ext>
                  </a:extLst>
                </a:gridCol>
                <a:gridCol w="1628348">
                  <a:extLst>
                    <a:ext uri="{9D8B030D-6E8A-4147-A177-3AD203B41FA5}">
                      <a16:colId xmlns:a16="http://schemas.microsoft.com/office/drawing/2014/main" val="3066792689"/>
                    </a:ext>
                  </a:extLst>
                </a:gridCol>
                <a:gridCol w="2955469">
                  <a:extLst>
                    <a:ext uri="{9D8B030D-6E8A-4147-A177-3AD203B41FA5}">
                      <a16:colId xmlns:a16="http://schemas.microsoft.com/office/drawing/2014/main" val="3061894609"/>
                    </a:ext>
                  </a:extLst>
                </a:gridCol>
              </a:tblGrid>
              <a:tr h="197631">
                <a:tc>
                  <a:txBody>
                    <a:bodyPr/>
                    <a:lstStyle/>
                    <a:p>
                      <a:pPr algn="ctr">
                        <a:lnSpc>
                          <a:spcPct val="107000"/>
                        </a:lnSpc>
                        <a:spcAft>
                          <a:spcPts val="800"/>
                        </a:spcAft>
                      </a:pPr>
                      <a:r>
                        <a:rPr lang="en-IN" sz="1050" b="1" dirty="0">
                          <a:solidFill>
                            <a:schemeClr val="tx2"/>
                          </a:solidFill>
                          <a:effectLst/>
                          <a:latin typeface="Times New Roman" panose="02020603050405020304" pitchFamily="18" charset="0"/>
                          <a:cs typeface="Times New Roman" panose="02020603050405020304" pitchFamily="18" charset="0"/>
                        </a:rPr>
                        <a:t>Device Name</a:t>
                      </a:r>
                      <a:endParaRPr lang="en-IN" sz="1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800"/>
                        </a:spcAft>
                      </a:pPr>
                      <a:r>
                        <a:rPr lang="en-IN" sz="1050" b="1" dirty="0">
                          <a:solidFill>
                            <a:schemeClr val="tx2"/>
                          </a:solidFill>
                          <a:effectLst/>
                          <a:latin typeface="Times New Roman" panose="02020603050405020304" pitchFamily="18" charset="0"/>
                          <a:cs typeface="Times New Roman" panose="02020603050405020304" pitchFamily="18" charset="0"/>
                        </a:rPr>
                        <a:t>Type of Sensor</a:t>
                      </a:r>
                      <a:endParaRPr lang="en-IN" sz="1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800"/>
                        </a:spcAft>
                      </a:pPr>
                      <a:r>
                        <a:rPr lang="en-IN" sz="1050" b="1" dirty="0">
                          <a:solidFill>
                            <a:schemeClr val="tx2"/>
                          </a:solidFill>
                          <a:effectLst/>
                          <a:latin typeface="Times New Roman" panose="02020603050405020304" pitchFamily="18" charset="0"/>
                          <a:cs typeface="Times New Roman" panose="02020603050405020304" pitchFamily="18" charset="0"/>
                        </a:rPr>
                        <a:t>Working</a:t>
                      </a:r>
                      <a:endParaRPr lang="en-IN" sz="1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315300788"/>
                  </a:ext>
                </a:extLst>
              </a:tr>
              <a:tr h="1106573">
                <a:tc>
                  <a:txBody>
                    <a:bodyPr/>
                    <a:lstStyle/>
                    <a:p>
                      <a:pPr algn="just">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Smoke Detector</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Chemical</a:t>
                      </a:r>
                    </a:p>
                    <a:p>
                      <a:pPr algn="ct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Ionization-type smoke alarms have a small amount of radioactive material between two electrically charged plates, which ionizes the air and causes current to flow between the plates.</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965984"/>
                  </a:ext>
                </a:extLst>
              </a:tr>
              <a:tr h="1106573">
                <a:tc>
                  <a:txBody>
                    <a:bodyPr/>
                    <a:lstStyle/>
                    <a:p>
                      <a:pPr algn="just">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Heat Sensor</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Temperature</a:t>
                      </a:r>
                    </a:p>
                    <a:p>
                      <a:pPr algn="ct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The temperature sensor uses radiation on and convection for monitoring the changes in the temperature. The non-contact temperature sensor can be used to detect the gases and liquids that emit radiant energy, which is transmitted in the form of infra-red radiation.</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259856"/>
                  </a:ext>
                </a:extLst>
              </a:tr>
              <a:tr h="1005523">
                <a:tc>
                  <a:txBody>
                    <a:bodyPr/>
                    <a:lstStyle/>
                    <a:p>
                      <a:pPr algn="just">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Hygrometer</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Humidity</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Humidity is defined as the amount of water present in the surrounding air. This water content in the air is a key factor in the wellness of mankind.</a:t>
                      </a:r>
                    </a:p>
                  </a:txBody>
                  <a:tcPr marL="50297" marR="50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263603"/>
                  </a:ext>
                </a:extLst>
              </a:tr>
            </a:tbl>
          </a:graphicData>
        </a:graphic>
      </p:graphicFrame>
    </p:spTree>
    <p:extLst>
      <p:ext uri="{BB962C8B-B14F-4D97-AF65-F5344CB8AC3E}">
        <p14:creationId xmlns:p14="http://schemas.microsoft.com/office/powerpoint/2010/main" val="19065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80"/>
          <p:cNvSpPr txBox="1">
            <a:spLocks noGrp="1"/>
          </p:cNvSpPr>
          <p:nvPr>
            <p:ph type="title"/>
          </p:nvPr>
        </p:nvSpPr>
        <p:spPr>
          <a:xfrm>
            <a:off x="2469450" y="2380334"/>
            <a:ext cx="4205100" cy="9354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Architecture</a:t>
            </a:r>
            <a:endParaRPr sz="4600" dirty="0"/>
          </a:p>
        </p:txBody>
      </p:sp>
      <p:cxnSp>
        <p:nvCxnSpPr>
          <p:cNvPr id="1583" name="Google Shape;1583;p80"/>
          <p:cNvCxnSpPr/>
          <p:nvPr/>
        </p:nvCxnSpPr>
        <p:spPr>
          <a:xfrm>
            <a:off x="2341355" y="3160156"/>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584" name="Google Shape;1584;p80"/>
          <p:cNvGrpSpPr/>
          <p:nvPr/>
        </p:nvGrpSpPr>
        <p:grpSpPr>
          <a:xfrm rot="10800000" flipH="1">
            <a:off x="8613563" y="2721953"/>
            <a:ext cx="1521661" cy="1635628"/>
            <a:chOff x="6990438" y="274225"/>
            <a:chExt cx="1521661" cy="1635628"/>
          </a:xfrm>
        </p:grpSpPr>
        <p:sp>
          <p:nvSpPr>
            <p:cNvPr id="1585" name="Google Shape;1585;p8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8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80"/>
          <p:cNvGrpSpPr/>
          <p:nvPr/>
        </p:nvGrpSpPr>
        <p:grpSpPr>
          <a:xfrm rot="5400000" flipH="1">
            <a:off x="992156" y="4201300"/>
            <a:ext cx="166385" cy="701016"/>
            <a:chOff x="8668080" y="2328029"/>
            <a:chExt cx="127488" cy="537136"/>
          </a:xfrm>
        </p:grpSpPr>
        <p:sp>
          <p:nvSpPr>
            <p:cNvPr id="1594" name="Google Shape;1594;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80"/>
          <p:cNvGrpSpPr/>
          <p:nvPr/>
        </p:nvGrpSpPr>
        <p:grpSpPr>
          <a:xfrm rot="10800000" flipH="1">
            <a:off x="6009387" y="627953"/>
            <a:ext cx="274389" cy="287882"/>
            <a:chOff x="6009387" y="4170971"/>
            <a:chExt cx="274389" cy="287882"/>
          </a:xfrm>
        </p:grpSpPr>
        <p:sp>
          <p:nvSpPr>
            <p:cNvPr id="1607" name="Google Shape;1607;p8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80"/>
          <p:cNvGrpSpPr/>
          <p:nvPr/>
        </p:nvGrpSpPr>
        <p:grpSpPr>
          <a:xfrm>
            <a:off x="6720880" y="219654"/>
            <a:ext cx="1848863" cy="1750742"/>
            <a:chOff x="6720880" y="219654"/>
            <a:chExt cx="1848863" cy="1750742"/>
          </a:xfrm>
        </p:grpSpPr>
        <p:grpSp>
          <p:nvGrpSpPr>
            <p:cNvPr id="1610" name="Google Shape;1610;p80"/>
            <p:cNvGrpSpPr/>
            <p:nvPr/>
          </p:nvGrpSpPr>
          <p:grpSpPr>
            <a:xfrm rot="10800000" flipH="1">
              <a:off x="8345706" y="502825"/>
              <a:ext cx="166385" cy="701016"/>
              <a:chOff x="8668080" y="2328029"/>
              <a:chExt cx="127488" cy="537136"/>
            </a:xfrm>
          </p:grpSpPr>
          <p:sp>
            <p:nvSpPr>
              <p:cNvPr id="1611" name="Google Shape;1611;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3" name="Google Shape;1623;p8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80"/>
          <p:cNvGrpSpPr/>
          <p:nvPr/>
        </p:nvGrpSpPr>
        <p:grpSpPr>
          <a:xfrm rot="10623647">
            <a:off x="215001" y="329169"/>
            <a:ext cx="2060819" cy="1696064"/>
            <a:chOff x="5369742" y="603547"/>
            <a:chExt cx="1558582" cy="1282818"/>
          </a:xfrm>
        </p:grpSpPr>
        <p:sp>
          <p:nvSpPr>
            <p:cNvPr id="1640" name="Google Shape;1640;p8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6"/>
          <p:cNvGrpSpPr/>
          <p:nvPr/>
        </p:nvGrpSpPr>
        <p:grpSpPr>
          <a:xfrm>
            <a:off x="6348748" y="1719149"/>
            <a:ext cx="1520995" cy="1517754"/>
            <a:chOff x="7193640" y="535000"/>
            <a:chExt cx="1450362" cy="1447410"/>
          </a:xfrm>
        </p:grpSpPr>
        <p:sp>
          <p:nvSpPr>
            <p:cNvPr id="542" name="Google Shape;542;p4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46"/>
          <p:cNvSpPr txBox="1">
            <a:spLocks noGrp="1"/>
          </p:cNvSpPr>
          <p:nvPr>
            <p:ph type="subTitle" idx="1"/>
          </p:nvPr>
        </p:nvSpPr>
        <p:spPr>
          <a:xfrm>
            <a:off x="740919" y="939724"/>
            <a:ext cx="5853284" cy="297708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most common hazard in forest fires are accident as the forest themselves destroys the forests and can be great threat to wild life and peoples. The Internet of Things (IoT) is the physical device which is used to connect, store and enable the objects to collect information for exchanging the data through the cloud based system.</a:t>
            </a:r>
          </a:p>
          <a:p>
            <a:pPr marL="0" lvl="0" indent="0" algn="just" rtl="0">
              <a:spcBef>
                <a:spcPts val="0"/>
              </a:spcBef>
              <a:spcAft>
                <a:spcPts val="0"/>
              </a:spcAft>
              <a:buNone/>
            </a:pPr>
            <a:r>
              <a:rPr lang="en-US" dirty="0"/>
              <a:t>The main objective of project is to prevent the developing trend of the fire by monitoring temperature, humidity, etc. using various IoT sensors.</a:t>
            </a:r>
          </a:p>
        </p:txBody>
      </p:sp>
      <p:cxnSp>
        <p:nvCxnSpPr>
          <p:cNvPr id="550" name="Google Shape;550;p46"/>
          <p:cNvCxnSpPr>
            <a:cxnSpLocks/>
          </p:cNvCxnSpPr>
          <p:nvPr/>
        </p:nvCxnSpPr>
        <p:spPr>
          <a:xfrm>
            <a:off x="491382" y="690962"/>
            <a:ext cx="4477024" cy="12397"/>
          </a:xfrm>
          <a:prstGeom prst="straightConnector1">
            <a:avLst/>
          </a:prstGeom>
          <a:noFill/>
          <a:ln w="19050" cap="flat" cmpd="sng">
            <a:solidFill>
              <a:schemeClr val="lt2"/>
            </a:solidFill>
            <a:prstDash val="solid"/>
            <a:round/>
            <a:headEnd type="none" w="med" len="med"/>
            <a:tailEnd type="none" w="med" len="med"/>
          </a:ln>
        </p:spPr>
      </p:cxnSp>
      <p:grpSp>
        <p:nvGrpSpPr>
          <p:cNvPr id="551" name="Google Shape;551;p46"/>
          <p:cNvGrpSpPr/>
          <p:nvPr/>
        </p:nvGrpSpPr>
        <p:grpSpPr>
          <a:xfrm rot="-9711655">
            <a:off x="6553521" y="755819"/>
            <a:ext cx="1670816" cy="1582334"/>
            <a:chOff x="2956625" y="695323"/>
            <a:chExt cx="1049357" cy="993667"/>
          </a:xfrm>
        </p:grpSpPr>
        <p:sp>
          <p:nvSpPr>
            <p:cNvPr id="552" name="Google Shape;552;p46"/>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46"/>
          <p:cNvGrpSpPr/>
          <p:nvPr/>
        </p:nvGrpSpPr>
        <p:grpSpPr>
          <a:xfrm rot="7394623">
            <a:off x="242388" y="993744"/>
            <a:ext cx="524325" cy="608063"/>
            <a:chOff x="5320111" y="1881293"/>
            <a:chExt cx="470512" cy="545615"/>
          </a:xfrm>
        </p:grpSpPr>
        <p:sp>
          <p:nvSpPr>
            <p:cNvPr id="569" name="Google Shape;569;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rot="268623">
            <a:off x="954575" y="4357534"/>
            <a:ext cx="432780" cy="501915"/>
            <a:chOff x="5320111" y="1881293"/>
            <a:chExt cx="470512" cy="545615"/>
          </a:xfrm>
        </p:grpSpPr>
        <p:sp>
          <p:nvSpPr>
            <p:cNvPr id="573" name="Google Shape;573;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46"/>
          <p:cNvSpPr/>
          <p:nvPr/>
        </p:nvSpPr>
        <p:spPr>
          <a:xfrm>
            <a:off x="5917250" y="2830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5166449" y="89856"/>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46"/>
          <p:cNvGrpSpPr/>
          <p:nvPr/>
        </p:nvGrpSpPr>
        <p:grpSpPr>
          <a:xfrm>
            <a:off x="7709431" y="4313787"/>
            <a:ext cx="310599" cy="294704"/>
            <a:chOff x="2327131" y="3148937"/>
            <a:chExt cx="310599" cy="294704"/>
          </a:xfrm>
        </p:grpSpPr>
        <p:sp>
          <p:nvSpPr>
            <p:cNvPr id="579" name="Google Shape;579;p46"/>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46"/>
          <p:cNvGrpSpPr/>
          <p:nvPr/>
        </p:nvGrpSpPr>
        <p:grpSpPr>
          <a:xfrm>
            <a:off x="8154512" y="3986996"/>
            <a:ext cx="274389" cy="287882"/>
            <a:chOff x="2772212" y="2822146"/>
            <a:chExt cx="274389" cy="287882"/>
          </a:xfrm>
        </p:grpSpPr>
        <p:sp>
          <p:nvSpPr>
            <p:cNvPr id="582" name="Google Shape;5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txBox="1">
            <a:spLocks noGrp="1"/>
          </p:cNvSpPr>
          <p:nvPr>
            <p:ph type="title"/>
          </p:nvPr>
        </p:nvSpPr>
        <p:spPr>
          <a:xfrm>
            <a:off x="425351" y="18048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5"/>
          <p:cNvSpPr txBox="1">
            <a:spLocks noGrp="1"/>
          </p:cNvSpPr>
          <p:nvPr>
            <p:ph type="body" idx="1"/>
          </p:nvPr>
        </p:nvSpPr>
        <p:spPr>
          <a:xfrm>
            <a:off x="840772" y="788048"/>
            <a:ext cx="5475900" cy="3567404"/>
          </a:xfrm>
          <a:prstGeom prst="rect">
            <a:avLst/>
          </a:prstGeom>
        </p:spPr>
        <p:txBody>
          <a:bodyPr spcFirstLastPara="1" wrap="square" lIns="91425" tIns="91425" rIns="91425" bIns="91425" anchor="t" anchorCtr="0">
            <a:noAutofit/>
          </a:bodyPr>
          <a:lstStyle/>
          <a:p>
            <a:pPr marL="12700" lvl="0" indent="0" algn="l" rtl="0">
              <a:spcBef>
                <a:spcPts val="1600"/>
              </a:spcBef>
              <a:spcAft>
                <a:spcPts val="0"/>
              </a:spcAft>
              <a:buClr>
                <a:schemeClr val="accent4"/>
              </a:buClr>
              <a:buSzPts val="1600"/>
              <a:buNone/>
            </a:pPr>
            <a:r>
              <a:rPr lang="en-US" dirty="0"/>
              <a:t>We are using a level 5 IoT system, as the data is big and computationally intensive</a:t>
            </a:r>
          </a:p>
          <a:p>
            <a:pPr marL="241300" lvl="0" indent="-228600" algn="l" rtl="0">
              <a:spcBef>
                <a:spcPts val="1600"/>
              </a:spcBef>
              <a:spcAft>
                <a:spcPts val="0"/>
              </a:spcAft>
              <a:buClr>
                <a:schemeClr val="accent4"/>
              </a:buClr>
              <a:buSzPts val="1600"/>
              <a:buChar char="●"/>
            </a:pPr>
            <a:r>
              <a:rPr lang="en-US" dirty="0"/>
              <a:t>A level-5 IoT system has multiple end nodes and one coordinator node.</a:t>
            </a:r>
          </a:p>
          <a:p>
            <a:pPr marL="241300" lvl="0" indent="-228600" algn="l" rtl="0">
              <a:spcBef>
                <a:spcPts val="1600"/>
              </a:spcBef>
              <a:spcAft>
                <a:spcPts val="0"/>
              </a:spcAft>
              <a:buClr>
                <a:schemeClr val="accent4"/>
              </a:buClr>
              <a:buSzPts val="1600"/>
              <a:buChar char="●"/>
            </a:pPr>
            <a:r>
              <a:rPr lang="en-US" dirty="0"/>
              <a:t>The end nodes that perform sensing and/or actuation. </a:t>
            </a:r>
          </a:p>
          <a:p>
            <a:pPr marL="241300" lvl="0" indent="-228600" algn="l" rtl="0">
              <a:spcBef>
                <a:spcPts val="1600"/>
              </a:spcBef>
              <a:spcAft>
                <a:spcPts val="0"/>
              </a:spcAft>
              <a:buClr>
                <a:schemeClr val="accent4"/>
              </a:buClr>
              <a:buSzPts val="1600"/>
              <a:buChar char="●"/>
            </a:pPr>
            <a:r>
              <a:rPr lang="en-US" dirty="0"/>
              <a:t>Coordinator node collects data from the end nodes and sends to the cloud.</a:t>
            </a:r>
          </a:p>
          <a:p>
            <a:pPr marL="241300" lvl="0" indent="-228600" algn="l" rtl="0">
              <a:spcBef>
                <a:spcPts val="1600"/>
              </a:spcBef>
              <a:spcAft>
                <a:spcPts val="0"/>
              </a:spcAft>
              <a:buClr>
                <a:schemeClr val="accent4"/>
              </a:buClr>
              <a:buSzPts val="1600"/>
              <a:buChar char="●"/>
            </a:pPr>
            <a:r>
              <a:rPr lang="en-US" dirty="0"/>
              <a:t>Data is stored and analyzed in the cloud and application is cloud-based.</a:t>
            </a:r>
            <a:endParaRPr lang="en-US" dirty="0">
              <a:solidFill>
                <a:schemeClr val="lt2"/>
              </a:solidFill>
              <a:latin typeface="Lato"/>
              <a:ea typeface="Lato"/>
              <a:cs typeface="Lato"/>
              <a:sym typeface="Lato"/>
            </a:endParaRPr>
          </a:p>
        </p:txBody>
      </p:sp>
      <p:grpSp>
        <p:nvGrpSpPr>
          <p:cNvPr id="494" name="Google Shape;494;p45"/>
          <p:cNvGrpSpPr/>
          <p:nvPr/>
        </p:nvGrpSpPr>
        <p:grpSpPr>
          <a:xfrm>
            <a:off x="6376876" y="2012838"/>
            <a:ext cx="2052018" cy="1943116"/>
            <a:chOff x="2956625" y="695323"/>
            <a:chExt cx="1049357" cy="993667"/>
          </a:xfrm>
        </p:grpSpPr>
        <p:sp>
          <p:nvSpPr>
            <p:cNvPr id="495" name="Google Shape;495;p4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5"/>
          <p:cNvGrpSpPr/>
          <p:nvPr/>
        </p:nvGrpSpPr>
        <p:grpSpPr>
          <a:xfrm rot="5400000">
            <a:off x="7990306" y="4257989"/>
            <a:ext cx="166385" cy="701016"/>
            <a:chOff x="8668080" y="2328029"/>
            <a:chExt cx="127488" cy="537136"/>
          </a:xfrm>
        </p:grpSpPr>
        <p:sp>
          <p:nvSpPr>
            <p:cNvPr id="512" name="Google Shape;512;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4" name="Google Shape;524;p4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5" name="Google Shape;525;p45"/>
          <p:cNvGrpSpPr/>
          <p:nvPr/>
        </p:nvGrpSpPr>
        <p:grpSpPr>
          <a:xfrm>
            <a:off x="7234974" y="1844047"/>
            <a:ext cx="198233" cy="168803"/>
            <a:chOff x="3080599" y="534997"/>
            <a:chExt cx="198233" cy="168803"/>
          </a:xfrm>
        </p:grpSpPr>
        <p:sp>
          <p:nvSpPr>
            <p:cNvPr id="526" name="Google Shape;526;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5"/>
          <p:cNvGrpSpPr/>
          <p:nvPr/>
        </p:nvGrpSpPr>
        <p:grpSpPr>
          <a:xfrm>
            <a:off x="8054217" y="2319399"/>
            <a:ext cx="200951" cy="162552"/>
            <a:chOff x="5095817" y="961574"/>
            <a:chExt cx="200951" cy="162552"/>
          </a:xfrm>
        </p:grpSpPr>
        <p:sp>
          <p:nvSpPr>
            <p:cNvPr id="530" name="Google Shape;530;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45"/>
          <p:cNvGrpSpPr/>
          <p:nvPr/>
        </p:nvGrpSpPr>
        <p:grpSpPr>
          <a:xfrm>
            <a:off x="88081" y="3292812"/>
            <a:ext cx="310599" cy="294704"/>
            <a:chOff x="2327131" y="3148937"/>
            <a:chExt cx="310599" cy="294704"/>
          </a:xfrm>
        </p:grpSpPr>
        <p:sp>
          <p:nvSpPr>
            <p:cNvPr id="535" name="Google Shape;535;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029AB6F-9F12-47C9-CB0D-07647D7145AD}"/>
              </a:ext>
            </a:extLst>
          </p:cNvPr>
          <p:cNvSpPr>
            <a:spLocks noGrp="1"/>
          </p:cNvSpPr>
          <p:nvPr>
            <p:ph type="title"/>
          </p:nvPr>
        </p:nvSpPr>
        <p:spPr>
          <a:xfrm>
            <a:off x="663795" y="289174"/>
            <a:ext cx="7704000" cy="482700"/>
          </a:xfrm>
        </p:spPr>
        <p:txBody>
          <a:bodyPr/>
          <a:lstStyle/>
          <a:p>
            <a:r>
              <a:rPr lang="en-US" dirty="0"/>
              <a:t>IoT deployment Model</a:t>
            </a:r>
            <a:endParaRPr lang="en-IN" dirty="0"/>
          </a:p>
        </p:txBody>
      </p:sp>
    </p:spTree>
    <p:extLst>
      <p:ext uri="{BB962C8B-B14F-4D97-AF65-F5344CB8AC3E}">
        <p14:creationId xmlns:p14="http://schemas.microsoft.com/office/powerpoint/2010/main" val="225839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grpSp>
        <p:nvGrpSpPr>
          <p:cNvPr id="876" name="Google Shape;876;p56"/>
          <p:cNvGrpSpPr/>
          <p:nvPr/>
        </p:nvGrpSpPr>
        <p:grpSpPr>
          <a:xfrm>
            <a:off x="715102" y="3770540"/>
            <a:ext cx="722612" cy="837956"/>
            <a:chOff x="5320111" y="1881293"/>
            <a:chExt cx="470512" cy="545615"/>
          </a:xfrm>
        </p:grpSpPr>
        <p:sp>
          <p:nvSpPr>
            <p:cNvPr id="877" name="Google Shape;877;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56"/>
          <p:cNvGrpSpPr/>
          <p:nvPr/>
        </p:nvGrpSpPr>
        <p:grpSpPr>
          <a:xfrm rot="10800000">
            <a:off x="7706277" y="534990"/>
            <a:ext cx="722612" cy="837956"/>
            <a:chOff x="5320111" y="1881293"/>
            <a:chExt cx="470512" cy="545615"/>
          </a:xfrm>
        </p:grpSpPr>
        <p:sp>
          <p:nvSpPr>
            <p:cNvPr id="881" name="Google Shape;881;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56"/>
          <p:cNvGrpSpPr/>
          <p:nvPr/>
        </p:nvGrpSpPr>
        <p:grpSpPr>
          <a:xfrm>
            <a:off x="848089" y="3531511"/>
            <a:ext cx="315323" cy="376981"/>
            <a:chOff x="4040314" y="1769061"/>
            <a:chExt cx="315323" cy="376981"/>
          </a:xfrm>
        </p:grpSpPr>
        <p:sp>
          <p:nvSpPr>
            <p:cNvPr id="886" name="Google Shape;886;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56"/>
          <p:cNvGrpSpPr/>
          <p:nvPr/>
        </p:nvGrpSpPr>
        <p:grpSpPr>
          <a:xfrm rot="10800000">
            <a:off x="7268014" y="833386"/>
            <a:ext cx="315323" cy="376981"/>
            <a:chOff x="4040314" y="1769061"/>
            <a:chExt cx="315323" cy="376981"/>
          </a:xfrm>
        </p:grpSpPr>
        <p:sp>
          <p:nvSpPr>
            <p:cNvPr id="890" name="Google Shape;890;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56"/>
          <p:cNvGrpSpPr/>
          <p:nvPr/>
        </p:nvGrpSpPr>
        <p:grpSpPr>
          <a:xfrm rot="-5400000">
            <a:off x="1010288" y="176111"/>
            <a:ext cx="171535" cy="722609"/>
            <a:chOff x="8668080" y="2328029"/>
            <a:chExt cx="127488" cy="537136"/>
          </a:xfrm>
        </p:grpSpPr>
        <p:sp>
          <p:nvSpPr>
            <p:cNvPr id="894" name="Google Shape;894;p5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6"/>
          <p:cNvGrpSpPr/>
          <p:nvPr/>
        </p:nvGrpSpPr>
        <p:grpSpPr>
          <a:xfrm rot="-5400000">
            <a:off x="7984393" y="4257989"/>
            <a:ext cx="166385" cy="701016"/>
            <a:chOff x="8668080" y="2328029"/>
            <a:chExt cx="127488" cy="537136"/>
          </a:xfrm>
        </p:grpSpPr>
        <p:sp>
          <p:nvSpPr>
            <p:cNvPr id="907" name="Google Shape;907;p5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2">
            <a:extLst>
              <a:ext uri="{FF2B5EF4-FFF2-40B4-BE49-F238E27FC236}">
                <a16:creationId xmlns:a16="http://schemas.microsoft.com/office/drawing/2014/main" id="{3E76FA64-EA25-CD8E-874D-AA1ED1EAF3DB}"/>
              </a:ext>
            </a:extLst>
          </p:cNvPr>
          <p:cNvSpPr>
            <a:spLocks noGrp="1"/>
          </p:cNvSpPr>
          <p:nvPr>
            <p:ph type="title"/>
          </p:nvPr>
        </p:nvSpPr>
        <p:spPr>
          <a:xfrm>
            <a:off x="573989" y="260823"/>
            <a:ext cx="7704000" cy="482700"/>
          </a:xfrm>
        </p:spPr>
        <p:txBody>
          <a:bodyPr/>
          <a:lstStyle/>
          <a:p>
            <a:r>
              <a:rPr lang="en-US" sz="4400" dirty="0"/>
              <a:t>Level 5 IoT System</a:t>
            </a:r>
            <a:endParaRPr lang="en-IN" sz="4400" dirty="0"/>
          </a:p>
        </p:txBody>
      </p:sp>
      <p:pic>
        <p:nvPicPr>
          <p:cNvPr id="3" name="Picture 2">
            <a:extLst>
              <a:ext uri="{FF2B5EF4-FFF2-40B4-BE49-F238E27FC236}">
                <a16:creationId xmlns:a16="http://schemas.microsoft.com/office/drawing/2014/main" id="{BDB59C26-5039-704C-59D0-5564C08E159C}"/>
              </a:ext>
            </a:extLst>
          </p:cNvPr>
          <p:cNvPicPr>
            <a:picLocks noChangeAspect="1"/>
          </p:cNvPicPr>
          <p:nvPr/>
        </p:nvPicPr>
        <p:blipFill>
          <a:blip r:embed="rId3"/>
          <a:stretch>
            <a:fillRect/>
          </a:stretch>
        </p:blipFill>
        <p:spPr>
          <a:xfrm>
            <a:off x="1737497" y="961033"/>
            <a:ext cx="5147343" cy="3916349"/>
          </a:xfrm>
          <a:prstGeom prst="rect">
            <a:avLst/>
          </a:prstGeom>
        </p:spPr>
      </p:pic>
    </p:spTree>
    <p:extLst>
      <p:ext uri="{BB962C8B-B14F-4D97-AF65-F5344CB8AC3E}">
        <p14:creationId xmlns:p14="http://schemas.microsoft.com/office/powerpoint/2010/main" val="261078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grpSp>
        <p:nvGrpSpPr>
          <p:cNvPr id="876" name="Google Shape;876;p56"/>
          <p:cNvGrpSpPr/>
          <p:nvPr/>
        </p:nvGrpSpPr>
        <p:grpSpPr>
          <a:xfrm>
            <a:off x="715102" y="3770540"/>
            <a:ext cx="722612" cy="837956"/>
            <a:chOff x="5320111" y="1881293"/>
            <a:chExt cx="470512" cy="545615"/>
          </a:xfrm>
        </p:grpSpPr>
        <p:sp>
          <p:nvSpPr>
            <p:cNvPr id="877" name="Google Shape;877;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56"/>
          <p:cNvGrpSpPr/>
          <p:nvPr/>
        </p:nvGrpSpPr>
        <p:grpSpPr>
          <a:xfrm rot="10800000">
            <a:off x="7706277" y="534990"/>
            <a:ext cx="722612" cy="837956"/>
            <a:chOff x="5320111" y="1881293"/>
            <a:chExt cx="470512" cy="545615"/>
          </a:xfrm>
        </p:grpSpPr>
        <p:sp>
          <p:nvSpPr>
            <p:cNvPr id="881" name="Google Shape;881;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56"/>
          <p:cNvGrpSpPr/>
          <p:nvPr/>
        </p:nvGrpSpPr>
        <p:grpSpPr>
          <a:xfrm>
            <a:off x="848089" y="3531511"/>
            <a:ext cx="315323" cy="376981"/>
            <a:chOff x="4040314" y="1769061"/>
            <a:chExt cx="315323" cy="376981"/>
          </a:xfrm>
        </p:grpSpPr>
        <p:sp>
          <p:nvSpPr>
            <p:cNvPr id="886" name="Google Shape;886;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56"/>
          <p:cNvGrpSpPr/>
          <p:nvPr/>
        </p:nvGrpSpPr>
        <p:grpSpPr>
          <a:xfrm rot="10800000">
            <a:off x="7268014" y="833386"/>
            <a:ext cx="315323" cy="376981"/>
            <a:chOff x="4040314" y="1769061"/>
            <a:chExt cx="315323" cy="376981"/>
          </a:xfrm>
        </p:grpSpPr>
        <p:sp>
          <p:nvSpPr>
            <p:cNvPr id="890" name="Google Shape;890;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56"/>
          <p:cNvGrpSpPr/>
          <p:nvPr/>
        </p:nvGrpSpPr>
        <p:grpSpPr>
          <a:xfrm rot="-5400000">
            <a:off x="1010288" y="176111"/>
            <a:ext cx="171535" cy="722609"/>
            <a:chOff x="8668080" y="2328029"/>
            <a:chExt cx="127488" cy="537136"/>
          </a:xfrm>
        </p:grpSpPr>
        <p:sp>
          <p:nvSpPr>
            <p:cNvPr id="894" name="Google Shape;894;p5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6"/>
          <p:cNvGrpSpPr/>
          <p:nvPr/>
        </p:nvGrpSpPr>
        <p:grpSpPr>
          <a:xfrm rot="-5400000">
            <a:off x="7984393" y="4257989"/>
            <a:ext cx="166385" cy="701016"/>
            <a:chOff x="8668080" y="2328029"/>
            <a:chExt cx="127488" cy="537136"/>
          </a:xfrm>
        </p:grpSpPr>
        <p:sp>
          <p:nvSpPr>
            <p:cNvPr id="907" name="Google Shape;907;p5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8180CF4-AAD8-8335-FD89-962C7EC3D3AA}"/>
              </a:ext>
            </a:extLst>
          </p:cNvPr>
          <p:cNvPicPr>
            <a:picLocks noChangeAspect="1"/>
          </p:cNvPicPr>
          <p:nvPr/>
        </p:nvPicPr>
        <p:blipFill>
          <a:blip r:embed="rId3"/>
          <a:stretch>
            <a:fillRect/>
          </a:stretch>
        </p:blipFill>
        <p:spPr>
          <a:xfrm>
            <a:off x="1655831" y="1326095"/>
            <a:ext cx="5640469" cy="2933379"/>
          </a:xfrm>
          <a:prstGeom prst="rect">
            <a:avLst/>
          </a:prstGeom>
        </p:spPr>
      </p:pic>
      <p:sp>
        <p:nvSpPr>
          <p:cNvPr id="5" name="Title 2">
            <a:extLst>
              <a:ext uri="{FF2B5EF4-FFF2-40B4-BE49-F238E27FC236}">
                <a16:creationId xmlns:a16="http://schemas.microsoft.com/office/drawing/2014/main" id="{3E76FA64-EA25-CD8E-874D-AA1ED1EAF3DB}"/>
              </a:ext>
            </a:extLst>
          </p:cNvPr>
          <p:cNvSpPr>
            <a:spLocks noGrp="1"/>
          </p:cNvSpPr>
          <p:nvPr>
            <p:ph type="title"/>
          </p:nvPr>
        </p:nvSpPr>
        <p:spPr>
          <a:xfrm>
            <a:off x="663795" y="531336"/>
            <a:ext cx="7704000" cy="482700"/>
          </a:xfrm>
        </p:spPr>
        <p:txBody>
          <a:bodyPr/>
          <a:lstStyle/>
          <a:p>
            <a:r>
              <a:rPr lang="en-US" sz="4400" dirty="0"/>
              <a:t>Data Flow</a:t>
            </a:r>
            <a:endParaRPr lang="en-IN" sz="4400" dirty="0"/>
          </a:p>
        </p:txBody>
      </p:sp>
    </p:spTree>
    <p:extLst>
      <p:ext uri="{BB962C8B-B14F-4D97-AF65-F5344CB8AC3E}">
        <p14:creationId xmlns:p14="http://schemas.microsoft.com/office/powerpoint/2010/main" val="377897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B70C8-E011-0D37-6F11-7B18AB6BD5AA}"/>
              </a:ext>
            </a:extLst>
          </p:cNvPr>
          <p:cNvPicPr>
            <a:picLocks noChangeAspect="1"/>
          </p:cNvPicPr>
          <p:nvPr/>
        </p:nvPicPr>
        <p:blipFill>
          <a:blip r:embed="rId2"/>
          <a:stretch>
            <a:fillRect/>
          </a:stretch>
        </p:blipFill>
        <p:spPr>
          <a:xfrm>
            <a:off x="272373" y="760912"/>
            <a:ext cx="3489063" cy="4069365"/>
          </a:xfrm>
          <a:prstGeom prst="rect">
            <a:avLst/>
          </a:prstGeom>
        </p:spPr>
      </p:pic>
      <p:sp>
        <p:nvSpPr>
          <p:cNvPr id="4" name="Title 2">
            <a:extLst>
              <a:ext uri="{FF2B5EF4-FFF2-40B4-BE49-F238E27FC236}">
                <a16:creationId xmlns:a16="http://schemas.microsoft.com/office/drawing/2014/main" id="{51B0DAA6-2D98-44E7-2DA5-35A64E5CFFF5}"/>
              </a:ext>
            </a:extLst>
          </p:cNvPr>
          <p:cNvSpPr>
            <a:spLocks noGrp="1"/>
          </p:cNvSpPr>
          <p:nvPr>
            <p:ph type="title"/>
          </p:nvPr>
        </p:nvSpPr>
        <p:spPr>
          <a:xfrm>
            <a:off x="573989" y="127105"/>
            <a:ext cx="7704000" cy="482700"/>
          </a:xfrm>
        </p:spPr>
        <p:txBody>
          <a:bodyPr/>
          <a:lstStyle/>
          <a:p>
            <a:r>
              <a:rPr lang="en-US" sz="4400" dirty="0"/>
              <a:t>Architecture</a:t>
            </a:r>
            <a:endParaRPr lang="en-IN" sz="4400" dirty="0"/>
          </a:p>
        </p:txBody>
      </p:sp>
      <p:sp>
        <p:nvSpPr>
          <p:cNvPr id="8" name="Google Shape;493;p45">
            <a:extLst>
              <a:ext uri="{FF2B5EF4-FFF2-40B4-BE49-F238E27FC236}">
                <a16:creationId xmlns:a16="http://schemas.microsoft.com/office/drawing/2014/main" id="{6310121A-55B1-0E0B-EAD5-734D4C0369D0}"/>
              </a:ext>
            </a:extLst>
          </p:cNvPr>
          <p:cNvSpPr txBox="1">
            <a:spLocks/>
          </p:cNvSpPr>
          <p:nvPr/>
        </p:nvSpPr>
        <p:spPr>
          <a:xfrm>
            <a:off x="4150469" y="609805"/>
            <a:ext cx="4721158" cy="41243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600"/>
              </a:spcBef>
              <a:buClr>
                <a:schemeClr val="accent4"/>
              </a:buClr>
              <a:buSzPts val="1600"/>
            </a:pPr>
            <a:r>
              <a:rPr lang="en-US" sz="1600" dirty="0">
                <a:solidFill>
                  <a:schemeClr val="lt2"/>
                </a:solidFill>
                <a:latin typeface="Lato"/>
                <a:ea typeface="Lato"/>
                <a:cs typeface="Lato"/>
                <a:sym typeface="Lato"/>
              </a:rPr>
              <a:t>The relationship between Cloud Computing in Internet of Things (IoT) is a symbiotic one, as each technology complements and supports the other. IoT brings the power of Big Data and real-time analytics to a wide variety of devices and sensors. At the same time, Cloud Computing provides the scalable infrastructure and computing resources needed to process and manage this data.  Together, these technologies are helping businesses to achieve greater efficiency, optimize operations, and improve decision-making.</a:t>
            </a:r>
          </a:p>
          <a:p>
            <a:pPr marL="12700">
              <a:spcBef>
                <a:spcPts val="1600"/>
              </a:spcBef>
              <a:buClr>
                <a:schemeClr val="accent4"/>
              </a:buClr>
              <a:buSzPts val="1600"/>
            </a:pPr>
            <a:r>
              <a:rPr lang="en-US" sz="1600" dirty="0">
                <a:solidFill>
                  <a:schemeClr val="lt2"/>
                </a:solidFill>
                <a:latin typeface="Lato"/>
                <a:ea typeface="Lato"/>
                <a:cs typeface="Lato"/>
                <a:sym typeface="Lato"/>
              </a:rPr>
              <a:t>In our project the raw data generated by sensors is passed to the Cloud layer through the gateway where it can be Processed and analyzed for appropriate decision making.</a:t>
            </a:r>
          </a:p>
        </p:txBody>
      </p:sp>
    </p:spTree>
    <p:extLst>
      <p:ext uri="{BB962C8B-B14F-4D97-AF65-F5344CB8AC3E}">
        <p14:creationId xmlns:p14="http://schemas.microsoft.com/office/powerpoint/2010/main" val="3711689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5"/>
          <p:cNvSpPr txBox="1">
            <a:spLocks noGrp="1"/>
          </p:cNvSpPr>
          <p:nvPr>
            <p:ph type="body" idx="1"/>
          </p:nvPr>
        </p:nvSpPr>
        <p:spPr>
          <a:xfrm>
            <a:off x="763519" y="1005783"/>
            <a:ext cx="5475900" cy="3585013"/>
          </a:xfrm>
          <a:prstGeom prst="rect">
            <a:avLst/>
          </a:prstGeom>
        </p:spPr>
        <p:txBody>
          <a:bodyPr spcFirstLastPara="1" wrap="square" lIns="91425" tIns="91425" rIns="91425" bIns="91425" anchor="t" anchorCtr="0">
            <a:noAutofit/>
          </a:bodyPr>
          <a:lstStyle/>
          <a:p>
            <a:pPr marL="241300" lvl="0" indent="-228600" algn="l" rtl="0">
              <a:spcBef>
                <a:spcPts val="1600"/>
              </a:spcBef>
              <a:spcAft>
                <a:spcPts val="0"/>
              </a:spcAft>
              <a:buClr>
                <a:schemeClr val="accent4"/>
              </a:buClr>
              <a:buSzPts val="1600"/>
              <a:buChar char="●"/>
            </a:pPr>
            <a:r>
              <a:rPr lang="en-US" dirty="0">
                <a:solidFill>
                  <a:schemeClr val="lt2"/>
                </a:solidFill>
                <a:latin typeface="Lato"/>
                <a:ea typeface="Lato"/>
                <a:cs typeface="Lato"/>
                <a:sym typeface="Lato"/>
              </a:rPr>
              <a:t>In this project, an IoT Infrastructure for forest fire detection system has been designed to detect fire at earlier stage. The most important objective in fire surveillance is early and reliable detection and  localization of the fire. The data collected through different sensors located at different locations and  information will be sent to Control modules placed in various places.</a:t>
            </a:r>
          </a:p>
          <a:p>
            <a:pPr marL="241300" lvl="0" indent="-228600" algn="l" rtl="0">
              <a:spcBef>
                <a:spcPts val="1600"/>
              </a:spcBef>
              <a:spcAft>
                <a:spcPts val="0"/>
              </a:spcAft>
              <a:buClr>
                <a:schemeClr val="accent4"/>
              </a:buClr>
              <a:buSzPts val="1600"/>
              <a:buChar char="●"/>
            </a:pPr>
            <a:r>
              <a:rPr lang="en-US" dirty="0">
                <a:solidFill>
                  <a:schemeClr val="lt2"/>
                </a:solidFill>
                <a:latin typeface="Lato"/>
                <a:ea typeface="Lato"/>
                <a:cs typeface="Lato"/>
                <a:sym typeface="Lato"/>
              </a:rPr>
              <a:t>In future, we can develop this model to minimize the energy consumption of all sensors and  complete networks considering the node distribution among clusters.</a:t>
            </a:r>
          </a:p>
        </p:txBody>
      </p:sp>
      <p:grpSp>
        <p:nvGrpSpPr>
          <p:cNvPr id="494" name="Google Shape;494;p45"/>
          <p:cNvGrpSpPr/>
          <p:nvPr/>
        </p:nvGrpSpPr>
        <p:grpSpPr>
          <a:xfrm>
            <a:off x="6376876" y="2012838"/>
            <a:ext cx="2052018" cy="1943116"/>
            <a:chOff x="2956625" y="695323"/>
            <a:chExt cx="1049357" cy="993667"/>
          </a:xfrm>
        </p:grpSpPr>
        <p:sp>
          <p:nvSpPr>
            <p:cNvPr id="495" name="Google Shape;495;p4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5"/>
          <p:cNvGrpSpPr/>
          <p:nvPr/>
        </p:nvGrpSpPr>
        <p:grpSpPr>
          <a:xfrm rot="5400000">
            <a:off x="7990306" y="4257989"/>
            <a:ext cx="166385" cy="701016"/>
            <a:chOff x="8668080" y="2328029"/>
            <a:chExt cx="127488" cy="537136"/>
          </a:xfrm>
        </p:grpSpPr>
        <p:sp>
          <p:nvSpPr>
            <p:cNvPr id="512" name="Google Shape;512;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4" name="Google Shape;524;p4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5" name="Google Shape;525;p45"/>
          <p:cNvGrpSpPr/>
          <p:nvPr/>
        </p:nvGrpSpPr>
        <p:grpSpPr>
          <a:xfrm>
            <a:off x="7234974" y="1844047"/>
            <a:ext cx="198233" cy="168803"/>
            <a:chOff x="3080599" y="534997"/>
            <a:chExt cx="198233" cy="168803"/>
          </a:xfrm>
        </p:grpSpPr>
        <p:sp>
          <p:nvSpPr>
            <p:cNvPr id="526" name="Google Shape;526;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5"/>
          <p:cNvGrpSpPr/>
          <p:nvPr/>
        </p:nvGrpSpPr>
        <p:grpSpPr>
          <a:xfrm>
            <a:off x="8054217" y="2319399"/>
            <a:ext cx="200951" cy="162552"/>
            <a:chOff x="5095817" y="961574"/>
            <a:chExt cx="200951" cy="162552"/>
          </a:xfrm>
        </p:grpSpPr>
        <p:sp>
          <p:nvSpPr>
            <p:cNvPr id="530" name="Google Shape;530;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45"/>
          <p:cNvGrpSpPr/>
          <p:nvPr/>
        </p:nvGrpSpPr>
        <p:grpSpPr>
          <a:xfrm>
            <a:off x="88081" y="3292812"/>
            <a:ext cx="310599" cy="294704"/>
            <a:chOff x="2327131" y="3148937"/>
            <a:chExt cx="310599" cy="294704"/>
          </a:xfrm>
        </p:grpSpPr>
        <p:sp>
          <p:nvSpPr>
            <p:cNvPr id="535" name="Google Shape;535;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029AB6F-9F12-47C9-CB0D-07647D7145AD}"/>
              </a:ext>
            </a:extLst>
          </p:cNvPr>
          <p:cNvSpPr>
            <a:spLocks noGrp="1"/>
          </p:cNvSpPr>
          <p:nvPr>
            <p:ph type="title"/>
          </p:nvPr>
        </p:nvSpPr>
        <p:spPr>
          <a:xfrm>
            <a:off x="663795" y="531336"/>
            <a:ext cx="7704000" cy="482700"/>
          </a:xfrm>
        </p:spPr>
        <p:txBody>
          <a:bodyPr/>
          <a:lstStyle/>
          <a:p>
            <a:r>
              <a:rPr lang="en-US" dirty="0"/>
              <a:t>Conclusion and future scope</a:t>
            </a:r>
            <a:endParaRPr lang="en-IN" dirty="0"/>
          </a:p>
        </p:txBody>
      </p:sp>
    </p:spTree>
    <p:extLst>
      <p:ext uri="{BB962C8B-B14F-4D97-AF65-F5344CB8AC3E}">
        <p14:creationId xmlns:p14="http://schemas.microsoft.com/office/powerpoint/2010/main" val="108282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 You!</a:t>
            </a:r>
            <a:endParaRPr sz="9600" dirty="0"/>
          </a:p>
        </p:txBody>
      </p:sp>
      <p:sp>
        <p:nvSpPr>
          <p:cNvPr id="337" name="Google Shape;337;p40"/>
          <p:cNvSpPr txBox="1">
            <a:spLocks noGrp="1"/>
          </p:cNvSpPr>
          <p:nvPr>
            <p:ph type="subTitle" idx="1"/>
          </p:nvPr>
        </p:nvSpPr>
        <p:spPr>
          <a:xfrm>
            <a:off x="1844550" y="3190638"/>
            <a:ext cx="5454900" cy="9272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Anurag S</a:t>
            </a:r>
            <a:r>
              <a:rPr lang="en-IN" dirty="0" err="1"/>
              <a:t>i</a:t>
            </a:r>
            <a:r>
              <a:rPr lang="en" dirty="0"/>
              <a:t>ngh (RA2011029010012)</a:t>
            </a:r>
          </a:p>
          <a:p>
            <a:pPr marL="0" lvl="0" indent="0" algn="l" rtl="0">
              <a:spcBef>
                <a:spcPts val="0"/>
              </a:spcBef>
              <a:spcAft>
                <a:spcPts val="0"/>
              </a:spcAft>
              <a:buNone/>
            </a:pPr>
            <a:r>
              <a:rPr lang="en" dirty="0"/>
              <a:t>Naman Anand (RA2011029010013)</a:t>
            </a:r>
          </a:p>
          <a:p>
            <a:pPr marL="0" lvl="0" indent="0" algn="l" rtl="0">
              <a:spcBef>
                <a:spcPts val="0"/>
              </a:spcBef>
              <a:spcAft>
                <a:spcPts val="0"/>
              </a:spcAft>
              <a:buNone/>
            </a:pPr>
            <a:r>
              <a:rPr lang="en" dirty="0"/>
              <a:t>Arnav Kandhari (RA2011029010024)</a:t>
            </a:r>
            <a:endParaRPr dirty="0"/>
          </a:p>
        </p:txBody>
      </p:sp>
      <p:cxnSp>
        <p:nvCxnSpPr>
          <p:cNvPr id="338" name="Google Shape;338;p40"/>
          <p:cNvCxnSpPr/>
          <p:nvPr/>
        </p:nvCxnSpPr>
        <p:spPr>
          <a:xfrm>
            <a:off x="724850" y="3018575"/>
            <a:ext cx="7695300" cy="0"/>
          </a:xfrm>
          <a:prstGeom prst="straightConnector1">
            <a:avLst/>
          </a:prstGeom>
          <a:noFill/>
          <a:ln w="19050" cap="flat" cmpd="sng">
            <a:solidFill>
              <a:schemeClr val="lt2"/>
            </a:solidFill>
            <a:prstDash val="solid"/>
            <a:round/>
            <a:headEnd type="none" w="med" len="med"/>
            <a:tailEnd type="none" w="med" len="med"/>
          </a:ln>
        </p:spPr>
      </p:cxnSp>
      <p:grpSp>
        <p:nvGrpSpPr>
          <p:cNvPr id="339" name="Google Shape;339;p40"/>
          <p:cNvGrpSpPr/>
          <p:nvPr/>
        </p:nvGrpSpPr>
        <p:grpSpPr>
          <a:xfrm>
            <a:off x="2278112" y="4283121"/>
            <a:ext cx="274389" cy="287882"/>
            <a:chOff x="2430512" y="3978321"/>
            <a:chExt cx="274389" cy="287882"/>
          </a:xfrm>
        </p:grpSpPr>
        <p:sp>
          <p:nvSpPr>
            <p:cNvPr id="340" name="Google Shape;340;p40"/>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0"/>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7828911" y="3949468"/>
            <a:ext cx="470512" cy="545615"/>
            <a:chOff x="6030486" y="487493"/>
            <a:chExt cx="470512" cy="545615"/>
          </a:xfrm>
        </p:grpSpPr>
        <p:sp>
          <p:nvSpPr>
            <p:cNvPr id="345" name="Google Shape;345;p4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40"/>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40"/>
          <p:cNvGrpSpPr/>
          <p:nvPr/>
        </p:nvGrpSpPr>
        <p:grpSpPr>
          <a:xfrm>
            <a:off x="1027755" y="535002"/>
            <a:ext cx="355937" cy="425611"/>
            <a:chOff x="4040314" y="1769061"/>
            <a:chExt cx="315323" cy="376981"/>
          </a:xfrm>
        </p:grpSpPr>
        <p:sp>
          <p:nvSpPr>
            <p:cNvPr id="351" name="Google Shape;351;p4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5"/>
          <p:cNvSpPr txBox="1">
            <a:spLocks noGrp="1"/>
          </p:cNvSpPr>
          <p:nvPr>
            <p:ph type="body" idx="1"/>
          </p:nvPr>
        </p:nvSpPr>
        <p:spPr>
          <a:xfrm>
            <a:off x="772422" y="1261969"/>
            <a:ext cx="5475900" cy="3197753"/>
          </a:xfrm>
          <a:prstGeom prst="rect">
            <a:avLst/>
          </a:prstGeom>
        </p:spPr>
        <p:txBody>
          <a:bodyPr spcFirstLastPara="1" wrap="square" lIns="91425" tIns="91425" rIns="91425" bIns="91425" anchor="t" anchorCtr="0">
            <a:noAutofit/>
          </a:bodyPr>
          <a:lstStyle/>
          <a:p>
            <a:pPr marL="241300" lvl="0" indent="-228600" algn="just" rtl="0">
              <a:spcBef>
                <a:spcPts val="1600"/>
              </a:spcBef>
              <a:spcAft>
                <a:spcPts val="0"/>
              </a:spcAft>
              <a:buClr>
                <a:schemeClr val="accent4"/>
              </a:buClr>
              <a:buSzPts val="1600"/>
              <a:buChar char="●"/>
            </a:pPr>
            <a:r>
              <a:rPr lang="en-US" dirty="0">
                <a:solidFill>
                  <a:schemeClr val="lt2"/>
                </a:solidFill>
                <a:latin typeface="Lato"/>
                <a:ea typeface="Lato"/>
                <a:cs typeface="Lato"/>
                <a:sym typeface="Lato"/>
              </a:rPr>
              <a:t>The proposed mechanism can be used a threshold value of each sensor to validate the data and take initiative to avoid the prerequisite of achieving high reliability prevention using this mechanism.</a:t>
            </a:r>
          </a:p>
          <a:p>
            <a:pPr marL="241300" lvl="0" indent="-228600" algn="just" rtl="0">
              <a:spcBef>
                <a:spcPts val="1600"/>
              </a:spcBef>
              <a:spcAft>
                <a:spcPts val="0"/>
              </a:spcAft>
              <a:buClr>
                <a:schemeClr val="accent4"/>
              </a:buClr>
              <a:buSzPts val="1600"/>
              <a:buChar char="●"/>
            </a:pPr>
            <a:r>
              <a:rPr lang="en-US" dirty="0">
                <a:solidFill>
                  <a:schemeClr val="lt2"/>
                </a:solidFill>
                <a:latin typeface="Lato"/>
                <a:ea typeface="Lato"/>
                <a:cs typeface="Lato"/>
                <a:sym typeface="Lato"/>
              </a:rPr>
              <a:t>The sensors uses IoT based applications for processing the gathered environmental data. Cloud computing, IoT sensors and wireless technology are combined for the purpose of fire detection in this project. In order to improve the accuracy of the system, integration of data processing schemes is done in this system.</a:t>
            </a:r>
          </a:p>
        </p:txBody>
      </p:sp>
      <p:grpSp>
        <p:nvGrpSpPr>
          <p:cNvPr id="494" name="Google Shape;494;p45"/>
          <p:cNvGrpSpPr/>
          <p:nvPr/>
        </p:nvGrpSpPr>
        <p:grpSpPr>
          <a:xfrm>
            <a:off x="6376876" y="2012838"/>
            <a:ext cx="2052018" cy="1943116"/>
            <a:chOff x="2956625" y="695323"/>
            <a:chExt cx="1049357" cy="993667"/>
          </a:xfrm>
        </p:grpSpPr>
        <p:sp>
          <p:nvSpPr>
            <p:cNvPr id="495" name="Google Shape;495;p4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5"/>
          <p:cNvGrpSpPr/>
          <p:nvPr/>
        </p:nvGrpSpPr>
        <p:grpSpPr>
          <a:xfrm rot="5400000">
            <a:off x="7990306" y="4257989"/>
            <a:ext cx="166385" cy="701016"/>
            <a:chOff x="8668080" y="2328029"/>
            <a:chExt cx="127488" cy="537136"/>
          </a:xfrm>
        </p:grpSpPr>
        <p:sp>
          <p:nvSpPr>
            <p:cNvPr id="512" name="Google Shape;512;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4" name="Google Shape;524;p4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5" name="Google Shape;525;p45"/>
          <p:cNvGrpSpPr/>
          <p:nvPr/>
        </p:nvGrpSpPr>
        <p:grpSpPr>
          <a:xfrm>
            <a:off x="7234974" y="1844047"/>
            <a:ext cx="198233" cy="168803"/>
            <a:chOff x="3080599" y="534997"/>
            <a:chExt cx="198233" cy="168803"/>
          </a:xfrm>
        </p:grpSpPr>
        <p:sp>
          <p:nvSpPr>
            <p:cNvPr id="526" name="Google Shape;526;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5"/>
          <p:cNvGrpSpPr/>
          <p:nvPr/>
        </p:nvGrpSpPr>
        <p:grpSpPr>
          <a:xfrm>
            <a:off x="8054217" y="2319399"/>
            <a:ext cx="200951" cy="162552"/>
            <a:chOff x="5095817" y="961574"/>
            <a:chExt cx="200951" cy="162552"/>
          </a:xfrm>
        </p:grpSpPr>
        <p:sp>
          <p:nvSpPr>
            <p:cNvPr id="530" name="Google Shape;530;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4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45"/>
          <p:cNvGrpSpPr/>
          <p:nvPr/>
        </p:nvGrpSpPr>
        <p:grpSpPr>
          <a:xfrm>
            <a:off x="88081" y="3292812"/>
            <a:ext cx="310599" cy="294704"/>
            <a:chOff x="2327131" y="3148937"/>
            <a:chExt cx="310599" cy="294704"/>
          </a:xfrm>
        </p:grpSpPr>
        <p:sp>
          <p:nvSpPr>
            <p:cNvPr id="535" name="Google Shape;535;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029AB6F-9F12-47C9-CB0D-07647D7145AD}"/>
              </a:ext>
            </a:extLst>
          </p:cNvPr>
          <p:cNvSpPr>
            <a:spLocks noGrp="1"/>
          </p:cNvSpPr>
          <p:nvPr>
            <p:ph type="title"/>
          </p:nvPr>
        </p:nvSpPr>
        <p:spPr>
          <a:xfrm>
            <a:off x="663795" y="531336"/>
            <a:ext cx="7704000" cy="482700"/>
          </a:xfrm>
        </p:spPr>
        <p:txBody>
          <a:bodyPr/>
          <a:lstStyle/>
          <a:p>
            <a:r>
              <a:rPr lang="en-US" dirty="0"/>
              <a:t>Working</a:t>
            </a:r>
            <a:endParaRPr lang="en-IN" dirty="0"/>
          </a:p>
        </p:txBody>
      </p:sp>
    </p:spTree>
    <p:extLst>
      <p:ext uri="{BB962C8B-B14F-4D97-AF65-F5344CB8AC3E}">
        <p14:creationId xmlns:p14="http://schemas.microsoft.com/office/powerpoint/2010/main" val="224078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80"/>
          <p:cNvSpPr txBox="1">
            <a:spLocks noGrp="1"/>
          </p:cNvSpPr>
          <p:nvPr>
            <p:ph type="title"/>
          </p:nvPr>
        </p:nvSpPr>
        <p:spPr>
          <a:xfrm>
            <a:off x="2492855" y="2128354"/>
            <a:ext cx="4205100" cy="13273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Literature Survey</a:t>
            </a:r>
            <a:endParaRPr sz="4600" dirty="0"/>
          </a:p>
        </p:txBody>
      </p:sp>
      <p:cxnSp>
        <p:nvCxnSpPr>
          <p:cNvPr id="1583" name="Google Shape;1583;p80"/>
          <p:cNvCxnSpPr/>
          <p:nvPr/>
        </p:nvCxnSpPr>
        <p:spPr>
          <a:xfrm>
            <a:off x="2341355" y="3588174"/>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584" name="Google Shape;1584;p80"/>
          <p:cNvGrpSpPr/>
          <p:nvPr/>
        </p:nvGrpSpPr>
        <p:grpSpPr>
          <a:xfrm rot="10800000" flipH="1">
            <a:off x="8613563" y="2721953"/>
            <a:ext cx="1521661" cy="1635628"/>
            <a:chOff x="6990438" y="274225"/>
            <a:chExt cx="1521661" cy="1635628"/>
          </a:xfrm>
        </p:grpSpPr>
        <p:sp>
          <p:nvSpPr>
            <p:cNvPr id="1585" name="Google Shape;1585;p8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8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80"/>
          <p:cNvGrpSpPr/>
          <p:nvPr/>
        </p:nvGrpSpPr>
        <p:grpSpPr>
          <a:xfrm rot="5400000" flipH="1">
            <a:off x="992156" y="4201300"/>
            <a:ext cx="166385" cy="701016"/>
            <a:chOff x="8668080" y="2328029"/>
            <a:chExt cx="127488" cy="537136"/>
          </a:xfrm>
        </p:grpSpPr>
        <p:sp>
          <p:nvSpPr>
            <p:cNvPr id="1594" name="Google Shape;1594;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80"/>
          <p:cNvGrpSpPr/>
          <p:nvPr/>
        </p:nvGrpSpPr>
        <p:grpSpPr>
          <a:xfrm rot="10800000" flipH="1">
            <a:off x="6009387" y="627953"/>
            <a:ext cx="274389" cy="287882"/>
            <a:chOff x="6009387" y="4170971"/>
            <a:chExt cx="274389" cy="287882"/>
          </a:xfrm>
        </p:grpSpPr>
        <p:sp>
          <p:nvSpPr>
            <p:cNvPr id="1607" name="Google Shape;1607;p8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80"/>
          <p:cNvGrpSpPr/>
          <p:nvPr/>
        </p:nvGrpSpPr>
        <p:grpSpPr>
          <a:xfrm>
            <a:off x="6720880" y="219654"/>
            <a:ext cx="1848863" cy="1750742"/>
            <a:chOff x="6720880" y="219654"/>
            <a:chExt cx="1848863" cy="1750742"/>
          </a:xfrm>
        </p:grpSpPr>
        <p:grpSp>
          <p:nvGrpSpPr>
            <p:cNvPr id="1610" name="Google Shape;1610;p80"/>
            <p:cNvGrpSpPr/>
            <p:nvPr/>
          </p:nvGrpSpPr>
          <p:grpSpPr>
            <a:xfrm rot="10800000" flipH="1">
              <a:off x="8345706" y="502825"/>
              <a:ext cx="166385" cy="701016"/>
              <a:chOff x="8668080" y="2328029"/>
              <a:chExt cx="127488" cy="537136"/>
            </a:xfrm>
          </p:grpSpPr>
          <p:sp>
            <p:nvSpPr>
              <p:cNvPr id="1611" name="Google Shape;1611;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3" name="Google Shape;1623;p8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80"/>
          <p:cNvGrpSpPr/>
          <p:nvPr/>
        </p:nvGrpSpPr>
        <p:grpSpPr>
          <a:xfrm rot="10623647">
            <a:off x="215001" y="329169"/>
            <a:ext cx="2060819" cy="1696064"/>
            <a:chOff x="5369742" y="603547"/>
            <a:chExt cx="1558582" cy="1282818"/>
          </a:xfrm>
        </p:grpSpPr>
        <p:sp>
          <p:nvSpPr>
            <p:cNvPr id="1640" name="Google Shape;1640;p8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436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2CEA9F-60C6-0385-D5F1-EE87683E1EE1}"/>
              </a:ext>
            </a:extLst>
          </p:cNvPr>
          <p:cNvGraphicFramePr>
            <a:graphicFrameLocks noGrp="1"/>
          </p:cNvGraphicFramePr>
          <p:nvPr>
            <p:extLst>
              <p:ext uri="{D42A27DB-BD31-4B8C-83A1-F6EECF244321}">
                <p14:modId xmlns:p14="http://schemas.microsoft.com/office/powerpoint/2010/main" val="2986243006"/>
              </p:ext>
            </p:extLst>
          </p:nvPr>
        </p:nvGraphicFramePr>
        <p:xfrm>
          <a:off x="846307" y="437038"/>
          <a:ext cx="7451386" cy="4269423"/>
        </p:xfrm>
        <a:graphic>
          <a:graphicData uri="http://schemas.openxmlformats.org/drawingml/2006/table">
            <a:tbl>
              <a:tblPr firstRow="1" firstCol="1" bandRow="1"/>
              <a:tblGrid>
                <a:gridCol w="2867569">
                  <a:extLst>
                    <a:ext uri="{9D8B030D-6E8A-4147-A177-3AD203B41FA5}">
                      <a16:colId xmlns:a16="http://schemas.microsoft.com/office/drawing/2014/main" val="1665132792"/>
                    </a:ext>
                  </a:extLst>
                </a:gridCol>
                <a:gridCol w="1628348">
                  <a:extLst>
                    <a:ext uri="{9D8B030D-6E8A-4147-A177-3AD203B41FA5}">
                      <a16:colId xmlns:a16="http://schemas.microsoft.com/office/drawing/2014/main" val="1128099042"/>
                    </a:ext>
                  </a:extLst>
                </a:gridCol>
                <a:gridCol w="2955469">
                  <a:extLst>
                    <a:ext uri="{9D8B030D-6E8A-4147-A177-3AD203B41FA5}">
                      <a16:colId xmlns:a16="http://schemas.microsoft.com/office/drawing/2014/main" val="2906077176"/>
                    </a:ext>
                  </a:extLst>
                </a:gridCol>
              </a:tblGrid>
              <a:tr h="197631">
                <a:tc>
                  <a:txBody>
                    <a:bodyPr/>
                    <a:lstStyle/>
                    <a:p>
                      <a:pPr algn="ctr">
                        <a:lnSpc>
                          <a:spcPct val="107000"/>
                        </a:lnSpc>
                        <a:spcAft>
                          <a:spcPts val="800"/>
                        </a:spcAft>
                      </a:pPr>
                      <a:r>
                        <a:rPr lang="en-IN" sz="11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Paper Name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800"/>
                        </a:spcAft>
                      </a:pPr>
                      <a:r>
                        <a:rPr lang="en-IN" sz="11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Month and Year of Publication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a:lnSpc>
                          <a:spcPct val="107000"/>
                        </a:lnSpc>
                        <a:spcAft>
                          <a:spcPts val="800"/>
                        </a:spcAft>
                      </a:pPr>
                      <a:r>
                        <a:rPr lang="en-IN" sz="11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Inference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698170936"/>
                  </a:ext>
                </a:extLst>
              </a:tr>
              <a:tr h="1106573">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IoT based Forest Fire Detection System in Cloud Paradigm</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2021</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The most common hazard in forest fires are accident as the forest themselves destroys the forests and can be great threat to wild life and peoples. The Internet of Things (IoT) is the physical device which is used to connect, store and enable the objects to collect information for exchanging the data through the internet-based system.</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46377"/>
                  </a:ext>
                </a:extLst>
              </a:tr>
              <a:tr h="1106573">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Forest fire detection system based on wireless sensor network</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May, 2009</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Based on the deficiencies of conventional forest fire detection on real time and monitoring accuracy, the wireless sensor network technique for forest fire detection was introduced, together with satellite monitoring, aerial patrolling and manual watching, an omni-bearing and stereoscopic air and ground forest-fire detection pattern was found.</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681285"/>
                  </a:ext>
                </a:extLst>
              </a:tr>
              <a:tr h="1005523">
                <a:tc>
                  <a:txBody>
                    <a:bodyPr/>
                    <a:lstStyle/>
                    <a:p>
                      <a:pP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Firoxio: Forest fire detection and alerting system</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solidFill>
                            <a:schemeClr val="tx2"/>
                          </a:solidFill>
                          <a:effectLst/>
                          <a:latin typeface="Calibri" panose="020F0502020204030204" pitchFamily="34" charset="0"/>
                          <a:ea typeface="Calibri" panose="020F0502020204030204" pitchFamily="34" charset="0"/>
                          <a:cs typeface="Calibri" panose="020F0502020204030204" pitchFamily="34" charset="0"/>
                        </a:rPr>
                        <a:t>May, 2014</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This paper highlights the powerful feature of wireless sensor networks as a potential solution to the challenge of early detection of forest fires. The device presented makes use of various sensors attached, solar recharging mechanism, and wireless data transmission, to </a:t>
                      </a:r>
                      <a:r>
                        <a:rPr lang="en-IN" sz="1100" dirty="0" err="1">
                          <a:solidFill>
                            <a:schemeClr val="tx2"/>
                          </a:solidFill>
                          <a:effectLst/>
                          <a:latin typeface="Calibri" panose="020F0502020204030204" pitchFamily="34" charset="0"/>
                          <a:ea typeface="Calibri" panose="020F0502020204030204" pitchFamily="34" charset="0"/>
                          <a:cs typeface="Calibri" panose="020F0502020204030204" pitchFamily="34" charset="0"/>
                        </a:rPr>
                        <a:t>fulfill</a:t>
                      </a:r>
                      <a:r>
                        <a:rPr lang="en-IN" sz="1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the task in question.</a:t>
                      </a:r>
                    </a:p>
                  </a:txBody>
                  <a:tcPr marL="30357" marR="303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981876"/>
                  </a:ext>
                </a:extLst>
              </a:tr>
            </a:tbl>
          </a:graphicData>
        </a:graphic>
      </p:graphicFrame>
    </p:spTree>
    <p:extLst>
      <p:ext uri="{BB962C8B-B14F-4D97-AF65-F5344CB8AC3E}">
        <p14:creationId xmlns:p14="http://schemas.microsoft.com/office/powerpoint/2010/main" val="253635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80"/>
          <p:cNvSpPr txBox="1">
            <a:spLocks noGrp="1"/>
          </p:cNvSpPr>
          <p:nvPr>
            <p:ph type="title"/>
          </p:nvPr>
        </p:nvSpPr>
        <p:spPr>
          <a:xfrm>
            <a:off x="2492855" y="1555327"/>
            <a:ext cx="4205100" cy="1985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Background and</a:t>
            </a:r>
            <a:br>
              <a:rPr lang="en" sz="4600" dirty="0"/>
            </a:br>
            <a:r>
              <a:rPr lang="en" sz="4600" dirty="0"/>
              <a:t>Inferences</a:t>
            </a:r>
            <a:endParaRPr sz="4600" dirty="0"/>
          </a:p>
        </p:txBody>
      </p:sp>
      <p:cxnSp>
        <p:nvCxnSpPr>
          <p:cNvPr id="1583" name="Google Shape;1583;p80"/>
          <p:cNvCxnSpPr/>
          <p:nvPr/>
        </p:nvCxnSpPr>
        <p:spPr>
          <a:xfrm>
            <a:off x="2341355" y="3588174"/>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584" name="Google Shape;1584;p80"/>
          <p:cNvGrpSpPr/>
          <p:nvPr/>
        </p:nvGrpSpPr>
        <p:grpSpPr>
          <a:xfrm rot="10800000" flipH="1">
            <a:off x="8613563" y="2721953"/>
            <a:ext cx="1521661" cy="1635628"/>
            <a:chOff x="6990438" y="274225"/>
            <a:chExt cx="1521661" cy="1635628"/>
          </a:xfrm>
        </p:grpSpPr>
        <p:sp>
          <p:nvSpPr>
            <p:cNvPr id="1585" name="Google Shape;1585;p8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8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80"/>
          <p:cNvGrpSpPr/>
          <p:nvPr/>
        </p:nvGrpSpPr>
        <p:grpSpPr>
          <a:xfrm rot="5400000" flipH="1">
            <a:off x="992156" y="4201300"/>
            <a:ext cx="166385" cy="701016"/>
            <a:chOff x="8668080" y="2328029"/>
            <a:chExt cx="127488" cy="537136"/>
          </a:xfrm>
        </p:grpSpPr>
        <p:sp>
          <p:nvSpPr>
            <p:cNvPr id="1594" name="Google Shape;1594;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80"/>
          <p:cNvGrpSpPr/>
          <p:nvPr/>
        </p:nvGrpSpPr>
        <p:grpSpPr>
          <a:xfrm rot="10800000" flipH="1">
            <a:off x="6009387" y="627953"/>
            <a:ext cx="274389" cy="287882"/>
            <a:chOff x="6009387" y="4170971"/>
            <a:chExt cx="274389" cy="287882"/>
          </a:xfrm>
        </p:grpSpPr>
        <p:sp>
          <p:nvSpPr>
            <p:cNvPr id="1607" name="Google Shape;1607;p8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80"/>
          <p:cNvGrpSpPr/>
          <p:nvPr/>
        </p:nvGrpSpPr>
        <p:grpSpPr>
          <a:xfrm>
            <a:off x="6720880" y="219654"/>
            <a:ext cx="1848863" cy="1750742"/>
            <a:chOff x="6720880" y="219654"/>
            <a:chExt cx="1848863" cy="1750742"/>
          </a:xfrm>
        </p:grpSpPr>
        <p:grpSp>
          <p:nvGrpSpPr>
            <p:cNvPr id="1610" name="Google Shape;1610;p80"/>
            <p:cNvGrpSpPr/>
            <p:nvPr/>
          </p:nvGrpSpPr>
          <p:grpSpPr>
            <a:xfrm rot="10800000" flipH="1">
              <a:off x="8345706" y="502825"/>
              <a:ext cx="166385" cy="701016"/>
              <a:chOff x="8668080" y="2328029"/>
              <a:chExt cx="127488" cy="537136"/>
            </a:xfrm>
          </p:grpSpPr>
          <p:sp>
            <p:nvSpPr>
              <p:cNvPr id="1611" name="Google Shape;1611;p8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3" name="Google Shape;1623;p8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80"/>
          <p:cNvGrpSpPr/>
          <p:nvPr/>
        </p:nvGrpSpPr>
        <p:grpSpPr>
          <a:xfrm rot="10623647">
            <a:off x="215001" y="329169"/>
            <a:ext cx="2060819" cy="1696064"/>
            <a:chOff x="5369742" y="603547"/>
            <a:chExt cx="1558582" cy="1282818"/>
          </a:xfrm>
        </p:grpSpPr>
        <p:sp>
          <p:nvSpPr>
            <p:cNvPr id="1640" name="Google Shape;1640;p8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651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9D95F20-640E-6D8E-A26B-CB297610E0EB}"/>
              </a:ext>
            </a:extLst>
          </p:cNvPr>
          <p:cNvSpPr>
            <a:spLocks noGrp="1"/>
          </p:cNvSpPr>
          <p:nvPr>
            <p:ph type="subTitle" idx="1"/>
          </p:nvPr>
        </p:nvSpPr>
        <p:spPr>
          <a:xfrm>
            <a:off x="619328" y="375737"/>
            <a:ext cx="7905344" cy="4392026"/>
          </a:xfrm>
        </p:spPr>
        <p:txBody>
          <a:bodyPr/>
          <a:lstStyle/>
          <a:p>
            <a:pPr marL="237744" marR="0" indent="-228600" algn="just" rtl="0">
              <a:spcBef>
                <a:spcPts val="1600"/>
              </a:spcBef>
              <a:spcAft>
                <a:spcPts val="0"/>
              </a:spcAft>
              <a:buClr>
                <a:schemeClr val="accent4"/>
              </a:buClr>
              <a:buSzPts val="1600"/>
              <a:buFont typeface="Lato" panose="020F0502020204030203" pitchFamily="34" charset="0"/>
              <a:buChar char="●"/>
            </a:pPr>
            <a:r>
              <a:rPr lang="en-US" b="0" i="0" dirty="0">
                <a:solidFill>
                  <a:srgbClr val="FFFFFF"/>
                </a:solidFill>
                <a:effectLst/>
                <a:latin typeface="Lato" panose="020F0502020204030203" pitchFamily="34" charset="0"/>
                <a:ea typeface="Lato" panose="020F0502020204030203" pitchFamily="34" charset="0"/>
                <a:cs typeface="Lato" panose="020F0502020204030203" pitchFamily="34" charset="0"/>
              </a:rPr>
              <a:t>Forest fire detection has been a focus of many researchers for the last decade because of increased forest fire case reports from all over the world due to severe damage to society and the environment. Many methods have been proposed to detect forest fires, such as camera-based systems, WSN-based systems, and machine learning application-based systems, with both positive and negative aspects and performance figures of detection. Due to the higher probability of accurate and early detection due to the use of multiple sensor sources and deployment of sensor nodes in areas not visible to satellites, wireless sensor networks have a more positive outlook, and they have become the more applicable technology in many fields.</a:t>
            </a:r>
          </a:p>
          <a:p>
            <a:pPr marL="237744" marR="0" indent="-228600" algn="just" rtl="0">
              <a:spcBef>
                <a:spcPts val="1600"/>
              </a:spcBef>
              <a:spcAft>
                <a:spcPts val="0"/>
              </a:spcAft>
              <a:buClr>
                <a:schemeClr val="accent4"/>
              </a:buClr>
              <a:buSzPts val="1600"/>
              <a:buFont typeface="Lato" panose="020F0502020204030203" pitchFamily="34" charset="0"/>
              <a:buChar char="●"/>
            </a:pPr>
            <a:r>
              <a:rPr lang="en-US" dirty="0"/>
              <a:t>Many researchers have focused on environmental parameters, such as air temperature, relative humidity, barometric pressure, sound, light intensity, soil moisture, and wind speed and direction, along with gases, such as CO, CO2, methane, H2, and hydrocarbons apart from smoke, to detect forest fire conditions by considering the variations in these parameters during a fire and sensors have been selected according to the range, sensitivity, power consumption, and cost</a:t>
            </a:r>
            <a:endParaRPr lang="en-IN" dirty="0"/>
          </a:p>
        </p:txBody>
      </p:sp>
    </p:spTree>
    <p:extLst>
      <p:ext uri="{BB962C8B-B14F-4D97-AF65-F5344CB8AC3E}">
        <p14:creationId xmlns:p14="http://schemas.microsoft.com/office/powerpoint/2010/main" val="142247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38DC-A7DB-3B89-9197-6ADD413EA355}"/>
              </a:ext>
            </a:extLst>
          </p:cNvPr>
          <p:cNvSpPr>
            <a:spLocks noGrp="1"/>
          </p:cNvSpPr>
          <p:nvPr>
            <p:ph type="title"/>
          </p:nvPr>
        </p:nvSpPr>
        <p:spPr>
          <a:xfrm>
            <a:off x="2960397" y="139424"/>
            <a:ext cx="3223206" cy="493094"/>
          </a:xfrm>
        </p:spPr>
        <p:txBody>
          <a:bodyPr/>
          <a:lstStyle/>
          <a:p>
            <a:r>
              <a:rPr lang="en-US" dirty="0"/>
              <a:t>Challenges</a:t>
            </a:r>
            <a:endParaRPr lang="en-IN" dirty="0"/>
          </a:p>
        </p:txBody>
      </p:sp>
      <p:sp>
        <p:nvSpPr>
          <p:cNvPr id="6" name="TextBox 5">
            <a:extLst>
              <a:ext uri="{FF2B5EF4-FFF2-40B4-BE49-F238E27FC236}">
                <a16:creationId xmlns:a16="http://schemas.microsoft.com/office/drawing/2014/main" id="{09FCBBA4-FDBA-DA52-A588-2CCDCEE5496D}"/>
              </a:ext>
            </a:extLst>
          </p:cNvPr>
          <p:cNvSpPr txBox="1"/>
          <p:nvPr/>
        </p:nvSpPr>
        <p:spPr>
          <a:xfrm>
            <a:off x="171880" y="973060"/>
            <a:ext cx="8800240" cy="3744615"/>
          </a:xfrm>
          <a:prstGeom prst="rect">
            <a:avLst/>
          </a:prstGeom>
          <a:noFill/>
        </p:spPr>
        <p:txBody>
          <a:bodyPr wrap="square">
            <a:spAutoFit/>
          </a:bodyPr>
          <a:lstStyle/>
          <a:p>
            <a:pPr marL="237744" marR="0" indent="-228600" algn="just" rtl="0">
              <a:spcBef>
                <a:spcPts val="1600"/>
              </a:spcBef>
              <a:spcAft>
                <a:spcPts val="0"/>
              </a:spcAft>
              <a:buClr>
                <a:schemeClr val="accent4"/>
              </a:buClr>
              <a:buSzPts val="1600"/>
              <a:buFont typeface="Lato" panose="020F0502020204030203" pitchFamily="34" charset="0"/>
              <a:buChar char="●"/>
            </a:pPr>
            <a:r>
              <a:rPr lang="en-US" sz="1600" dirty="0">
                <a:solidFill>
                  <a:schemeClr val="tx2"/>
                </a:solidFill>
                <a:effectLst/>
                <a:latin typeface="Poppins" panose="00000500000000000000" pitchFamily="2" charset="0"/>
                <a:cs typeface="Poppins" panose="00000500000000000000" pitchFamily="2" charset="0"/>
              </a:rPr>
              <a:t>As supplying power to a sensor node is a challenging task in forested areas, utilizing only battery options is difficult because they do not last long, and distributing power using a wire would require a higher cost to deploy in a large forest. Therefore, many researchers have proposed solar-powered systems as secondary power sources along with rechargeable batteries as the main power source, while some researchers have proposed solar batteries because they last longer. To reduce the power consumption of sensor nodes, techniques such as keeping selected components active while others are deactivated have been proposed</a:t>
            </a:r>
          </a:p>
          <a:p>
            <a:pPr marL="237744" marR="0" indent="-228600" algn="just" rtl="0">
              <a:spcBef>
                <a:spcPts val="1600"/>
              </a:spcBef>
              <a:spcAft>
                <a:spcPts val="0"/>
              </a:spcAft>
              <a:buClr>
                <a:schemeClr val="accent4"/>
              </a:buClr>
              <a:buSzPts val="1600"/>
              <a:buFont typeface="Lato" panose="020F0502020204030203" pitchFamily="34" charset="0"/>
              <a:buChar char="●"/>
            </a:pPr>
            <a:r>
              <a:rPr lang="en-US" sz="1600" b="0" i="0" dirty="0">
                <a:solidFill>
                  <a:schemeClr val="tx2"/>
                </a:solidFill>
                <a:effectLst/>
                <a:latin typeface="Poppins" panose="00000500000000000000" pitchFamily="2" charset="0"/>
                <a:cs typeface="Poppins" panose="00000500000000000000" pitchFamily="2" charset="0"/>
              </a:rPr>
              <a:t>Most WSN-based detection systems are centered around a base station due to the memory and processing limitations of the nodes. Important and partially processed data are transferred to the base station through wireless media for processing and enabling relevant actions, while the base station also acts as the gateway between the sensor nodes and the system user.</a:t>
            </a:r>
            <a:endParaRPr lang="en-IN" sz="1600" dirty="0">
              <a:solidFill>
                <a:schemeClr val="tx2"/>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51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title"/>
          </p:nvPr>
        </p:nvSpPr>
        <p:spPr>
          <a:xfrm>
            <a:off x="2137051" y="670638"/>
            <a:ext cx="4406932"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Technologies Used</a:t>
            </a:r>
            <a:endParaRPr dirty="0"/>
          </a:p>
        </p:txBody>
      </p:sp>
      <p:sp>
        <p:nvSpPr>
          <p:cNvPr id="595" name="Google Shape;595;p48"/>
          <p:cNvSpPr txBox="1">
            <a:spLocks noGrp="1"/>
          </p:cNvSpPr>
          <p:nvPr>
            <p:ph type="subTitle" idx="3"/>
          </p:nvPr>
        </p:nvSpPr>
        <p:spPr>
          <a:xfrm>
            <a:off x="545609" y="3057171"/>
            <a:ext cx="29076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Wireless Sensor Network</a:t>
            </a:r>
            <a:endParaRPr dirty="0"/>
          </a:p>
        </p:txBody>
      </p:sp>
      <p:sp>
        <p:nvSpPr>
          <p:cNvPr id="596" name="Google Shape;596;p48"/>
          <p:cNvSpPr txBox="1">
            <a:spLocks noGrp="1"/>
          </p:cNvSpPr>
          <p:nvPr>
            <p:ph type="subTitle" idx="1"/>
          </p:nvPr>
        </p:nvSpPr>
        <p:spPr>
          <a:xfrm>
            <a:off x="477253" y="2535146"/>
            <a:ext cx="29076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IoT</a:t>
            </a:r>
            <a:endParaRPr dirty="0"/>
          </a:p>
        </p:txBody>
      </p:sp>
      <p:sp>
        <p:nvSpPr>
          <p:cNvPr id="597" name="Google Shape;597;p48"/>
          <p:cNvSpPr txBox="1">
            <a:spLocks noGrp="1"/>
          </p:cNvSpPr>
          <p:nvPr>
            <p:ph type="subTitle" idx="2"/>
          </p:nvPr>
        </p:nvSpPr>
        <p:spPr>
          <a:xfrm>
            <a:off x="3044322" y="3700790"/>
            <a:ext cx="29076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Cloud</a:t>
            </a:r>
            <a:endParaRPr dirty="0"/>
          </a:p>
        </p:txBody>
      </p:sp>
      <p:sp>
        <p:nvSpPr>
          <p:cNvPr id="598" name="Google Shape;598;p48"/>
          <p:cNvSpPr txBox="1">
            <a:spLocks noGrp="1"/>
          </p:cNvSpPr>
          <p:nvPr>
            <p:ph type="subTitle" idx="4"/>
          </p:nvPr>
        </p:nvSpPr>
        <p:spPr>
          <a:xfrm>
            <a:off x="3044322" y="4222815"/>
            <a:ext cx="29076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Storage, Processing and decesion making</a:t>
            </a:r>
            <a:endParaRPr dirty="0"/>
          </a:p>
        </p:txBody>
      </p:sp>
      <p:cxnSp>
        <p:nvCxnSpPr>
          <p:cNvPr id="599" name="Google Shape;599;p48"/>
          <p:cNvCxnSpPr/>
          <p:nvPr/>
        </p:nvCxnSpPr>
        <p:spPr>
          <a:xfrm>
            <a:off x="1067309" y="2976546"/>
            <a:ext cx="1864200" cy="0"/>
          </a:xfrm>
          <a:prstGeom prst="straightConnector1">
            <a:avLst/>
          </a:prstGeom>
          <a:noFill/>
          <a:ln w="19050" cap="flat" cmpd="sng">
            <a:solidFill>
              <a:schemeClr val="lt2"/>
            </a:solidFill>
            <a:prstDash val="solid"/>
            <a:round/>
            <a:headEnd type="none" w="med" len="med"/>
            <a:tailEnd type="none" w="med" len="med"/>
          </a:ln>
        </p:spPr>
      </p:cxnSp>
      <p:cxnSp>
        <p:nvCxnSpPr>
          <p:cNvPr id="600" name="Google Shape;600;p48"/>
          <p:cNvCxnSpPr/>
          <p:nvPr/>
        </p:nvCxnSpPr>
        <p:spPr>
          <a:xfrm>
            <a:off x="3566022" y="4142190"/>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611" name="Google Shape;611;p48"/>
          <p:cNvGrpSpPr/>
          <p:nvPr/>
        </p:nvGrpSpPr>
        <p:grpSpPr>
          <a:xfrm>
            <a:off x="8345706" y="3952239"/>
            <a:ext cx="166385" cy="701016"/>
            <a:chOff x="8668080" y="2328029"/>
            <a:chExt cx="127488" cy="537136"/>
          </a:xfrm>
        </p:grpSpPr>
        <p:sp>
          <p:nvSpPr>
            <p:cNvPr id="612" name="Google Shape;612;p4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48"/>
          <p:cNvGrpSpPr/>
          <p:nvPr/>
        </p:nvGrpSpPr>
        <p:grpSpPr>
          <a:xfrm>
            <a:off x="631906" y="534989"/>
            <a:ext cx="166385" cy="701016"/>
            <a:chOff x="8668080" y="2328029"/>
            <a:chExt cx="127488" cy="537136"/>
          </a:xfrm>
        </p:grpSpPr>
        <p:sp>
          <p:nvSpPr>
            <p:cNvPr id="625" name="Google Shape;625;p4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8"/>
          <p:cNvGrpSpPr/>
          <p:nvPr/>
        </p:nvGrpSpPr>
        <p:grpSpPr>
          <a:xfrm>
            <a:off x="479849" y="4147293"/>
            <a:ext cx="470512" cy="545615"/>
            <a:chOff x="5320111" y="1881293"/>
            <a:chExt cx="470512" cy="545615"/>
          </a:xfrm>
        </p:grpSpPr>
        <p:sp>
          <p:nvSpPr>
            <p:cNvPr id="638" name="Google Shape;638;p4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8"/>
          <p:cNvGrpSpPr/>
          <p:nvPr/>
        </p:nvGrpSpPr>
        <p:grpSpPr>
          <a:xfrm>
            <a:off x="8113589" y="535011"/>
            <a:ext cx="315323" cy="376981"/>
            <a:chOff x="4040314" y="1769061"/>
            <a:chExt cx="315323" cy="376981"/>
          </a:xfrm>
        </p:grpSpPr>
        <p:sp>
          <p:nvSpPr>
            <p:cNvPr id="642" name="Google Shape;642;p4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8"/>
          <p:cNvGrpSpPr/>
          <p:nvPr/>
        </p:nvGrpSpPr>
        <p:grpSpPr>
          <a:xfrm>
            <a:off x="7780499" y="848897"/>
            <a:ext cx="198233" cy="168803"/>
            <a:chOff x="3080599" y="534997"/>
            <a:chExt cx="198233" cy="168803"/>
          </a:xfrm>
        </p:grpSpPr>
        <p:sp>
          <p:nvSpPr>
            <p:cNvPr id="646" name="Google Shape;646;p48"/>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8"/>
          <p:cNvGrpSpPr/>
          <p:nvPr/>
        </p:nvGrpSpPr>
        <p:grpSpPr>
          <a:xfrm>
            <a:off x="519042" y="3984749"/>
            <a:ext cx="200951" cy="162552"/>
            <a:chOff x="5095817" y="961574"/>
            <a:chExt cx="200951" cy="162552"/>
          </a:xfrm>
        </p:grpSpPr>
        <p:sp>
          <p:nvSpPr>
            <p:cNvPr id="650" name="Google Shape;650;p48"/>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48"/>
          <p:cNvSpPr/>
          <p:nvPr/>
        </p:nvSpPr>
        <p:spPr>
          <a:xfrm>
            <a:off x="8113596" y="26558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48"/>
          <p:cNvGrpSpPr/>
          <p:nvPr/>
        </p:nvGrpSpPr>
        <p:grpSpPr>
          <a:xfrm>
            <a:off x="145506" y="1635387"/>
            <a:ext cx="310599" cy="294704"/>
            <a:chOff x="2327131" y="3148937"/>
            <a:chExt cx="310599" cy="294704"/>
          </a:xfrm>
        </p:grpSpPr>
        <p:sp>
          <p:nvSpPr>
            <p:cNvPr id="655" name="Google Shape;655;p4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434;p98">
            <a:extLst>
              <a:ext uri="{FF2B5EF4-FFF2-40B4-BE49-F238E27FC236}">
                <a16:creationId xmlns:a16="http://schemas.microsoft.com/office/drawing/2014/main" id="{0114319E-4D9A-7F7D-7946-32A48596F0EF}"/>
              </a:ext>
            </a:extLst>
          </p:cNvPr>
          <p:cNvGrpSpPr/>
          <p:nvPr/>
        </p:nvGrpSpPr>
        <p:grpSpPr>
          <a:xfrm>
            <a:off x="1638910" y="1889419"/>
            <a:ext cx="541828" cy="527745"/>
            <a:chOff x="3992913" y="4169025"/>
            <a:chExt cx="428775" cy="439450"/>
          </a:xfrm>
        </p:grpSpPr>
        <p:sp>
          <p:nvSpPr>
            <p:cNvPr id="8" name="Google Shape;2435;p98">
              <a:extLst>
                <a:ext uri="{FF2B5EF4-FFF2-40B4-BE49-F238E27FC236}">
                  <a16:creationId xmlns:a16="http://schemas.microsoft.com/office/drawing/2014/main" id="{FB35D856-B213-AFC4-D701-0DD072AC5A8B}"/>
                </a:ext>
              </a:extLst>
            </p:cNvPr>
            <p:cNvSpPr/>
            <p:nvPr/>
          </p:nvSpPr>
          <p:spPr>
            <a:xfrm>
              <a:off x="4026513" y="4169025"/>
              <a:ext cx="395175" cy="380800"/>
            </a:xfrm>
            <a:custGeom>
              <a:avLst/>
              <a:gdLst/>
              <a:ahLst/>
              <a:cxnLst/>
              <a:rect l="l" t="t" r="r" b="b"/>
              <a:pathLst>
                <a:path w="15807" h="15232" extrusionOk="0">
                  <a:moveTo>
                    <a:pt x="7000" y="551"/>
                  </a:moveTo>
                  <a:cubicBezTo>
                    <a:pt x="7408" y="551"/>
                    <a:pt x="7801" y="870"/>
                    <a:pt x="7801" y="1352"/>
                  </a:cubicBezTo>
                  <a:cubicBezTo>
                    <a:pt x="7801" y="1779"/>
                    <a:pt x="7445" y="2135"/>
                    <a:pt x="7018" y="2135"/>
                  </a:cubicBezTo>
                  <a:cubicBezTo>
                    <a:pt x="6306" y="2135"/>
                    <a:pt x="5950" y="1281"/>
                    <a:pt x="6449" y="783"/>
                  </a:cubicBezTo>
                  <a:cubicBezTo>
                    <a:pt x="6609" y="623"/>
                    <a:pt x="6806" y="551"/>
                    <a:pt x="7000" y="551"/>
                  </a:cubicBezTo>
                  <a:close/>
                  <a:moveTo>
                    <a:pt x="12213" y="2776"/>
                  </a:moveTo>
                  <a:cubicBezTo>
                    <a:pt x="12782" y="2776"/>
                    <a:pt x="13138" y="3345"/>
                    <a:pt x="12924" y="3843"/>
                  </a:cubicBezTo>
                  <a:cubicBezTo>
                    <a:pt x="12796" y="4163"/>
                    <a:pt x="12502" y="4343"/>
                    <a:pt x="12202" y="4343"/>
                  </a:cubicBezTo>
                  <a:cubicBezTo>
                    <a:pt x="12002" y="4343"/>
                    <a:pt x="11800" y="4263"/>
                    <a:pt x="11643" y="4092"/>
                  </a:cubicBezTo>
                  <a:cubicBezTo>
                    <a:pt x="11181" y="3594"/>
                    <a:pt x="11501" y="2776"/>
                    <a:pt x="12213" y="2776"/>
                  </a:cubicBezTo>
                  <a:close/>
                  <a:moveTo>
                    <a:pt x="1895" y="2805"/>
                  </a:moveTo>
                  <a:cubicBezTo>
                    <a:pt x="2072" y="2805"/>
                    <a:pt x="2257" y="2870"/>
                    <a:pt x="2428" y="3025"/>
                  </a:cubicBezTo>
                  <a:cubicBezTo>
                    <a:pt x="2713" y="3309"/>
                    <a:pt x="2713" y="3808"/>
                    <a:pt x="2428" y="4128"/>
                  </a:cubicBezTo>
                  <a:cubicBezTo>
                    <a:pt x="2268" y="4288"/>
                    <a:pt x="2063" y="4368"/>
                    <a:pt x="1859" y="4368"/>
                  </a:cubicBezTo>
                  <a:cubicBezTo>
                    <a:pt x="1654" y="4368"/>
                    <a:pt x="1449" y="4288"/>
                    <a:pt x="1289" y="4128"/>
                  </a:cubicBezTo>
                  <a:cubicBezTo>
                    <a:pt x="795" y="3551"/>
                    <a:pt x="1297" y="2805"/>
                    <a:pt x="1895" y="2805"/>
                  </a:cubicBezTo>
                  <a:close/>
                  <a:moveTo>
                    <a:pt x="14010" y="7952"/>
                  </a:moveTo>
                  <a:cubicBezTo>
                    <a:pt x="14203" y="7952"/>
                    <a:pt x="14401" y="8024"/>
                    <a:pt x="14561" y="8184"/>
                  </a:cubicBezTo>
                  <a:cubicBezTo>
                    <a:pt x="14881" y="8504"/>
                    <a:pt x="14881" y="9002"/>
                    <a:pt x="14561" y="9323"/>
                  </a:cubicBezTo>
                  <a:cubicBezTo>
                    <a:pt x="14401" y="9483"/>
                    <a:pt x="14203" y="9555"/>
                    <a:pt x="14010" y="9555"/>
                  </a:cubicBezTo>
                  <a:cubicBezTo>
                    <a:pt x="13602" y="9555"/>
                    <a:pt x="13209" y="9236"/>
                    <a:pt x="13209" y="8753"/>
                  </a:cubicBezTo>
                  <a:cubicBezTo>
                    <a:pt x="13209" y="8271"/>
                    <a:pt x="13602" y="7952"/>
                    <a:pt x="14010" y="7952"/>
                  </a:cubicBezTo>
                  <a:close/>
                  <a:moveTo>
                    <a:pt x="12210" y="13110"/>
                  </a:moveTo>
                  <a:cubicBezTo>
                    <a:pt x="12606" y="13110"/>
                    <a:pt x="12995" y="13420"/>
                    <a:pt x="12995" y="13877"/>
                  </a:cubicBezTo>
                  <a:cubicBezTo>
                    <a:pt x="12995" y="14359"/>
                    <a:pt x="12603" y="14678"/>
                    <a:pt x="12206" y="14678"/>
                  </a:cubicBezTo>
                  <a:cubicBezTo>
                    <a:pt x="12017" y="14678"/>
                    <a:pt x="11828" y="14607"/>
                    <a:pt x="11679" y="14446"/>
                  </a:cubicBezTo>
                  <a:cubicBezTo>
                    <a:pt x="11359" y="14126"/>
                    <a:pt x="11359" y="13663"/>
                    <a:pt x="11679" y="13343"/>
                  </a:cubicBezTo>
                  <a:cubicBezTo>
                    <a:pt x="11829" y="13182"/>
                    <a:pt x="12020" y="13110"/>
                    <a:pt x="12210" y="13110"/>
                  </a:cubicBezTo>
                  <a:close/>
                  <a:moveTo>
                    <a:pt x="6982" y="0"/>
                  </a:moveTo>
                  <a:cubicBezTo>
                    <a:pt x="5381" y="0"/>
                    <a:pt x="5132" y="2313"/>
                    <a:pt x="6733" y="2633"/>
                  </a:cubicBezTo>
                  <a:lnTo>
                    <a:pt x="6733" y="4341"/>
                  </a:lnTo>
                  <a:cubicBezTo>
                    <a:pt x="5737" y="4377"/>
                    <a:pt x="4812" y="4768"/>
                    <a:pt x="4065" y="5409"/>
                  </a:cubicBezTo>
                  <a:lnTo>
                    <a:pt x="2997" y="4306"/>
                  </a:lnTo>
                  <a:cubicBezTo>
                    <a:pt x="3636" y="3295"/>
                    <a:pt x="2782" y="2224"/>
                    <a:pt x="1835" y="2224"/>
                  </a:cubicBezTo>
                  <a:cubicBezTo>
                    <a:pt x="1516" y="2224"/>
                    <a:pt x="1185" y="2346"/>
                    <a:pt x="898" y="2633"/>
                  </a:cubicBezTo>
                  <a:cubicBezTo>
                    <a:pt x="0" y="3560"/>
                    <a:pt x="799" y="4935"/>
                    <a:pt x="1857" y="4935"/>
                  </a:cubicBezTo>
                  <a:cubicBezTo>
                    <a:pt x="2099" y="4935"/>
                    <a:pt x="2354" y="4863"/>
                    <a:pt x="2606" y="4697"/>
                  </a:cubicBezTo>
                  <a:lnTo>
                    <a:pt x="3673" y="5765"/>
                  </a:lnTo>
                  <a:cubicBezTo>
                    <a:pt x="3531" y="5942"/>
                    <a:pt x="3389" y="6085"/>
                    <a:pt x="3282" y="6263"/>
                  </a:cubicBezTo>
                  <a:cubicBezTo>
                    <a:pt x="3177" y="6473"/>
                    <a:pt x="3343" y="6663"/>
                    <a:pt x="3537" y="6663"/>
                  </a:cubicBezTo>
                  <a:cubicBezTo>
                    <a:pt x="3606" y="6663"/>
                    <a:pt x="3679" y="6639"/>
                    <a:pt x="3744" y="6583"/>
                  </a:cubicBezTo>
                  <a:cubicBezTo>
                    <a:pt x="4507" y="5439"/>
                    <a:pt x="5745" y="4839"/>
                    <a:pt x="6992" y="4839"/>
                  </a:cubicBezTo>
                  <a:cubicBezTo>
                    <a:pt x="7956" y="4839"/>
                    <a:pt x="8926" y="5198"/>
                    <a:pt x="9686" y="5942"/>
                  </a:cubicBezTo>
                  <a:cubicBezTo>
                    <a:pt x="11465" y="7615"/>
                    <a:pt x="11288" y="10461"/>
                    <a:pt x="9331" y="11920"/>
                  </a:cubicBezTo>
                  <a:cubicBezTo>
                    <a:pt x="9075" y="12090"/>
                    <a:pt x="9250" y="12419"/>
                    <a:pt x="9475" y="12419"/>
                  </a:cubicBezTo>
                  <a:cubicBezTo>
                    <a:pt x="9532" y="12419"/>
                    <a:pt x="9593" y="12397"/>
                    <a:pt x="9651" y="12347"/>
                  </a:cubicBezTo>
                  <a:cubicBezTo>
                    <a:pt x="9758" y="12276"/>
                    <a:pt x="9900" y="12169"/>
                    <a:pt x="10007" y="12062"/>
                  </a:cubicBezTo>
                  <a:lnTo>
                    <a:pt x="11074" y="13165"/>
                  </a:lnTo>
                  <a:cubicBezTo>
                    <a:pt x="10434" y="14179"/>
                    <a:pt x="11293" y="15232"/>
                    <a:pt x="12228" y="15232"/>
                  </a:cubicBezTo>
                  <a:cubicBezTo>
                    <a:pt x="12540" y="15232"/>
                    <a:pt x="12861" y="15114"/>
                    <a:pt x="13138" y="14838"/>
                  </a:cubicBezTo>
                  <a:cubicBezTo>
                    <a:pt x="14064" y="13911"/>
                    <a:pt x="13271" y="12536"/>
                    <a:pt x="12214" y="12536"/>
                  </a:cubicBezTo>
                  <a:cubicBezTo>
                    <a:pt x="11972" y="12536"/>
                    <a:pt x="11717" y="12608"/>
                    <a:pt x="11465" y="12774"/>
                  </a:cubicBezTo>
                  <a:lnTo>
                    <a:pt x="10398" y="11671"/>
                  </a:lnTo>
                  <a:cubicBezTo>
                    <a:pt x="11038" y="10924"/>
                    <a:pt x="11394" y="9963"/>
                    <a:pt x="11465" y="9002"/>
                  </a:cubicBezTo>
                  <a:lnTo>
                    <a:pt x="12711" y="9002"/>
                  </a:lnTo>
                  <a:cubicBezTo>
                    <a:pt x="12746" y="9251"/>
                    <a:pt x="12889" y="9465"/>
                    <a:pt x="13067" y="9643"/>
                  </a:cubicBezTo>
                  <a:cubicBezTo>
                    <a:pt x="13316" y="9892"/>
                    <a:pt x="13671" y="10070"/>
                    <a:pt x="14027" y="10070"/>
                  </a:cubicBezTo>
                  <a:cubicBezTo>
                    <a:pt x="15806" y="10070"/>
                    <a:pt x="15806" y="7401"/>
                    <a:pt x="14027" y="7401"/>
                  </a:cubicBezTo>
                  <a:cubicBezTo>
                    <a:pt x="14004" y="7400"/>
                    <a:pt x="13981" y="7399"/>
                    <a:pt x="13958" y="7399"/>
                  </a:cubicBezTo>
                  <a:cubicBezTo>
                    <a:pt x="13346" y="7399"/>
                    <a:pt x="12814" y="7851"/>
                    <a:pt x="12711" y="8469"/>
                  </a:cubicBezTo>
                  <a:lnTo>
                    <a:pt x="11465" y="8469"/>
                  </a:lnTo>
                  <a:cubicBezTo>
                    <a:pt x="11394" y="7472"/>
                    <a:pt x="10967" y="6547"/>
                    <a:pt x="10327" y="5800"/>
                  </a:cubicBezTo>
                  <a:lnTo>
                    <a:pt x="11465" y="4662"/>
                  </a:lnTo>
                  <a:cubicBezTo>
                    <a:pt x="11679" y="4804"/>
                    <a:pt x="11928" y="4875"/>
                    <a:pt x="12213" y="4875"/>
                  </a:cubicBezTo>
                  <a:cubicBezTo>
                    <a:pt x="13565" y="4875"/>
                    <a:pt x="14027" y="3025"/>
                    <a:pt x="12818" y="2384"/>
                  </a:cubicBezTo>
                  <a:cubicBezTo>
                    <a:pt x="12601" y="2263"/>
                    <a:pt x="12381" y="2209"/>
                    <a:pt x="12172" y="2209"/>
                  </a:cubicBezTo>
                  <a:cubicBezTo>
                    <a:pt x="11214" y="2209"/>
                    <a:pt x="10461" y="3336"/>
                    <a:pt x="11074" y="4270"/>
                  </a:cubicBezTo>
                  <a:lnTo>
                    <a:pt x="9935" y="5444"/>
                  </a:lnTo>
                  <a:cubicBezTo>
                    <a:pt x="9188" y="4768"/>
                    <a:pt x="8263" y="4412"/>
                    <a:pt x="7267" y="4341"/>
                  </a:cubicBezTo>
                  <a:lnTo>
                    <a:pt x="7267" y="2633"/>
                  </a:lnTo>
                  <a:cubicBezTo>
                    <a:pt x="8832" y="2313"/>
                    <a:pt x="8583" y="0"/>
                    <a:pt x="6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98">
              <a:extLst>
                <a:ext uri="{FF2B5EF4-FFF2-40B4-BE49-F238E27FC236}">
                  <a16:creationId xmlns:a16="http://schemas.microsoft.com/office/drawing/2014/main" id="{01E5FFF4-2000-B184-9D39-ECAFA3522498}"/>
                </a:ext>
              </a:extLst>
            </p:cNvPr>
            <p:cNvSpPr/>
            <p:nvPr/>
          </p:nvSpPr>
          <p:spPr>
            <a:xfrm>
              <a:off x="4125438" y="4313425"/>
              <a:ext cx="163700" cy="153700"/>
            </a:xfrm>
            <a:custGeom>
              <a:avLst/>
              <a:gdLst/>
              <a:ahLst/>
              <a:cxnLst/>
              <a:rect l="l" t="t" r="r" b="b"/>
              <a:pathLst>
                <a:path w="6548" h="6148" extrusionOk="0">
                  <a:moveTo>
                    <a:pt x="2029" y="771"/>
                  </a:moveTo>
                  <a:cubicBezTo>
                    <a:pt x="1887" y="914"/>
                    <a:pt x="1780" y="1092"/>
                    <a:pt x="1709" y="1234"/>
                  </a:cubicBezTo>
                  <a:lnTo>
                    <a:pt x="1460" y="1092"/>
                  </a:lnTo>
                  <a:cubicBezTo>
                    <a:pt x="1638" y="949"/>
                    <a:pt x="1816" y="842"/>
                    <a:pt x="2029" y="771"/>
                  </a:cubicBezTo>
                  <a:close/>
                  <a:moveTo>
                    <a:pt x="4057" y="771"/>
                  </a:moveTo>
                  <a:cubicBezTo>
                    <a:pt x="4271" y="842"/>
                    <a:pt x="4448" y="949"/>
                    <a:pt x="4591" y="1092"/>
                  </a:cubicBezTo>
                  <a:cubicBezTo>
                    <a:pt x="4520" y="1163"/>
                    <a:pt x="4448" y="1198"/>
                    <a:pt x="4377" y="1234"/>
                  </a:cubicBezTo>
                  <a:cubicBezTo>
                    <a:pt x="4271" y="1092"/>
                    <a:pt x="4164" y="914"/>
                    <a:pt x="4057" y="771"/>
                  </a:cubicBezTo>
                  <a:close/>
                  <a:moveTo>
                    <a:pt x="2776" y="771"/>
                  </a:moveTo>
                  <a:lnTo>
                    <a:pt x="2776" y="1590"/>
                  </a:lnTo>
                  <a:cubicBezTo>
                    <a:pt x="2563" y="1554"/>
                    <a:pt x="2385" y="1518"/>
                    <a:pt x="2207" y="1483"/>
                  </a:cubicBezTo>
                  <a:cubicBezTo>
                    <a:pt x="2349" y="1198"/>
                    <a:pt x="2527" y="949"/>
                    <a:pt x="2776" y="771"/>
                  </a:cubicBezTo>
                  <a:close/>
                  <a:moveTo>
                    <a:pt x="3310" y="771"/>
                  </a:moveTo>
                  <a:cubicBezTo>
                    <a:pt x="3523" y="985"/>
                    <a:pt x="3737" y="1198"/>
                    <a:pt x="3879" y="1483"/>
                  </a:cubicBezTo>
                  <a:cubicBezTo>
                    <a:pt x="3701" y="1518"/>
                    <a:pt x="3488" y="1554"/>
                    <a:pt x="3310" y="1590"/>
                  </a:cubicBezTo>
                  <a:lnTo>
                    <a:pt x="3310" y="771"/>
                  </a:lnTo>
                  <a:close/>
                  <a:moveTo>
                    <a:pt x="1068" y="1483"/>
                  </a:moveTo>
                  <a:cubicBezTo>
                    <a:pt x="1211" y="1590"/>
                    <a:pt x="1353" y="1661"/>
                    <a:pt x="1460" y="1732"/>
                  </a:cubicBezTo>
                  <a:cubicBezTo>
                    <a:pt x="1353" y="2052"/>
                    <a:pt x="1282" y="2372"/>
                    <a:pt x="1282" y="2693"/>
                  </a:cubicBezTo>
                  <a:lnTo>
                    <a:pt x="570" y="2693"/>
                  </a:lnTo>
                  <a:cubicBezTo>
                    <a:pt x="641" y="2266"/>
                    <a:pt x="819" y="1839"/>
                    <a:pt x="1068" y="1483"/>
                  </a:cubicBezTo>
                  <a:close/>
                  <a:moveTo>
                    <a:pt x="1993" y="1981"/>
                  </a:moveTo>
                  <a:cubicBezTo>
                    <a:pt x="2242" y="2052"/>
                    <a:pt x="2492" y="2123"/>
                    <a:pt x="2776" y="2123"/>
                  </a:cubicBezTo>
                  <a:lnTo>
                    <a:pt x="2776" y="2693"/>
                  </a:lnTo>
                  <a:lnTo>
                    <a:pt x="1816" y="2693"/>
                  </a:lnTo>
                  <a:cubicBezTo>
                    <a:pt x="1851" y="2444"/>
                    <a:pt x="1887" y="2195"/>
                    <a:pt x="1993" y="1981"/>
                  </a:cubicBezTo>
                  <a:close/>
                  <a:moveTo>
                    <a:pt x="4093" y="1981"/>
                  </a:moveTo>
                  <a:cubicBezTo>
                    <a:pt x="4164" y="2195"/>
                    <a:pt x="4235" y="2444"/>
                    <a:pt x="4235" y="2693"/>
                  </a:cubicBezTo>
                  <a:lnTo>
                    <a:pt x="3310" y="2693"/>
                  </a:lnTo>
                  <a:lnTo>
                    <a:pt x="3310" y="2123"/>
                  </a:lnTo>
                  <a:cubicBezTo>
                    <a:pt x="3595" y="2123"/>
                    <a:pt x="3844" y="2052"/>
                    <a:pt x="4093" y="1981"/>
                  </a:cubicBezTo>
                  <a:close/>
                  <a:moveTo>
                    <a:pt x="4982" y="1483"/>
                  </a:moveTo>
                  <a:cubicBezTo>
                    <a:pt x="5089" y="1625"/>
                    <a:pt x="5196" y="1768"/>
                    <a:pt x="5267" y="1945"/>
                  </a:cubicBezTo>
                  <a:cubicBezTo>
                    <a:pt x="5374" y="2159"/>
                    <a:pt x="5445" y="2408"/>
                    <a:pt x="5480" y="2693"/>
                  </a:cubicBezTo>
                  <a:lnTo>
                    <a:pt x="4804" y="2693"/>
                  </a:lnTo>
                  <a:cubicBezTo>
                    <a:pt x="4769" y="2372"/>
                    <a:pt x="4698" y="2052"/>
                    <a:pt x="4591" y="1732"/>
                  </a:cubicBezTo>
                  <a:cubicBezTo>
                    <a:pt x="4733" y="1661"/>
                    <a:pt x="4875" y="1590"/>
                    <a:pt x="4982" y="1483"/>
                  </a:cubicBezTo>
                  <a:close/>
                  <a:moveTo>
                    <a:pt x="2776" y="3226"/>
                  </a:moveTo>
                  <a:lnTo>
                    <a:pt x="2776" y="3867"/>
                  </a:lnTo>
                  <a:cubicBezTo>
                    <a:pt x="2492" y="3902"/>
                    <a:pt x="2242" y="3974"/>
                    <a:pt x="1993" y="4045"/>
                  </a:cubicBezTo>
                  <a:cubicBezTo>
                    <a:pt x="1887" y="3796"/>
                    <a:pt x="1851" y="3511"/>
                    <a:pt x="1816" y="3226"/>
                  </a:cubicBezTo>
                  <a:close/>
                  <a:moveTo>
                    <a:pt x="4271" y="3226"/>
                  </a:moveTo>
                  <a:cubicBezTo>
                    <a:pt x="4235" y="3511"/>
                    <a:pt x="4164" y="3796"/>
                    <a:pt x="4093" y="4045"/>
                  </a:cubicBezTo>
                  <a:cubicBezTo>
                    <a:pt x="3844" y="3974"/>
                    <a:pt x="3595" y="3902"/>
                    <a:pt x="3310" y="3867"/>
                  </a:cubicBezTo>
                  <a:lnTo>
                    <a:pt x="3310" y="3226"/>
                  </a:lnTo>
                  <a:close/>
                  <a:moveTo>
                    <a:pt x="5480" y="3226"/>
                  </a:moveTo>
                  <a:cubicBezTo>
                    <a:pt x="5445" y="3689"/>
                    <a:pt x="5267" y="4116"/>
                    <a:pt x="4982" y="4507"/>
                  </a:cubicBezTo>
                  <a:cubicBezTo>
                    <a:pt x="4875" y="4436"/>
                    <a:pt x="4733" y="4329"/>
                    <a:pt x="4591" y="4258"/>
                  </a:cubicBezTo>
                  <a:cubicBezTo>
                    <a:pt x="4733" y="3938"/>
                    <a:pt x="4804" y="3582"/>
                    <a:pt x="4804" y="3226"/>
                  </a:cubicBezTo>
                  <a:close/>
                  <a:moveTo>
                    <a:pt x="1709" y="4792"/>
                  </a:moveTo>
                  <a:cubicBezTo>
                    <a:pt x="1780" y="4934"/>
                    <a:pt x="1887" y="5112"/>
                    <a:pt x="2029" y="5254"/>
                  </a:cubicBezTo>
                  <a:cubicBezTo>
                    <a:pt x="1816" y="5183"/>
                    <a:pt x="1638" y="5077"/>
                    <a:pt x="1460" y="4934"/>
                  </a:cubicBezTo>
                  <a:cubicBezTo>
                    <a:pt x="1531" y="4863"/>
                    <a:pt x="1638" y="4827"/>
                    <a:pt x="1709" y="4792"/>
                  </a:cubicBezTo>
                  <a:close/>
                  <a:moveTo>
                    <a:pt x="2776" y="4436"/>
                  </a:moveTo>
                  <a:lnTo>
                    <a:pt x="2776" y="5254"/>
                  </a:lnTo>
                  <a:cubicBezTo>
                    <a:pt x="2527" y="5041"/>
                    <a:pt x="2349" y="4827"/>
                    <a:pt x="2207" y="4543"/>
                  </a:cubicBezTo>
                  <a:cubicBezTo>
                    <a:pt x="2385" y="4507"/>
                    <a:pt x="2563" y="4472"/>
                    <a:pt x="2776" y="4436"/>
                  </a:cubicBezTo>
                  <a:close/>
                  <a:moveTo>
                    <a:pt x="3310" y="4436"/>
                  </a:moveTo>
                  <a:cubicBezTo>
                    <a:pt x="3488" y="4472"/>
                    <a:pt x="3701" y="4507"/>
                    <a:pt x="3879" y="4543"/>
                  </a:cubicBezTo>
                  <a:cubicBezTo>
                    <a:pt x="3737" y="4827"/>
                    <a:pt x="3523" y="5041"/>
                    <a:pt x="3310" y="5254"/>
                  </a:cubicBezTo>
                  <a:lnTo>
                    <a:pt x="3310" y="4436"/>
                  </a:lnTo>
                  <a:close/>
                  <a:moveTo>
                    <a:pt x="4377" y="4756"/>
                  </a:moveTo>
                  <a:cubicBezTo>
                    <a:pt x="4448" y="4827"/>
                    <a:pt x="4520" y="4863"/>
                    <a:pt x="4591" y="4899"/>
                  </a:cubicBezTo>
                  <a:cubicBezTo>
                    <a:pt x="4448" y="5041"/>
                    <a:pt x="4306" y="5112"/>
                    <a:pt x="4164" y="5183"/>
                  </a:cubicBezTo>
                  <a:lnTo>
                    <a:pt x="4164" y="5219"/>
                  </a:lnTo>
                  <a:lnTo>
                    <a:pt x="4057" y="5254"/>
                  </a:lnTo>
                  <a:cubicBezTo>
                    <a:pt x="4164" y="5112"/>
                    <a:pt x="4271" y="4934"/>
                    <a:pt x="4377" y="4756"/>
                  </a:cubicBezTo>
                  <a:close/>
                  <a:moveTo>
                    <a:pt x="3034" y="0"/>
                  </a:moveTo>
                  <a:cubicBezTo>
                    <a:pt x="1827" y="0"/>
                    <a:pt x="630" y="698"/>
                    <a:pt x="179" y="2052"/>
                  </a:cubicBezTo>
                  <a:cubicBezTo>
                    <a:pt x="72" y="2372"/>
                    <a:pt x="1" y="2693"/>
                    <a:pt x="1" y="3013"/>
                  </a:cubicBezTo>
                  <a:cubicBezTo>
                    <a:pt x="1" y="3155"/>
                    <a:pt x="36" y="3333"/>
                    <a:pt x="36" y="3475"/>
                  </a:cubicBezTo>
                  <a:cubicBezTo>
                    <a:pt x="72" y="3618"/>
                    <a:pt x="214" y="3724"/>
                    <a:pt x="357" y="3724"/>
                  </a:cubicBezTo>
                  <a:cubicBezTo>
                    <a:pt x="499" y="3689"/>
                    <a:pt x="606" y="3547"/>
                    <a:pt x="606" y="3404"/>
                  </a:cubicBezTo>
                  <a:lnTo>
                    <a:pt x="606" y="3226"/>
                  </a:lnTo>
                  <a:lnTo>
                    <a:pt x="1246" y="3226"/>
                  </a:lnTo>
                  <a:cubicBezTo>
                    <a:pt x="1282" y="3582"/>
                    <a:pt x="1353" y="3938"/>
                    <a:pt x="1460" y="4258"/>
                  </a:cubicBezTo>
                  <a:cubicBezTo>
                    <a:pt x="1317" y="4329"/>
                    <a:pt x="1175" y="4436"/>
                    <a:pt x="1068" y="4507"/>
                  </a:cubicBezTo>
                  <a:cubicBezTo>
                    <a:pt x="997" y="4436"/>
                    <a:pt x="926" y="4365"/>
                    <a:pt x="890" y="4258"/>
                  </a:cubicBezTo>
                  <a:cubicBezTo>
                    <a:pt x="835" y="4147"/>
                    <a:pt x="745" y="4102"/>
                    <a:pt x="655" y="4102"/>
                  </a:cubicBezTo>
                  <a:cubicBezTo>
                    <a:pt x="456" y="4102"/>
                    <a:pt x="256" y="4322"/>
                    <a:pt x="428" y="4543"/>
                  </a:cubicBezTo>
                  <a:cubicBezTo>
                    <a:pt x="968" y="5574"/>
                    <a:pt x="1998" y="6147"/>
                    <a:pt x="3076" y="6147"/>
                  </a:cubicBezTo>
                  <a:cubicBezTo>
                    <a:pt x="3561" y="6147"/>
                    <a:pt x="4056" y="6031"/>
                    <a:pt x="4520" y="5788"/>
                  </a:cubicBezTo>
                  <a:cubicBezTo>
                    <a:pt x="5978" y="5005"/>
                    <a:pt x="6548" y="3155"/>
                    <a:pt x="5765" y="1696"/>
                  </a:cubicBezTo>
                  <a:cubicBezTo>
                    <a:pt x="5195" y="556"/>
                    <a:pt x="4110"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98">
              <a:extLst>
                <a:ext uri="{FF2B5EF4-FFF2-40B4-BE49-F238E27FC236}">
                  <a16:creationId xmlns:a16="http://schemas.microsoft.com/office/drawing/2014/main" id="{E9E5BC96-98A2-2125-BE63-7043D3C3E289}"/>
                </a:ext>
              </a:extLst>
            </p:cNvPr>
            <p:cNvSpPr/>
            <p:nvPr/>
          </p:nvSpPr>
          <p:spPr>
            <a:xfrm>
              <a:off x="3992913" y="4345800"/>
              <a:ext cx="257100" cy="262675"/>
            </a:xfrm>
            <a:custGeom>
              <a:avLst/>
              <a:gdLst/>
              <a:ahLst/>
              <a:cxnLst/>
              <a:rect l="l" t="t" r="r" b="b"/>
              <a:pathLst>
                <a:path w="10284" h="10507" extrusionOk="0">
                  <a:moveTo>
                    <a:pt x="1299" y="881"/>
                  </a:moveTo>
                  <a:cubicBezTo>
                    <a:pt x="1707" y="881"/>
                    <a:pt x="2100" y="1200"/>
                    <a:pt x="2100" y="1682"/>
                  </a:cubicBezTo>
                  <a:cubicBezTo>
                    <a:pt x="2100" y="2109"/>
                    <a:pt x="1744" y="2465"/>
                    <a:pt x="1317" y="2465"/>
                  </a:cubicBezTo>
                  <a:cubicBezTo>
                    <a:pt x="605" y="2465"/>
                    <a:pt x="249" y="1611"/>
                    <a:pt x="748" y="1113"/>
                  </a:cubicBezTo>
                  <a:cubicBezTo>
                    <a:pt x="908" y="953"/>
                    <a:pt x="1105" y="881"/>
                    <a:pt x="1299" y="881"/>
                  </a:cubicBezTo>
                  <a:close/>
                  <a:moveTo>
                    <a:pt x="3225" y="6047"/>
                  </a:moveTo>
                  <a:cubicBezTo>
                    <a:pt x="3421" y="6047"/>
                    <a:pt x="3618" y="6119"/>
                    <a:pt x="3772" y="6272"/>
                  </a:cubicBezTo>
                  <a:cubicBezTo>
                    <a:pt x="3914" y="6450"/>
                    <a:pt x="4021" y="6628"/>
                    <a:pt x="4021" y="6841"/>
                  </a:cubicBezTo>
                  <a:cubicBezTo>
                    <a:pt x="4021" y="7268"/>
                    <a:pt x="3665" y="7624"/>
                    <a:pt x="3238" y="7624"/>
                  </a:cubicBezTo>
                  <a:cubicBezTo>
                    <a:pt x="2669" y="7624"/>
                    <a:pt x="2278" y="7055"/>
                    <a:pt x="2491" y="6521"/>
                  </a:cubicBezTo>
                  <a:cubicBezTo>
                    <a:pt x="2621" y="6219"/>
                    <a:pt x="2921" y="6047"/>
                    <a:pt x="3225" y="6047"/>
                  </a:cubicBezTo>
                  <a:close/>
                  <a:moveTo>
                    <a:pt x="8362" y="8371"/>
                  </a:moveTo>
                  <a:cubicBezTo>
                    <a:pt x="8789" y="8371"/>
                    <a:pt x="9145" y="8727"/>
                    <a:pt x="9145" y="9154"/>
                  </a:cubicBezTo>
                  <a:cubicBezTo>
                    <a:pt x="9145" y="9637"/>
                    <a:pt x="8752" y="9956"/>
                    <a:pt x="8344" y="9956"/>
                  </a:cubicBezTo>
                  <a:cubicBezTo>
                    <a:pt x="8150" y="9956"/>
                    <a:pt x="7953" y="9884"/>
                    <a:pt x="7793" y="9724"/>
                  </a:cubicBezTo>
                  <a:cubicBezTo>
                    <a:pt x="7294" y="9225"/>
                    <a:pt x="7650" y="8371"/>
                    <a:pt x="8362" y="8371"/>
                  </a:cubicBezTo>
                  <a:close/>
                  <a:moveTo>
                    <a:pt x="4444" y="1"/>
                  </a:moveTo>
                  <a:cubicBezTo>
                    <a:pt x="4320" y="1"/>
                    <a:pt x="4193" y="70"/>
                    <a:pt x="4163" y="188"/>
                  </a:cubicBezTo>
                  <a:cubicBezTo>
                    <a:pt x="4021" y="579"/>
                    <a:pt x="3914" y="971"/>
                    <a:pt x="3914" y="1398"/>
                  </a:cubicBezTo>
                  <a:lnTo>
                    <a:pt x="2633" y="1398"/>
                  </a:lnTo>
                  <a:cubicBezTo>
                    <a:pt x="2487" y="680"/>
                    <a:pt x="1922" y="344"/>
                    <a:pt x="1353" y="344"/>
                  </a:cubicBezTo>
                  <a:cubicBezTo>
                    <a:pt x="679" y="344"/>
                    <a:pt x="0" y="815"/>
                    <a:pt x="0" y="1682"/>
                  </a:cubicBezTo>
                  <a:cubicBezTo>
                    <a:pt x="0" y="2527"/>
                    <a:pt x="674" y="2988"/>
                    <a:pt x="1344" y="2988"/>
                  </a:cubicBezTo>
                  <a:cubicBezTo>
                    <a:pt x="1916" y="2988"/>
                    <a:pt x="2486" y="2652"/>
                    <a:pt x="2633" y="1931"/>
                  </a:cubicBezTo>
                  <a:lnTo>
                    <a:pt x="3879" y="1931"/>
                  </a:lnTo>
                  <a:cubicBezTo>
                    <a:pt x="3914" y="2963"/>
                    <a:pt x="4306" y="3924"/>
                    <a:pt x="4982" y="4671"/>
                  </a:cubicBezTo>
                  <a:lnTo>
                    <a:pt x="3950" y="5703"/>
                  </a:lnTo>
                  <a:cubicBezTo>
                    <a:pt x="3723" y="5555"/>
                    <a:pt x="3477" y="5488"/>
                    <a:pt x="3237" y="5488"/>
                  </a:cubicBezTo>
                  <a:cubicBezTo>
                    <a:pt x="2498" y="5488"/>
                    <a:pt x="1814" y="6124"/>
                    <a:pt x="1922" y="6984"/>
                  </a:cubicBezTo>
                  <a:cubicBezTo>
                    <a:pt x="1992" y="7709"/>
                    <a:pt x="2600" y="8173"/>
                    <a:pt x="3231" y="8173"/>
                  </a:cubicBezTo>
                  <a:cubicBezTo>
                    <a:pt x="3560" y="8173"/>
                    <a:pt x="3895" y="8047"/>
                    <a:pt x="4163" y="7767"/>
                  </a:cubicBezTo>
                  <a:cubicBezTo>
                    <a:pt x="4412" y="7518"/>
                    <a:pt x="4555" y="7197"/>
                    <a:pt x="4555" y="6841"/>
                  </a:cubicBezTo>
                  <a:cubicBezTo>
                    <a:pt x="4555" y="6557"/>
                    <a:pt x="4484" y="6308"/>
                    <a:pt x="4341" y="6094"/>
                  </a:cubicBezTo>
                  <a:lnTo>
                    <a:pt x="5373" y="5062"/>
                  </a:lnTo>
                  <a:cubicBezTo>
                    <a:pt x="6120" y="5738"/>
                    <a:pt x="7081" y="6130"/>
                    <a:pt x="8077" y="6165"/>
                  </a:cubicBezTo>
                  <a:lnTo>
                    <a:pt x="8077" y="7873"/>
                  </a:lnTo>
                  <a:cubicBezTo>
                    <a:pt x="6512" y="8194"/>
                    <a:pt x="6761" y="10506"/>
                    <a:pt x="8362" y="10506"/>
                  </a:cubicBezTo>
                  <a:cubicBezTo>
                    <a:pt x="9963" y="10506"/>
                    <a:pt x="10212" y="8194"/>
                    <a:pt x="8646" y="7873"/>
                  </a:cubicBezTo>
                  <a:lnTo>
                    <a:pt x="8646" y="6165"/>
                  </a:lnTo>
                  <a:cubicBezTo>
                    <a:pt x="9109" y="6130"/>
                    <a:pt x="9607" y="6023"/>
                    <a:pt x="10070" y="5845"/>
                  </a:cubicBezTo>
                  <a:cubicBezTo>
                    <a:pt x="10212" y="5774"/>
                    <a:pt x="10283" y="5632"/>
                    <a:pt x="10212" y="5489"/>
                  </a:cubicBezTo>
                  <a:cubicBezTo>
                    <a:pt x="10160" y="5385"/>
                    <a:pt x="10070" y="5319"/>
                    <a:pt x="9969" y="5319"/>
                  </a:cubicBezTo>
                  <a:cubicBezTo>
                    <a:pt x="9932" y="5319"/>
                    <a:pt x="9894" y="5328"/>
                    <a:pt x="9856" y="5347"/>
                  </a:cubicBezTo>
                  <a:cubicBezTo>
                    <a:pt x="9364" y="5541"/>
                    <a:pt x="8868" y="5631"/>
                    <a:pt x="8387" y="5631"/>
                  </a:cubicBezTo>
                  <a:cubicBezTo>
                    <a:pt x="6046" y="5631"/>
                    <a:pt x="4047" y="3514"/>
                    <a:pt x="4519" y="1006"/>
                  </a:cubicBezTo>
                  <a:cubicBezTo>
                    <a:pt x="4555" y="793"/>
                    <a:pt x="4590" y="579"/>
                    <a:pt x="4661" y="366"/>
                  </a:cubicBezTo>
                  <a:cubicBezTo>
                    <a:pt x="4733" y="223"/>
                    <a:pt x="4661" y="81"/>
                    <a:pt x="4519" y="10"/>
                  </a:cubicBezTo>
                  <a:cubicBezTo>
                    <a:pt x="4495" y="4"/>
                    <a:pt x="4469" y="1"/>
                    <a:pt x="4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4012;p121">
            <a:extLst>
              <a:ext uri="{FF2B5EF4-FFF2-40B4-BE49-F238E27FC236}">
                <a16:creationId xmlns:a16="http://schemas.microsoft.com/office/drawing/2014/main" id="{3FE88BAB-D8E3-BAF8-AC7D-DD4664A3B7D2}"/>
              </a:ext>
            </a:extLst>
          </p:cNvPr>
          <p:cNvGrpSpPr/>
          <p:nvPr/>
        </p:nvGrpSpPr>
        <p:grpSpPr>
          <a:xfrm>
            <a:off x="4227201" y="3056203"/>
            <a:ext cx="541841" cy="418076"/>
            <a:chOff x="1817317" y="2480330"/>
            <a:chExt cx="350958" cy="263043"/>
          </a:xfrm>
          <a:solidFill>
            <a:schemeClr val="tx2"/>
          </a:solidFill>
        </p:grpSpPr>
        <p:sp>
          <p:nvSpPr>
            <p:cNvPr id="12" name="Google Shape;14013;p121">
              <a:extLst>
                <a:ext uri="{FF2B5EF4-FFF2-40B4-BE49-F238E27FC236}">
                  <a16:creationId xmlns:a16="http://schemas.microsoft.com/office/drawing/2014/main" id="{93897D4A-9C90-5735-40E1-4BDD4C5CDD77}"/>
                </a:ext>
              </a:extLst>
            </p:cNvPr>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pFill/>
            <a:ln>
              <a:solidFill>
                <a:srgbClr val="FFFF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4014;p121">
              <a:extLst>
                <a:ext uri="{FF2B5EF4-FFF2-40B4-BE49-F238E27FC236}">
                  <a16:creationId xmlns:a16="http://schemas.microsoft.com/office/drawing/2014/main" id="{6A512012-70DE-7E54-0664-A2982C346E55}"/>
                </a:ext>
              </a:extLst>
            </p:cNvPr>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pFill/>
            <a:ln>
              <a:solidFill>
                <a:srgbClr val="FFFF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015;p121">
              <a:extLst>
                <a:ext uri="{FF2B5EF4-FFF2-40B4-BE49-F238E27FC236}">
                  <a16:creationId xmlns:a16="http://schemas.microsoft.com/office/drawing/2014/main" id="{1A2D02B6-A8B4-BE9D-3B83-78AFC8ABD88B}"/>
                </a:ext>
              </a:extLst>
            </p:cNvPr>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pFill/>
            <a:ln>
              <a:solidFill>
                <a:srgbClr val="FFFF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016;p121">
              <a:extLst>
                <a:ext uri="{FF2B5EF4-FFF2-40B4-BE49-F238E27FC236}">
                  <a16:creationId xmlns:a16="http://schemas.microsoft.com/office/drawing/2014/main" id="{0CCAA7F1-35C4-E1FD-29E2-9C0A4EC12412}"/>
                </a:ext>
              </a:extLst>
            </p:cNvPr>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pFill/>
            <a:ln>
              <a:solidFill>
                <a:srgbClr val="FFFF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017;p121">
              <a:extLst>
                <a:ext uri="{FF2B5EF4-FFF2-40B4-BE49-F238E27FC236}">
                  <a16:creationId xmlns:a16="http://schemas.microsoft.com/office/drawing/2014/main" id="{1695C5E5-112A-6902-DA5E-B9990BBF7835}"/>
                </a:ext>
              </a:extLst>
            </p:cNvPr>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pFill/>
            <a:ln>
              <a:solidFill>
                <a:srgbClr val="FFFF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402;p82">
            <a:extLst>
              <a:ext uri="{FF2B5EF4-FFF2-40B4-BE49-F238E27FC236}">
                <a16:creationId xmlns:a16="http://schemas.microsoft.com/office/drawing/2014/main" id="{FB0EF63C-B1D2-EC82-37F6-7773585D20D3}"/>
              </a:ext>
            </a:extLst>
          </p:cNvPr>
          <p:cNvGrpSpPr/>
          <p:nvPr/>
        </p:nvGrpSpPr>
        <p:grpSpPr>
          <a:xfrm>
            <a:off x="6497352" y="1939157"/>
            <a:ext cx="324888" cy="524071"/>
            <a:chOff x="2691555" y="2884503"/>
            <a:chExt cx="215044" cy="348924"/>
          </a:xfrm>
        </p:grpSpPr>
        <p:sp>
          <p:nvSpPr>
            <p:cNvPr id="26" name="Google Shape;12403;p82">
              <a:extLst>
                <a:ext uri="{FF2B5EF4-FFF2-40B4-BE49-F238E27FC236}">
                  <a16:creationId xmlns:a16="http://schemas.microsoft.com/office/drawing/2014/main" id="{FD8D1E07-641E-F595-B873-289CF6176A67}"/>
                </a:ext>
              </a:extLst>
            </p:cNvPr>
            <p:cNvSpPr/>
            <p:nvPr/>
          </p:nvSpPr>
          <p:spPr>
            <a:xfrm>
              <a:off x="2691555" y="2884503"/>
              <a:ext cx="215044" cy="348924"/>
            </a:xfrm>
            <a:custGeom>
              <a:avLst/>
              <a:gdLst/>
              <a:ahLst/>
              <a:cxnLst/>
              <a:rect l="l" t="t" r="r" b="b"/>
              <a:pathLst>
                <a:path w="6788" h="11014" extrusionOk="0">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12404;p82">
              <a:extLst>
                <a:ext uri="{FF2B5EF4-FFF2-40B4-BE49-F238E27FC236}">
                  <a16:creationId xmlns:a16="http://schemas.microsoft.com/office/drawing/2014/main" id="{C73751A7-C404-5365-72BB-B71455B9DFA5}"/>
                </a:ext>
              </a:extLst>
            </p:cNvPr>
            <p:cNvSpPr/>
            <p:nvPr/>
          </p:nvSpPr>
          <p:spPr>
            <a:xfrm>
              <a:off x="2754535" y="2907503"/>
              <a:ext cx="126783" cy="127164"/>
            </a:xfrm>
            <a:custGeom>
              <a:avLst/>
              <a:gdLst/>
              <a:ahLst/>
              <a:cxnLst/>
              <a:rect l="l" t="t" r="r" b="b"/>
              <a:pathLst>
                <a:path w="4002" h="4014" extrusionOk="0">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tx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12405;p82">
              <a:extLst>
                <a:ext uri="{FF2B5EF4-FFF2-40B4-BE49-F238E27FC236}">
                  <a16:creationId xmlns:a16="http://schemas.microsoft.com/office/drawing/2014/main" id="{6FF5DDF1-22E3-49D8-3843-99370A3907E1}"/>
                </a:ext>
              </a:extLst>
            </p:cNvPr>
            <p:cNvSpPr/>
            <p:nvPr/>
          </p:nvSpPr>
          <p:spPr>
            <a:xfrm>
              <a:off x="2781336" y="2931263"/>
              <a:ext cx="74321" cy="74353"/>
            </a:xfrm>
            <a:custGeom>
              <a:avLst/>
              <a:gdLst/>
              <a:ahLst/>
              <a:cxnLst/>
              <a:rect l="l" t="t" r="r" b="b"/>
              <a:pathLst>
                <a:path w="2346" h="2347" extrusionOk="0">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tx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595;p48">
            <a:extLst>
              <a:ext uri="{FF2B5EF4-FFF2-40B4-BE49-F238E27FC236}">
                <a16:creationId xmlns:a16="http://schemas.microsoft.com/office/drawing/2014/main" id="{918B1BF8-1778-9C15-34BE-491CFE73B200}"/>
              </a:ext>
            </a:extLst>
          </p:cNvPr>
          <p:cNvSpPr txBox="1">
            <a:spLocks/>
          </p:cNvSpPr>
          <p:nvPr/>
        </p:nvSpPr>
        <p:spPr>
          <a:xfrm>
            <a:off x="5274352" y="3049553"/>
            <a:ext cx="2907600" cy="7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Lato"/>
              <a:buNone/>
              <a:defRPr sz="16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2pPr>
            <a:lvl3pPr marL="1371600" marR="0" lvl="2"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3pPr>
            <a:lvl4pPr marL="1828800" marR="0" lvl="3"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4pPr>
            <a:lvl5pPr marL="2286000" marR="0" lvl="4"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5pPr>
            <a:lvl6pPr marL="2743200" marR="0" lvl="5"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6pPr>
            <a:lvl7pPr marL="3200400" marR="0" lvl="6"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7pPr>
            <a:lvl8pPr marL="3657600" marR="0" lvl="7"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8pPr>
            <a:lvl9pPr marL="4114800" marR="0" lvl="8" indent="-3175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9pPr>
          </a:lstStyle>
          <a:p>
            <a:pPr marL="0" indent="0"/>
            <a:r>
              <a:rPr lang="en-IN" dirty="0"/>
              <a:t>YOLO5 Object Detection Model</a:t>
            </a:r>
          </a:p>
        </p:txBody>
      </p:sp>
      <p:sp>
        <p:nvSpPr>
          <p:cNvPr id="30" name="Google Shape;596;p48">
            <a:extLst>
              <a:ext uri="{FF2B5EF4-FFF2-40B4-BE49-F238E27FC236}">
                <a16:creationId xmlns:a16="http://schemas.microsoft.com/office/drawing/2014/main" id="{FE6E614D-1A31-AB11-1717-ADF9E190AAA1}"/>
              </a:ext>
            </a:extLst>
          </p:cNvPr>
          <p:cNvSpPr txBox="1">
            <a:spLocks/>
          </p:cNvSpPr>
          <p:nvPr/>
        </p:nvSpPr>
        <p:spPr>
          <a:xfrm>
            <a:off x="5205996" y="2527528"/>
            <a:ext cx="2907600"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2500"/>
              <a:buFont typeface="Bebas Neue"/>
              <a:buNone/>
              <a:defRPr sz="2400" b="0" i="0" u="none" strike="noStrike" cap="none">
                <a:solidFill>
                  <a:schemeClr val="lt2"/>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pPr marL="0" indent="0"/>
            <a:r>
              <a:rPr lang="en-IN" dirty="0"/>
              <a:t>ML</a:t>
            </a:r>
          </a:p>
        </p:txBody>
      </p:sp>
      <p:cxnSp>
        <p:nvCxnSpPr>
          <p:cNvPr id="31" name="Google Shape;599;p48">
            <a:extLst>
              <a:ext uri="{FF2B5EF4-FFF2-40B4-BE49-F238E27FC236}">
                <a16:creationId xmlns:a16="http://schemas.microsoft.com/office/drawing/2014/main" id="{66760634-6116-00DB-7804-07FAE7EB70E7}"/>
              </a:ext>
            </a:extLst>
          </p:cNvPr>
          <p:cNvCxnSpPr/>
          <p:nvPr/>
        </p:nvCxnSpPr>
        <p:spPr>
          <a:xfrm>
            <a:off x="5796052" y="2968928"/>
            <a:ext cx="186420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1632</Words>
  <Application>Microsoft Office PowerPoint</Application>
  <PresentationFormat>On-screen Show (16:9)</PresentationFormat>
  <Paragraphs>90</Paragraphs>
  <Slides>25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Lato</vt:lpstr>
      <vt:lpstr>Roboto Condensed Light</vt:lpstr>
      <vt:lpstr>Poppins</vt:lpstr>
      <vt:lpstr>Arial</vt:lpstr>
      <vt:lpstr>Days One</vt:lpstr>
      <vt:lpstr>Bebas Neue</vt:lpstr>
      <vt:lpstr>Times New Roman</vt:lpstr>
      <vt:lpstr>Calibri</vt:lpstr>
      <vt:lpstr>Internet of Things by Slidesgo</vt:lpstr>
      <vt:lpstr>Forest Fire Detection</vt:lpstr>
      <vt:lpstr>INTRODUCTION</vt:lpstr>
      <vt:lpstr>Working</vt:lpstr>
      <vt:lpstr>Literature Survey</vt:lpstr>
      <vt:lpstr>PowerPoint Presentation</vt:lpstr>
      <vt:lpstr>Background and Inferences</vt:lpstr>
      <vt:lpstr>PowerPoint Presentation</vt:lpstr>
      <vt:lpstr>Challenges</vt:lpstr>
      <vt:lpstr>Technologies Used</vt:lpstr>
      <vt:lpstr>Wireless Sensor Network</vt:lpstr>
      <vt:lpstr>ZigBee?</vt:lpstr>
      <vt:lpstr>Topology used</vt:lpstr>
      <vt:lpstr>PowerPoint Presentation</vt:lpstr>
      <vt:lpstr>Image Recognition</vt:lpstr>
      <vt:lpstr>Dataset</vt:lpstr>
      <vt:lpstr>Endpoint Devices</vt:lpstr>
      <vt:lpstr>Smart Object</vt:lpstr>
      <vt:lpstr>Smart Objects Used (Sensor)</vt:lpstr>
      <vt:lpstr>Architecture</vt:lpstr>
      <vt:lpstr>IoT deployment Model</vt:lpstr>
      <vt:lpstr>Level 5 IoT System</vt:lpstr>
      <vt:lpstr>Data Flow</vt:lpstr>
      <vt:lpstr>Architecture</vt:lpstr>
      <vt:lpstr>Conclusion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Prevention</dc:title>
  <dc:creator>Anurag</dc:creator>
  <cp:lastModifiedBy>Anurag Singh</cp:lastModifiedBy>
  <cp:revision>16</cp:revision>
  <dcterms:modified xsi:type="dcterms:W3CDTF">2023-04-26T17:02:44Z</dcterms:modified>
</cp:coreProperties>
</file>