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77" r:id="rId4"/>
    <p:sldId id="278" r:id="rId5"/>
    <p:sldId id="279" r:id="rId6"/>
    <p:sldId id="283" r:id="rId7"/>
    <p:sldId id="280" r:id="rId8"/>
    <p:sldId id="281" r:id="rId9"/>
    <p:sldId id="265" r:id="rId10"/>
    <p:sldId id="262" r:id="rId11"/>
    <p:sldId id="261" r:id="rId12"/>
    <p:sldId id="263" r:id="rId13"/>
    <p:sldId id="269" r:id="rId14"/>
    <p:sldId id="270" r:id="rId15"/>
    <p:sldId id="282" r:id="rId16"/>
    <p:sldId id="272" r:id="rId17"/>
    <p:sldId id="273" r:id="rId18"/>
    <p:sldId id="274" r:id="rId19"/>
    <p:sldId id="285" r:id="rId20"/>
    <p:sldId id="284" r:id="rId21"/>
    <p:sldId id="286" r:id="rId22"/>
    <p:sldId id="264" r:id="rId23"/>
    <p:sldId id="268" r:id="rId24"/>
    <p:sldId id="275"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92" d="100"/>
          <a:sy n="92" d="100"/>
        </p:scale>
        <p:origin x="-250" y="-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3723505"/>
            <a:ext cx="9144000" cy="486033"/>
          </a:xfrm>
          <a:ln>
            <a:noFill/>
          </a:ln>
        </p:spPr>
        <p:txBody>
          <a:bodyPr anchor="b">
            <a:noAutofit/>
          </a:bodyPr>
          <a:lstStyle>
            <a:lvl1pPr algn="ctr">
              <a:defRPr sz="3200">
                <a:solidFill>
                  <a:schemeClr val="bg1">
                    <a:lumMod val="95000"/>
                  </a:schemeClr>
                </a:solidFill>
              </a:defRPr>
            </a:lvl1pPr>
          </a:lstStyle>
          <a:p>
            <a:r>
              <a:rPr lang="en-US"/>
              <a:t>Click to edit Master title style</a:t>
            </a:r>
            <a:endParaRPr lang="en-SG" dirty="0"/>
          </a:p>
        </p:txBody>
      </p:sp>
      <p:sp>
        <p:nvSpPr>
          <p:cNvPr id="3" name="Subtitle 2"/>
          <p:cNvSpPr>
            <a:spLocks noGrp="1"/>
          </p:cNvSpPr>
          <p:nvPr>
            <p:ph type="subTitle" idx="1"/>
          </p:nvPr>
        </p:nvSpPr>
        <p:spPr>
          <a:xfrm>
            <a:off x="9152238" y="4580237"/>
            <a:ext cx="2619632" cy="733167"/>
          </a:xfrm>
          <a:ln>
            <a:noFill/>
          </a:ln>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dirty="0"/>
          </a:p>
        </p:txBody>
      </p:sp>
    </p:spTree>
    <p:extLst>
      <p:ext uri="{BB962C8B-B14F-4D97-AF65-F5344CB8AC3E}">
        <p14:creationId xmlns:p14="http://schemas.microsoft.com/office/powerpoint/2010/main" val="1221047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dirty="0"/>
          </a:p>
        </p:txBody>
      </p:sp>
      <p:sp>
        <p:nvSpPr>
          <p:cNvPr id="6" name="Slide Number Placeholder 5"/>
          <p:cNvSpPr>
            <a:spLocks noGrp="1"/>
          </p:cNvSpPr>
          <p:nvPr>
            <p:ph type="sldNum" sz="quarter" idx="12"/>
          </p:nvPr>
        </p:nvSpPr>
        <p:spPr/>
        <p:txBody>
          <a:bodyPr/>
          <a:lstStyle/>
          <a:p>
            <a:fld id="{EE505053-3E32-4581-BBA9-391BF0A514E0}" type="slidenum">
              <a:rPr lang="en-IN" smtClean="0"/>
              <a:t>‹#›</a:t>
            </a:fld>
            <a:endParaRPr lang="en-IN"/>
          </a:p>
        </p:txBody>
      </p:sp>
    </p:spTree>
    <p:extLst>
      <p:ext uri="{BB962C8B-B14F-4D97-AF65-F5344CB8AC3E}">
        <p14:creationId xmlns:p14="http://schemas.microsoft.com/office/powerpoint/2010/main" val="4128240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313039" y="1482810"/>
            <a:ext cx="5706761" cy="50003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482811"/>
            <a:ext cx="5624384" cy="50003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dirty="0"/>
          </a:p>
        </p:txBody>
      </p:sp>
      <p:sp>
        <p:nvSpPr>
          <p:cNvPr id="7" name="Slide Number Placeholder 6"/>
          <p:cNvSpPr>
            <a:spLocks noGrp="1"/>
          </p:cNvSpPr>
          <p:nvPr>
            <p:ph type="sldNum" sz="quarter" idx="12"/>
          </p:nvPr>
        </p:nvSpPr>
        <p:spPr/>
        <p:txBody>
          <a:bodyPr/>
          <a:lstStyle>
            <a:lvl1pPr>
              <a:defRPr sz="1050"/>
            </a:lvl1pPr>
          </a:lstStyle>
          <a:p>
            <a:fld id="{EE505053-3E32-4581-BBA9-391BF0A514E0}" type="slidenum">
              <a:rPr lang="en-IN" smtClean="0"/>
              <a:t>‹#›</a:t>
            </a:fld>
            <a:endParaRPr lang="en-IN"/>
          </a:p>
        </p:txBody>
      </p:sp>
    </p:spTree>
    <p:extLst>
      <p:ext uri="{BB962C8B-B14F-4D97-AF65-F5344CB8AC3E}">
        <p14:creationId xmlns:p14="http://schemas.microsoft.com/office/powerpoint/2010/main" val="27171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8324" y="365126"/>
            <a:ext cx="10635048" cy="939500"/>
          </a:xfrm>
        </p:spPr>
        <p:txBody>
          <a:bodyPr/>
          <a:lstStyle/>
          <a:p>
            <a:r>
              <a:rPr lang="en-US"/>
              <a:t>Click to edit Master title style</a:t>
            </a:r>
            <a:endParaRPr lang="en-SG"/>
          </a:p>
        </p:txBody>
      </p:sp>
      <p:sp>
        <p:nvSpPr>
          <p:cNvPr id="3" name="Text Placeholder 2"/>
          <p:cNvSpPr>
            <a:spLocks noGrp="1"/>
          </p:cNvSpPr>
          <p:nvPr>
            <p:ph type="body" idx="1"/>
          </p:nvPr>
        </p:nvSpPr>
        <p:spPr>
          <a:xfrm>
            <a:off x="288324" y="1392195"/>
            <a:ext cx="5709251"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88324" y="2505074"/>
            <a:ext cx="5709251" cy="40110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095999" y="1392195"/>
            <a:ext cx="5750011"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5999" y="2505075"/>
            <a:ext cx="5750011" cy="40110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9" name="Slide Number Placeholder 8"/>
          <p:cNvSpPr>
            <a:spLocks noGrp="1"/>
          </p:cNvSpPr>
          <p:nvPr>
            <p:ph type="sldNum" sz="quarter" idx="12"/>
          </p:nvPr>
        </p:nvSpPr>
        <p:spPr/>
        <p:txBody>
          <a:bodyPr/>
          <a:lstStyle/>
          <a:p>
            <a:fld id="{EE505053-3E32-4581-BBA9-391BF0A514E0}" type="slidenum">
              <a:rPr lang="en-IN" smtClean="0"/>
              <a:t>‹#›</a:t>
            </a:fld>
            <a:endParaRPr lang="en-IN"/>
          </a:p>
        </p:txBody>
      </p:sp>
    </p:spTree>
    <p:extLst>
      <p:ext uri="{BB962C8B-B14F-4D97-AF65-F5344CB8AC3E}">
        <p14:creationId xmlns:p14="http://schemas.microsoft.com/office/powerpoint/2010/main" val="2966580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5" name="Slide Number Placeholder 4"/>
          <p:cNvSpPr>
            <a:spLocks noGrp="1"/>
          </p:cNvSpPr>
          <p:nvPr>
            <p:ph type="sldNum" sz="quarter" idx="12"/>
          </p:nvPr>
        </p:nvSpPr>
        <p:spPr/>
        <p:txBody>
          <a:bodyPr/>
          <a:lstStyle/>
          <a:p>
            <a:fld id="{EE505053-3E32-4581-BBA9-391BF0A514E0}" type="slidenum">
              <a:rPr lang="en-IN" smtClean="0"/>
              <a:t>‹#›</a:t>
            </a:fld>
            <a:endParaRPr lang="en-IN"/>
          </a:p>
        </p:txBody>
      </p:sp>
    </p:spTree>
    <p:extLst>
      <p:ext uri="{BB962C8B-B14F-4D97-AF65-F5344CB8AC3E}">
        <p14:creationId xmlns:p14="http://schemas.microsoft.com/office/powerpoint/2010/main" val="937726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505053-3E32-4581-BBA9-391BF0A514E0}" type="slidenum">
              <a:rPr lang="en-IN" smtClean="0"/>
              <a:t>‹#›</a:t>
            </a:fld>
            <a:endParaRPr lang="en-IN"/>
          </a:p>
        </p:txBody>
      </p:sp>
    </p:spTree>
    <p:extLst>
      <p:ext uri="{BB962C8B-B14F-4D97-AF65-F5344CB8AC3E}">
        <p14:creationId xmlns:p14="http://schemas.microsoft.com/office/powerpoint/2010/main" val="110796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9"/>
          <p:cNvSpPr>
            <a:spLocks noGrp="1" noChangeArrowheads="1"/>
          </p:cNvSpPr>
          <p:nvPr>
            <p:ph type="dt" sz="half" idx="10"/>
          </p:nvPr>
        </p:nvSpPr>
        <p:spPr>
          <a:xfrm>
            <a:off x="609600" y="6245225"/>
            <a:ext cx="2844800" cy="476250"/>
          </a:xfrm>
          <a:prstGeom prst="rect">
            <a:avLst/>
          </a:prstGeom>
          <a:ln/>
        </p:spPr>
        <p:txBody>
          <a:bodyPr/>
          <a:lstStyle>
            <a:lvl1pPr>
              <a:defRPr/>
            </a:lvl1pPr>
          </a:lstStyle>
          <a:p>
            <a:fld id="{81859171-CC8E-4AFE-8490-521739F4B623}" type="datetimeFigureOut">
              <a:rPr lang="en-IN" smtClean="0"/>
              <a:t>24-03-2020</a:t>
            </a:fld>
            <a:endParaRPr lang="en-IN"/>
          </a:p>
        </p:txBody>
      </p:sp>
      <p:sp>
        <p:nvSpPr>
          <p:cNvPr id="7" name="Rectangle 71"/>
          <p:cNvSpPr>
            <a:spLocks noGrp="1" noChangeArrowheads="1"/>
          </p:cNvSpPr>
          <p:nvPr>
            <p:ph type="sldNum" sz="quarter" idx="11"/>
          </p:nvPr>
        </p:nvSpPr>
        <p:spPr>
          <a:ln/>
        </p:spPr>
        <p:txBody>
          <a:bodyPr/>
          <a:lstStyle>
            <a:lvl1pPr>
              <a:defRPr/>
            </a:lvl1pPr>
          </a:lstStyle>
          <a:p>
            <a:fld id="{EE505053-3E32-4581-BBA9-391BF0A514E0}" type="slidenum">
              <a:rPr lang="en-IN" smtClean="0"/>
              <a:t>‹#›</a:t>
            </a:fld>
            <a:endParaRPr lang="en-IN"/>
          </a:p>
        </p:txBody>
      </p:sp>
    </p:spTree>
    <p:extLst>
      <p:ext uri="{BB962C8B-B14F-4D97-AF65-F5344CB8AC3E}">
        <p14:creationId xmlns:p14="http://schemas.microsoft.com/office/powerpoint/2010/main" val="2028316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313039" y="365125"/>
            <a:ext cx="10305535" cy="862313"/>
          </a:xfrm>
          <a:prstGeom prst="rect">
            <a:avLst/>
          </a:prstGeom>
          <a:ln>
            <a:solidFill>
              <a:srgbClr val="0070C0"/>
            </a:solidFill>
          </a:ln>
        </p:spPr>
        <p:txBody>
          <a:bodyPr vert="horz" lIns="91440" tIns="45720" rIns="91440" bIns="45720" rtlCol="0" anchor="ctr">
            <a:normAutofit/>
          </a:bodyPr>
          <a:lstStyle/>
          <a:p>
            <a:r>
              <a:rPr lang="en-US"/>
              <a:t>Click to edit Master title style</a:t>
            </a:r>
            <a:endParaRPr lang="en-SG" dirty="0"/>
          </a:p>
        </p:txBody>
      </p:sp>
      <p:sp>
        <p:nvSpPr>
          <p:cNvPr id="3" name="Text Placeholder 2"/>
          <p:cNvSpPr>
            <a:spLocks noGrp="1"/>
          </p:cNvSpPr>
          <p:nvPr>
            <p:ph type="body" idx="1"/>
          </p:nvPr>
        </p:nvSpPr>
        <p:spPr>
          <a:xfrm>
            <a:off x="313039" y="1425146"/>
            <a:ext cx="11658598" cy="5099222"/>
          </a:xfrm>
          <a:prstGeom prst="rect">
            <a:avLst/>
          </a:prstGeom>
          <a:ln>
            <a:solidFill>
              <a:srgbClr val="F99420"/>
            </a:solidFill>
          </a:ln>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dirty="0"/>
          </a:p>
        </p:txBody>
      </p:sp>
      <p:sp>
        <p:nvSpPr>
          <p:cNvPr id="6" name="Slide Number Placeholder 5"/>
          <p:cNvSpPr>
            <a:spLocks noGrp="1"/>
          </p:cNvSpPr>
          <p:nvPr>
            <p:ph type="sldNum" sz="quarter" idx="4"/>
          </p:nvPr>
        </p:nvSpPr>
        <p:spPr>
          <a:xfrm>
            <a:off x="10923372" y="6672649"/>
            <a:ext cx="1048265" cy="185351"/>
          </a:xfrm>
          <a:prstGeom prst="rect">
            <a:avLst/>
          </a:prstGeom>
        </p:spPr>
        <p:txBody>
          <a:bodyPr vert="horz" lIns="91440" tIns="45720" rIns="91440" bIns="45720" rtlCol="0" anchor="ctr"/>
          <a:lstStyle>
            <a:lvl1pPr algn="r">
              <a:defRPr sz="1100">
                <a:solidFill>
                  <a:schemeClr val="bg2">
                    <a:lumMod val="25000"/>
                  </a:schemeClr>
                </a:solidFill>
              </a:defRPr>
            </a:lvl1pPr>
          </a:lstStyle>
          <a:p>
            <a:fld id="{EE505053-3E32-4581-BBA9-391BF0A514E0}" type="slidenum">
              <a:rPr lang="en-IN" smtClean="0"/>
              <a:t>‹#›</a:t>
            </a:fld>
            <a:endParaRPr lang="en-IN"/>
          </a:p>
        </p:txBody>
      </p:sp>
    </p:spTree>
    <p:extLst>
      <p:ext uri="{BB962C8B-B14F-4D97-AF65-F5344CB8AC3E}">
        <p14:creationId xmlns:p14="http://schemas.microsoft.com/office/powerpoint/2010/main" val="29315859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914400" rtl="0" eaLnBrk="1" latinLnBrk="0" hangingPunct="1">
        <a:lnSpc>
          <a:spcPct val="90000"/>
        </a:lnSpc>
        <a:spcBef>
          <a:spcPct val="0"/>
        </a:spcBef>
        <a:buNone/>
        <a:defRPr sz="3600" b="1" kern="1200">
          <a:solidFill>
            <a:schemeClr val="tx1">
              <a:lumMod val="50000"/>
              <a:lumOff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A749AB-36AC-4C15-8EA3-F36C31B705E2}"/>
              </a:ext>
            </a:extLst>
          </p:cNvPr>
          <p:cNvSpPr>
            <a:spLocks noGrp="1"/>
          </p:cNvSpPr>
          <p:nvPr>
            <p:ph type="ctrTitle"/>
          </p:nvPr>
        </p:nvSpPr>
        <p:spPr/>
        <p:txBody>
          <a:bodyPr/>
          <a:lstStyle/>
          <a:p>
            <a:r>
              <a:rPr lang="en-US" dirty="0"/>
              <a:t>KNN algorithm</a:t>
            </a:r>
            <a:endParaRPr lang="en-IN" dirty="0"/>
          </a:p>
        </p:txBody>
      </p:sp>
      <p:sp>
        <p:nvSpPr>
          <p:cNvPr id="3" name="Subtitle 2">
            <a:extLst>
              <a:ext uri="{FF2B5EF4-FFF2-40B4-BE49-F238E27FC236}">
                <a16:creationId xmlns:a16="http://schemas.microsoft.com/office/drawing/2014/main" xmlns="" id="{01AA8C3A-6F6D-4D0B-9D59-EF89C9C1151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35229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D9F1E8-CFB0-4B1A-9715-1E9DC9CED079}"/>
              </a:ext>
            </a:extLst>
          </p:cNvPr>
          <p:cNvSpPr>
            <a:spLocks noGrp="1"/>
          </p:cNvSpPr>
          <p:nvPr>
            <p:ph type="title"/>
          </p:nvPr>
        </p:nvSpPr>
        <p:spPr>
          <a:xfrm>
            <a:off x="838200" y="412749"/>
            <a:ext cx="10515600" cy="1325563"/>
          </a:xfrm>
        </p:spPr>
        <p:txBody>
          <a:bodyPr>
            <a:normAutofit fontScale="90000"/>
          </a:bodyPr>
          <a:lstStyle/>
          <a:p>
            <a:r>
              <a:rPr lang="en-US" dirty="0"/>
              <a:t> </a:t>
            </a:r>
            <a:br>
              <a:rPr lang="en-US" dirty="0"/>
            </a:br>
            <a:r>
              <a:rPr lang="en-US" sz="3100" dirty="0"/>
              <a:t>Curve for the training error rate with a varying value of K :</a:t>
            </a:r>
            <a:br>
              <a:rPr lang="en-US" sz="3100" dirty="0"/>
            </a:br>
            <a:r>
              <a:rPr lang="en-US" sz="3100" dirty="0"/>
              <a:t/>
            </a:r>
            <a:br>
              <a:rPr lang="en-US" sz="3100" dirty="0"/>
            </a:br>
            <a:endParaRPr lang="en-IN" sz="3100" dirty="0"/>
          </a:p>
        </p:txBody>
      </p:sp>
      <p:pic>
        <p:nvPicPr>
          <p:cNvPr id="4" name="Content Placeholder 3">
            <a:extLst>
              <a:ext uri="{FF2B5EF4-FFF2-40B4-BE49-F238E27FC236}">
                <a16:creationId xmlns:a16="http://schemas.microsoft.com/office/drawing/2014/main" xmlns="" id="{9DD1017C-14D0-4603-AE0A-F115D30281B1}"/>
              </a:ext>
            </a:extLst>
          </p:cNvPr>
          <p:cNvPicPr>
            <a:picLocks noGrp="1" noChangeAspect="1"/>
          </p:cNvPicPr>
          <p:nvPr>
            <p:ph idx="1"/>
          </p:nvPr>
        </p:nvPicPr>
        <p:blipFill>
          <a:blip r:embed="rId2"/>
          <a:stretch>
            <a:fillRect/>
          </a:stretch>
        </p:blipFill>
        <p:spPr>
          <a:xfrm>
            <a:off x="746760" y="1442879"/>
            <a:ext cx="7200900" cy="3562350"/>
          </a:xfrm>
          <a:prstGeom prst="rect">
            <a:avLst/>
          </a:prstGeom>
        </p:spPr>
      </p:pic>
      <p:sp>
        <p:nvSpPr>
          <p:cNvPr id="3" name="Rectangle 2">
            <a:extLst>
              <a:ext uri="{FF2B5EF4-FFF2-40B4-BE49-F238E27FC236}">
                <a16:creationId xmlns:a16="http://schemas.microsoft.com/office/drawing/2014/main" xmlns="" id="{ECCD35A1-DF84-483F-92B8-AB7CF9BE2108}"/>
              </a:ext>
            </a:extLst>
          </p:cNvPr>
          <p:cNvSpPr/>
          <p:nvPr/>
        </p:nvSpPr>
        <p:spPr>
          <a:xfrm>
            <a:off x="746760" y="5573694"/>
            <a:ext cx="11071860" cy="646331"/>
          </a:xfrm>
          <a:prstGeom prst="rect">
            <a:avLst/>
          </a:prstGeom>
        </p:spPr>
        <p:txBody>
          <a:bodyPr wrap="square">
            <a:spAutoFit/>
          </a:bodyPr>
          <a:lstStyle/>
          <a:p>
            <a:r>
              <a:rPr lang="en-US" dirty="0"/>
              <a:t> The error rate at K=1 is always zero for the training sample. This is because the closest point to any training data point is </a:t>
            </a:r>
            <a:r>
              <a:rPr lang="en-US" dirty="0" err="1"/>
              <a:t>itself.Hence</a:t>
            </a:r>
            <a:r>
              <a:rPr lang="en-US" dirty="0"/>
              <a:t> the prediction is always accurate with K=1.</a:t>
            </a:r>
            <a:endParaRPr lang="en-IN" dirty="0"/>
          </a:p>
        </p:txBody>
      </p:sp>
    </p:spTree>
    <p:extLst>
      <p:ext uri="{BB962C8B-B14F-4D97-AF65-F5344CB8AC3E}">
        <p14:creationId xmlns:p14="http://schemas.microsoft.com/office/powerpoint/2010/main" val="1170771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AB7890-7167-4EAB-BC98-D2167A0C9733}"/>
              </a:ext>
            </a:extLst>
          </p:cNvPr>
          <p:cNvSpPr>
            <a:spLocks noGrp="1"/>
          </p:cNvSpPr>
          <p:nvPr>
            <p:ph type="title"/>
          </p:nvPr>
        </p:nvSpPr>
        <p:spPr/>
        <p:txBody>
          <a:bodyPr/>
          <a:lstStyle/>
          <a:p>
            <a:r>
              <a:rPr lang="en-US" dirty="0"/>
              <a:t>Validation Error Curve</a:t>
            </a:r>
            <a:endParaRPr lang="en-IN" dirty="0"/>
          </a:p>
        </p:txBody>
      </p:sp>
      <p:sp>
        <p:nvSpPr>
          <p:cNvPr id="3" name="Content Placeholder 2">
            <a:extLst>
              <a:ext uri="{FF2B5EF4-FFF2-40B4-BE49-F238E27FC236}">
                <a16:creationId xmlns:a16="http://schemas.microsoft.com/office/drawing/2014/main" xmlns="" id="{D236B8B6-25DB-4052-812A-2FFB594FD7C4}"/>
              </a:ext>
            </a:extLst>
          </p:cNvPr>
          <p:cNvSpPr>
            <a:spLocks noGrp="1"/>
          </p:cNvSpPr>
          <p:nvPr>
            <p:ph idx="1"/>
          </p:nvPr>
        </p:nvSpPr>
        <p:spPr/>
        <p:txBody>
          <a:bodyPr>
            <a:normAutofit fontScale="92500" lnSpcReduction="20000"/>
          </a:bodyPr>
          <a:lstStyle/>
          <a:p>
            <a:r>
              <a:rPr lang="en-US" sz="2000" dirty="0"/>
              <a:t>If validation error curve would have been similar, our choice of K would have been 1. Following is the validation error curve with varying value of K: </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 At K=1, we were overfitting the boundaries. Hence, error rate initially decreases and reaches a minima. After the minima point, it then increase with increasing K. To get the optimal value of K, you can segregate the training and validation from the initial dataset.</a:t>
            </a:r>
          </a:p>
          <a:p>
            <a:r>
              <a:rPr lang="en-US" sz="2000" dirty="0"/>
              <a:t> Now plot the validation error curve to get the optimal value of K. This value of K should be used for all predictions.</a:t>
            </a:r>
          </a:p>
          <a:p>
            <a:r>
              <a:rPr lang="en-US" sz="2000" dirty="0"/>
              <a:t> This curve is known as an ‘</a:t>
            </a:r>
            <a:r>
              <a:rPr lang="en-US" sz="2000" b="1" dirty="0"/>
              <a:t>elbow curve</a:t>
            </a:r>
            <a:r>
              <a:rPr lang="en-US" sz="2000" dirty="0"/>
              <a:t>‘ (because it has a shape like an elbow) and is usually used to determine the k value. </a:t>
            </a:r>
          </a:p>
          <a:p>
            <a:pPr marL="0" indent="0">
              <a:buNone/>
            </a:pPr>
            <a:r>
              <a:rPr lang="en-US" dirty="0"/>
              <a:t> </a:t>
            </a:r>
            <a:endParaRPr lang="en-IN" dirty="0"/>
          </a:p>
        </p:txBody>
      </p:sp>
      <p:pic>
        <p:nvPicPr>
          <p:cNvPr id="4" name="Picture 3">
            <a:extLst>
              <a:ext uri="{FF2B5EF4-FFF2-40B4-BE49-F238E27FC236}">
                <a16:creationId xmlns:a16="http://schemas.microsoft.com/office/drawing/2014/main" xmlns="" id="{69F70EBB-D23B-4181-8B9B-9FE90C74BF03}"/>
              </a:ext>
            </a:extLst>
          </p:cNvPr>
          <p:cNvPicPr>
            <a:picLocks noChangeAspect="1"/>
          </p:cNvPicPr>
          <p:nvPr/>
        </p:nvPicPr>
        <p:blipFill>
          <a:blip r:embed="rId2"/>
          <a:stretch>
            <a:fillRect/>
          </a:stretch>
        </p:blipFill>
        <p:spPr>
          <a:xfrm>
            <a:off x="4136707" y="1930241"/>
            <a:ext cx="4355173" cy="2151697"/>
          </a:xfrm>
          <a:prstGeom prst="rect">
            <a:avLst/>
          </a:prstGeom>
        </p:spPr>
      </p:pic>
    </p:spTree>
    <p:extLst>
      <p:ext uri="{BB962C8B-B14F-4D97-AF65-F5344CB8AC3E}">
        <p14:creationId xmlns:p14="http://schemas.microsoft.com/office/powerpoint/2010/main" val="1504741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E79F0B-5751-47BE-893C-132F20BE6F27}"/>
              </a:ext>
            </a:extLst>
          </p:cNvPr>
          <p:cNvSpPr>
            <a:spLocks noGrp="1"/>
          </p:cNvSpPr>
          <p:nvPr>
            <p:ph type="title"/>
          </p:nvPr>
        </p:nvSpPr>
        <p:spPr/>
        <p:txBody>
          <a:bodyPr/>
          <a:lstStyle/>
          <a:p>
            <a:r>
              <a:rPr lang="en-US" dirty="0"/>
              <a:t>KNN steps</a:t>
            </a:r>
            <a:endParaRPr lang="en-IN" dirty="0"/>
          </a:p>
        </p:txBody>
      </p:sp>
      <p:sp>
        <p:nvSpPr>
          <p:cNvPr id="3" name="Content Placeholder 2">
            <a:extLst>
              <a:ext uri="{FF2B5EF4-FFF2-40B4-BE49-F238E27FC236}">
                <a16:creationId xmlns:a16="http://schemas.microsoft.com/office/drawing/2014/main" xmlns="" id="{CD65C7FC-1386-4145-9E2A-3DA9CA58751B}"/>
              </a:ext>
            </a:extLst>
          </p:cNvPr>
          <p:cNvSpPr>
            <a:spLocks noGrp="1"/>
          </p:cNvSpPr>
          <p:nvPr>
            <p:ph idx="1"/>
          </p:nvPr>
        </p:nvSpPr>
        <p:spPr>
          <a:xfrm>
            <a:off x="838200" y="1451610"/>
            <a:ext cx="10515600" cy="4725353"/>
          </a:xfrm>
        </p:spPr>
        <p:txBody>
          <a:bodyPr>
            <a:normAutofit fontScale="92500" lnSpcReduction="20000"/>
          </a:bodyPr>
          <a:lstStyle/>
          <a:p>
            <a:endParaRPr lang="en-US" dirty="0"/>
          </a:p>
          <a:p>
            <a:pPr marL="457200" lvl="0" indent="-457200">
              <a:buFont typeface="+mj-lt"/>
              <a:buAutoNum type="arabicPeriod"/>
            </a:pPr>
            <a:r>
              <a:rPr lang="en-IN" dirty="0"/>
              <a:t>Load the data</a:t>
            </a:r>
          </a:p>
          <a:p>
            <a:pPr marL="457200" lvl="0" indent="-457200">
              <a:buFont typeface="+mj-lt"/>
              <a:buAutoNum type="arabicPeriod"/>
            </a:pPr>
            <a:r>
              <a:rPr lang="en-IN" dirty="0"/>
              <a:t>Initialize K to your chosen number of neighbours</a:t>
            </a:r>
          </a:p>
          <a:p>
            <a:pPr marL="457200" lvl="0" indent="-457200">
              <a:buFont typeface="+mj-lt"/>
              <a:buAutoNum type="arabicPeriod"/>
            </a:pPr>
            <a:r>
              <a:rPr lang="en-IN" dirty="0"/>
              <a:t>For each example in the data</a:t>
            </a:r>
          </a:p>
          <a:p>
            <a:pPr marL="457200" lvl="0" indent="-457200">
              <a:buFont typeface="+mj-lt"/>
              <a:buAutoNum type="arabicPeriod"/>
            </a:pPr>
            <a:r>
              <a:rPr lang="en-IN" dirty="0"/>
              <a:t>Calculate the distance between the query example and the current example from the data.</a:t>
            </a:r>
          </a:p>
          <a:p>
            <a:pPr marL="457200" lvl="0" indent="-457200">
              <a:buFont typeface="+mj-lt"/>
              <a:buAutoNum type="arabicPeriod"/>
            </a:pPr>
            <a:r>
              <a:rPr lang="en-IN" dirty="0"/>
              <a:t>Add the distance and the index of the example to an ordered collection</a:t>
            </a:r>
          </a:p>
          <a:p>
            <a:pPr marL="457200" lvl="0" indent="-457200">
              <a:buFont typeface="+mj-lt"/>
              <a:buAutoNum type="arabicPeriod"/>
            </a:pPr>
            <a:r>
              <a:rPr lang="en-IN" dirty="0"/>
              <a:t>Sort the ordered collection of distances and indices from smallest to largest (in ascending order) by the distances</a:t>
            </a:r>
          </a:p>
          <a:p>
            <a:pPr marL="457200" lvl="0" indent="-457200">
              <a:buFont typeface="+mj-lt"/>
              <a:buAutoNum type="arabicPeriod"/>
            </a:pPr>
            <a:r>
              <a:rPr lang="en-IN" dirty="0"/>
              <a:t>Pick the first K entries from the sorted collection</a:t>
            </a:r>
          </a:p>
          <a:p>
            <a:pPr marL="457200" lvl="0" indent="-457200">
              <a:buFont typeface="+mj-lt"/>
              <a:buAutoNum type="arabicPeriod"/>
            </a:pPr>
            <a:r>
              <a:rPr lang="en-IN" dirty="0"/>
              <a:t>Get the labels of the selected K entries</a:t>
            </a:r>
          </a:p>
          <a:p>
            <a:pPr marL="457200" lvl="0" indent="-457200">
              <a:buFont typeface="+mj-lt"/>
              <a:buAutoNum type="arabicPeriod"/>
            </a:pPr>
            <a:r>
              <a:rPr lang="en-IN" dirty="0"/>
              <a:t>If regression, return the mean of the K labels.</a:t>
            </a:r>
          </a:p>
          <a:p>
            <a:pPr marL="457200" lvl="0" indent="-457200">
              <a:buFont typeface="+mj-lt"/>
              <a:buAutoNum type="arabicPeriod"/>
            </a:pPr>
            <a:r>
              <a:rPr lang="en-IN" dirty="0"/>
              <a:t>If classification, return the mode of the K labels</a:t>
            </a:r>
          </a:p>
          <a:p>
            <a:endParaRPr lang="en-IN" dirty="0"/>
          </a:p>
        </p:txBody>
      </p:sp>
    </p:spTree>
    <p:extLst>
      <p:ext uri="{BB962C8B-B14F-4D97-AF65-F5344CB8AC3E}">
        <p14:creationId xmlns:p14="http://schemas.microsoft.com/office/powerpoint/2010/main" val="3473134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6F23BB-2402-41CA-9E71-B07834C23E5C}"/>
              </a:ext>
            </a:extLst>
          </p:cNvPr>
          <p:cNvSpPr>
            <a:spLocks noGrp="1"/>
          </p:cNvSpPr>
          <p:nvPr>
            <p:ph type="title"/>
          </p:nvPr>
        </p:nvSpPr>
        <p:spPr>
          <a:xfrm>
            <a:off x="838200" y="365125"/>
            <a:ext cx="10515600" cy="755015"/>
          </a:xfrm>
        </p:spPr>
        <p:txBody>
          <a:bodyPr/>
          <a:lstStyle/>
          <a:p>
            <a:r>
              <a:rPr lang="en-US" dirty="0"/>
              <a:t>Example </a:t>
            </a:r>
            <a:endParaRPr lang="en-IN" dirty="0"/>
          </a:p>
        </p:txBody>
      </p:sp>
      <p:pic>
        <p:nvPicPr>
          <p:cNvPr id="4" name="Content Placeholder 3">
            <a:extLst>
              <a:ext uri="{FF2B5EF4-FFF2-40B4-BE49-F238E27FC236}">
                <a16:creationId xmlns:a16="http://schemas.microsoft.com/office/drawing/2014/main" xmlns="" id="{CAEAAB74-F582-4B3B-91C8-B35AF904E368}"/>
              </a:ext>
            </a:extLst>
          </p:cNvPr>
          <p:cNvPicPr>
            <a:picLocks noGrp="1" noChangeAspect="1"/>
          </p:cNvPicPr>
          <p:nvPr>
            <p:ph idx="1"/>
          </p:nvPr>
        </p:nvPicPr>
        <p:blipFill>
          <a:blip r:embed="rId2"/>
          <a:stretch>
            <a:fillRect/>
          </a:stretch>
        </p:blipFill>
        <p:spPr>
          <a:xfrm>
            <a:off x="1085850" y="1825625"/>
            <a:ext cx="6141967" cy="4351338"/>
          </a:xfrm>
          <a:prstGeom prst="rect">
            <a:avLst/>
          </a:prstGeom>
        </p:spPr>
      </p:pic>
      <p:sp>
        <p:nvSpPr>
          <p:cNvPr id="5" name="Rectangle 4">
            <a:extLst>
              <a:ext uri="{FF2B5EF4-FFF2-40B4-BE49-F238E27FC236}">
                <a16:creationId xmlns:a16="http://schemas.microsoft.com/office/drawing/2014/main" xmlns="" id="{918953F7-C085-42A7-9084-FF225B472EB3}"/>
              </a:ext>
            </a:extLst>
          </p:cNvPr>
          <p:cNvSpPr/>
          <p:nvPr/>
        </p:nvSpPr>
        <p:spPr>
          <a:xfrm>
            <a:off x="1482090" y="1120140"/>
            <a:ext cx="9399270" cy="646331"/>
          </a:xfrm>
          <a:prstGeom prst="rect">
            <a:avLst/>
          </a:prstGeom>
        </p:spPr>
        <p:txBody>
          <a:bodyPr wrap="square">
            <a:spAutoFit/>
          </a:bodyPr>
          <a:lstStyle/>
          <a:p>
            <a:r>
              <a:rPr lang="en-US" b="1" dirty="0"/>
              <a:t>We need to predict the T-shirt size of a new customer given only height and weight information we have. Data including height, weight and T-shirt size information is shown below -</a:t>
            </a:r>
            <a:endParaRPr lang="en-IN" b="1" dirty="0"/>
          </a:p>
        </p:txBody>
      </p:sp>
    </p:spTree>
    <p:extLst>
      <p:ext uri="{BB962C8B-B14F-4D97-AF65-F5344CB8AC3E}">
        <p14:creationId xmlns:p14="http://schemas.microsoft.com/office/powerpoint/2010/main" val="3238461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8E398F-5E0A-4233-9AB9-F42BFDB4B160}"/>
              </a:ext>
            </a:extLst>
          </p:cNvPr>
          <p:cNvSpPr>
            <a:spLocks noGrp="1"/>
          </p:cNvSpPr>
          <p:nvPr>
            <p:ph type="title"/>
          </p:nvPr>
        </p:nvSpPr>
        <p:spPr/>
        <p:txBody>
          <a:bodyPr>
            <a:normAutofit fontScale="90000"/>
          </a:bodyPr>
          <a:lstStyle/>
          <a:p>
            <a:r>
              <a:rPr lang="en-US" b="1" dirty="0"/>
              <a:t>Calculate Similarity based on distance function</a:t>
            </a:r>
            <a:endParaRPr lang="en-IN" dirty="0"/>
          </a:p>
        </p:txBody>
      </p:sp>
      <p:sp>
        <p:nvSpPr>
          <p:cNvPr id="6" name="Content Placeholder 5">
            <a:extLst>
              <a:ext uri="{FF2B5EF4-FFF2-40B4-BE49-F238E27FC236}">
                <a16:creationId xmlns:a16="http://schemas.microsoft.com/office/drawing/2014/main" xmlns="" id="{269482C0-4BDE-4D5D-A458-C6783700AB60}"/>
              </a:ext>
            </a:extLst>
          </p:cNvPr>
          <p:cNvSpPr>
            <a:spLocks noGrp="1"/>
          </p:cNvSpPr>
          <p:nvPr>
            <p:ph idx="1"/>
          </p:nvPr>
        </p:nvSpPr>
        <p:spPr>
          <a:xfrm>
            <a:off x="838200" y="1825625"/>
            <a:ext cx="10923270" cy="4351338"/>
          </a:xfrm>
        </p:spPr>
        <p:txBody>
          <a:bodyPr/>
          <a:lstStyle/>
          <a:p>
            <a:r>
              <a:rPr lang="en-US" sz="2400" dirty="0"/>
              <a:t>There are many distance functions but Euclidean is the most commonly used measure. It is mainly used when data is continuous.</a:t>
            </a:r>
          </a:p>
          <a:p>
            <a:r>
              <a:rPr lang="en-US" sz="2400" dirty="0"/>
              <a:t>Manhattan distance is also very common for continuous variables.</a:t>
            </a:r>
          </a:p>
          <a:p>
            <a:r>
              <a:rPr lang="en-US" sz="2400" dirty="0"/>
              <a:t> There are other similarity/distance measures for different types of data also.</a:t>
            </a:r>
          </a:p>
          <a:p>
            <a:endParaRPr lang="en-US" dirty="0"/>
          </a:p>
          <a:p>
            <a:endParaRPr lang="en-IN" dirty="0"/>
          </a:p>
        </p:txBody>
      </p:sp>
      <p:pic>
        <p:nvPicPr>
          <p:cNvPr id="1026" name="Picture 2" descr="Image result for knn similarity measures">
            <a:extLst>
              <a:ext uri="{FF2B5EF4-FFF2-40B4-BE49-F238E27FC236}">
                <a16:creationId xmlns:a16="http://schemas.microsoft.com/office/drawing/2014/main" xmlns="" id="{F8CD974F-C4FD-4497-81A7-33A16A3366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7480" y="3746766"/>
            <a:ext cx="4460840" cy="2430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867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E7C404-3875-49C3-A1F6-D1ACA6CA0AF6}"/>
              </a:ext>
            </a:extLst>
          </p:cNvPr>
          <p:cNvSpPr>
            <a:spLocks noGrp="1"/>
          </p:cNvSpPr>
          <p:nvPr>
            <p:ph type="title"/>
          </p:nvPr>
        </p:nvSpPr>
        <p:spPr/>
        <p:txBody>
          <a:bodyPr/>
          <a:lstStyle/>
          <a:p>
            <a:r>
              <a:rPr lang="en-US" dirty="0"/>
              <a:t>Distance measures for categorical variables</a:t>
            </a:r>
            <a:endParaRPr lang="en-IN" dirty="0"/>
          </a:p>
        </p:txBody>
      </p:sp>
      <p:sp>
        <p:nvSpPr>
          <p:cNvPr id="3" name="Content Placeholder 2">
            <a:extLst>
              <a:ext uri="{FF2B5EF4-FFF2-40B4-BE49-F238E27FC236}">
                <a16:creationId xmlns:a16="http://schemas.microsoft.com/office/drawing/2014/main" xmlns="" id="{1A787456-C909-4C80-8C84-D83935DA8698}"/>
              </a:ext>
            </a:extLst>
          </p:cNvPr>
          <p:cNvSpPr>
            <a:spLocks noGrp="1"/>
          </p:cNvSpPr>
          <p:nvPr>
            <p:ph idx="1"/>
          </p:nvPr>
        </p:nvSpPr>
        <p:spPr/>
        <p:txBody>
          <a:bodyPr/>
          <a:lstStyle/>
          <a:p>
            <a:r>
              <a:rPr lang="en-US" dirty="0"/>
              <a:t> Hamming Distance: It is used for categorical variables. If the value (x) and the value (y) are the same, the distance D will be equal to 0 . Otherwise D=1.</a:t>
            </a:r>
          </a:p>
          <a:p>
            <a:r>
              <a:rPr lang="en-US" dirty="0"/>
              <a:t> </a:t>
            </a:r>
          </a:p>
          <a:p>
            <a:endParaRPr lang="en-US" dirty="0"/>
          </a:p>
          <a:p>
            <a:endParaRPr lang="en-IN" dirty="0"/>
          </a:p>
        </p:txBody>
      </p:sp>
      <p:pic>
        <p:nvPicPr>
          <p:cNvPr id="7" name="Picture 6">
            <a:extLst>
              <a:ext uri="{FF2B5EF4-FFF2-40B4-BE49-F238E27FC236}">
                <a16:creationId xmlns:a16="http://schemas.microsoft.com/office/drawing/2014/main" xmlns="" id="{A47F7192-91C9-4C40-90C5-769016D94BBE}"/>
              </a:ext>
            </a:extLst>
          </p:cNvPr>
          <p:cNvPicPr>
            <a:picLocks noChangeAspect="1"/>
          </p:cNvPicPr>
          <p:nvPr/>
        </p:nvPicPr>
        <p:blipFill>
          <a:blip r:embed="rId2"/>
          <a:stretch>
            <a:fillRect/>
          </a:stretch>
        </p:blipFill>
        <p:spPr>
          <a:xfrm>
            <a:off x="3329940" y="3603307"/>
            <a:ext cx="3139440" cy="2747010"/>
          </a:xfrm>
          <a:prstGeom prst="rect">
            <a:avLst/>
          </a:prstGeom>
        </p:spPr>
      </p:pic>
    </p:spTree>
    <p:extLst>
      <p:ext uri="{BB962C8B-B14F-4D97-AF65-F5344CB8AC3E}">
        <p14:creationId xmlns:p14="http://schemas.microsoft.com/office/powerpoint/2010/main" val="1824044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B226C-C669-40AF-907A-0F9BD71B51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9EDE82C6-BED5-49D5-BA0E-35D3ED6590B4}"/>
              </a:ext>
            </a:extLst>
          </p:cNvPr>
          <p:cNvSpPr>
            <a:spLocks noGrp="1"/>
          </p:cNvSpPr>
          <p:nvPr>
            <p:ph idx="1"/>
          </p:nvPr>
        </p:nvSpPr>
        <p:spPr/>
        <p:txBody>
          <a:bodyPr/>
          <a:lstStyle/>
          <a:p>
            <a:r>
              <a:rPr lang="en-US" dirty="0"/>
              <a:t> Lets say </a:t>
            </a:r>
            <a:r>
              <a:rPr lang="en-US" b="1" dirty="0"/>
              <a:t>New customer named  has height 161cm and weight 61kg.</a:t>
            </a:r>
          </a:p>
          <a:p>
            <a:r>
              <a:rPr lang="en-US" b="1" dirty="0"/>
              <a:t> </a:t>
            </a:r>
            <a:r>
              <a:rPr lang="en-US" dirty="0"/>
              <a:t>Euclidean distance between first observation and new observation is as follows –</a:t>
            </a:r>
          </a:p>
          <a:p>
            <a:endParaRPr lang="en-US" dirty="0"/>
          </a:p>
          <a:p>
            <a:endParaRPr lang="en-US" dirty="0"/>
          </a:p>
          <a:p>
            <a:r>
              <a:rPr lang="en-US" dirty="0"/>
              <a:t> Similarly, we will calculate distance of all the training cases with new case and calculates the rank in terms of distance. The smallest distance value will be ranked 1 and considered as nearest neighbor.</a:t>
            </a:r>
          </a:p>
          <a:p>
            <a:pPr marL="0" indent="0">
              <a:buNone/>
            </a:pPr>
            <a:endParaRPr lang="en-IN" dirty="0"/>
          </a:p>
        </p:txBody>
      </p:sp>
      <p:pic>
        <p:nvPicPr>
          <p:cNvPr id="4" name="Picture 3">
            <a:extLst>
              <a:ext uri="{FF2B5EF4-FFF2-40B4-BE49-F238E27FC236}">
                <a16:creationId xmlns:a16="http://schemas.microsoft.com/office/drawing/2014/main" xmlns="" id="{FA955D2B-B518-425C-8D50-5A9AC4AE34CD}"/>
              </a:ext>
            </a:extLst>
          </p:cNvPr>
          <p:cNvPicPr>
            <a:picLocks noChangeAspect="1"/>
          </p:cNvPicPr>
          <p:nvPr/>
        </p:nvPicPr>
        <p:blipFill>
          <a:blip r:embed="rId2"/>
          <a:stretch>
            <a:fillRect/>
          </a:stretch>
        </p:blipFill>
        <p:spPr>
          <a:xfrm>
            <a:off x="1910715" y="2286000"/>
            <a:ext cx="2952750" cy="676275"/>
          </a:xfrm>
          <a:prstGeom prst="rect">
            <a:avLst/>
          </a:prstGeom>
        </p:spPr>
      </p:pic>
    </p:spTree>
    <p:extLst>
      <p:ext uri="{BB962C8B-B14F-4D97-AF65-F5344CB8AC3E}">
        <p14:creationId xmlns:p14="http://schemas.microsoft.com/office/powerpoint/2010/main" val="50192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4DA340-C6F3-411A-A5BB-63EA3B364C22}"/>
              </a:ext>
            </a:extLst>
          </p:cNvPr>
          <p:cNvSpPr>
            <a:spLocks noGrp="1"/>
          </p:cNvSpPr>
          <p:nvPr>
            <p:ph type="title"/>
          </p:nvPr>
        </p:nvSpPr>
        <p:spPr/>
        <p:txBody>
          <a:bodyPr>
            <a:normAutofit fontScale="90000"/>
          </a:bodyPr>
          <a:lstStyle/>
          <a:p>
            <a:r>
              <a:rPr lang="en-US" b="1" dirty="0"/>
              <a:t>Find K-Nearest Neighbors &amp; Sort in ascending order</a:t>
            </a:r>
            <a:endParaRPr lang="en-IN" dirty="0"/>
          </a:p>
        </p:txBody>
      </p:sp>
      <p:sp>
        <p:nvSpPr>
          <p:cNvPr id="3" name="Content Placeholder 2">
            <a:extLst>
              <a:ext uri="{FF2B5EF4-FFF2-40B4-BE49-F238E27FC236}">
                <a16:creationId xmlns:a16="http://schemas.microsoft.com/office/drawing/2014/main" xmlns="" id="{7B7C114A-CC58-4E6C-B289-4D2C3BFE028D}"/>
              </a:ext>
            </a:extLst>
          </p:cNvPr>
          <p:cNvSpPr>
            <a:spLocks noGrp="1"/>
          </p:cNvSpPr>
          <p:nvPr>
            <p:ph idx="1"/>
          </p:nvPr>
        </p:nvSpPr>
        <p:spPr>
          <a:xfrm>
            <a:off x="838200" y="1825624"/>
            <a:ext cx="10515600" cy="5420995"/>
          </a:xfrm>
        </p:spPr>
        <p:txBody>
          <a:bodyPr/>
          <a:lstStyle/>
          <a:p>
            <a:r>
              <a:rPr lang="en-US" b="1" dirty="0"/>
              <a:t>Let k be 5. </a:t>
            </a:r>
            <a:r>
              <a:rPr lang="en-US" dirty="0"/>
              <a:t>Then the algorithm searches for the 5 customers closest to new observation see what categories those 5 customers were in.</a:t>
            </a:r>
          </a:p>
          <a:p>
            <a:r>
              <a:rPr lang="en-US" dirty="0"/>
              <a:t> </a:t>
            </a:r>
            <a:endParaRPr lang="en-IN" dirty="0"/>
          </a:p>
        </p:txBody>
      </p:sp>
      <p:pic>
        <p:nvPicPr>
          <p:cNvPr id="4" name="Picture 3">
            <a:extLst>
              <a:ext uri="{FF2B5EF4-FFF2-40B4-BE49-F238E27FC236}">
                <a16:creationId xmlns:a16="http://schemas.microsoft.com/office/drawing/2014/main" xmlns="" id="{50C6F25A-D457-44C8-A0C5-13BBC9D16242}"/>
              </a:ext>
            </a:extLst>
          </p:cNvPr>
          <p:cNvPicPr>
            <a:picLocks noChangeAspect="1"/>
          </p:cNvPicPr>
          <p:nvPr/>
        </p:nvPicPr>
        <p:blipFill>
          <a:blip r:embed="rId2"/>
          <a:stretch>
            <a:fillRect/>
          </a:stretch>
        </p:blipFill>
        <p:spPr>
          <a:xfrm>
            <a:off x="1565910" y="2747962"/>
            <a:ext cx="6035039" cy="3927157"/>
          </a:xfrm>
          <a:prstGeom prst="rect">
            <a:avLst/>
          </a:prstGeom>
        </p:spPr>
      </p:pic>
    </p:spTree>
    <p:extLst>
      <p:ext uri="{BB962C8B-B14F-4D97-AF65-F5344CB8AC3E}">
        <p14:creationId xmlns:p14="http://schemas.microsoft.com/office/powerpoint/2010/main" val="2744867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B68724-E237-4479-8552-C767DCC7BE9A}"/>
              </a:ext>
            </a:extLst>
          </p:cNvPr>
          <p:cNvSpPr>
            <a:spLocks noGrp="1"/>
          </p:cNvSpPr>
          <p:nvPr>
            <p:ph type="title"/>
          </p:nvPr>
        </p:nvSpPr>
        <p:spPr/>
        <p:txBody>
          <a:bodyPr>
            <a:normAutofit fontScale="90000"/>
          </a:bodyPr>
          <a:lstStyle/>
          <a:p>
            <a:r>
              <a:rPr lang="en-US" sz="2800" b="1" dirty="0"/>
              <a:t>Predict the class based on majority voting(in case of regression: average of the class values)</a:t>
            </a:r>
            <a:br>
              <a:rPr lang="en-US" sz="2800" b="1" dirty="0"/>
            </a:br>
            <a:r>
              <a:rPr lang="en-US" sz="2800" b="1" dirty="0"/>
              <a:t>Visual interpretation</a:t>
            </a:r>
            <a:endParaRPr lang="en-IN" sz="2800" b="1" dirty="0"/>
          </a:p>
        </p:txBody>
      </p:sp>
      <p:sp>
        <p:nvSpPr>
          <p:cNvPr id="3" name="Content Placeholder 2">
            <a:extLst>
              <a:ext uri="{FF2B5EF4-FFF2-40B4-BE49-F238E27FC236}">
                <a16:creationId xmlns:a16="http://schemas.microsoft.com/office/drawing/2014/main" xmlns="" id="{8725828A-AEEC-4980-B31F-FA244450DDF5}"/>
              </a:ext>
            </a:extLst>
          </p:cNvPr>
          <p:cNvSpPr>
            <a:spLocks noGrp="1"/>
          </p:cNvSpPr>
          <p:nvPr>
            <p:ph idx="1"/>
          </p:nvPr>
        </p:nvSpPr>
        <p:spPr>
          <a:xfrm>
            <a:off x="838200" y="1825624"/>
            <a:ext cx="10515600" cy="5123815"/>
          </a:xfrm>
        </p:spPr>
        <p:txBody>
          <a:bodyPr/>
          <a:lstStyle/>
          <a:p>
            <a:pPr algn="just"/>
            <a:r>
              <a:rPr lang="en-US" sz="1800" dirty="0"/>
              <a:t>In the snapshot , binary dependent variable (T-shirt size) is displayed in blue and orange color. 'Medium T-shirt size' is in blue color and 'Large T-shirt size' in orange color.</a:t>
            </a:r>
          </a:p>
          <a:p>
            <a:pPr algn="just"/>
            <a:r>
              <a:rPr lang="en-US" sz="1800" dirty="0"/>
              <a:t>New customer information is exhibited in yellow circle. Four blue highlighted data points and one orange highlighted data point are close to yellow circle. </a:t>
            </a:r>
          </a:p>
          <a:p>
            <a:pPr algn="just"/>
            <a:r>
              <a:rPr lang="en-US" sz="1800" dirty="0"/>
              <a:t>So the prediction for the new case is blue highlighted data point which is Medium T-shirt size.</a:t>
            </a:r>
          </a:p>
          <a:p>
            <a:endParaRPr lang="en-IN" dirty="0"/>
          </a:p>
        </p:txBody>
      </p:sp>
      <p:pic>
        <p:nvPicPr>
          <p:cNvPr id="5" name="Picture 4">
            <a:extLst>
              <a:ext uri="{FF2B5EF4-FFF2-40B4-BE49-F238E27FC236}">
                <a16:creationId xmlns:a16="http://schemas.microsoft.com/office/drawing/2014/main" xmlns="" id="{30B4040E-E055-4341-8BA1-1D676E886B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020" y="3470978"/>
            <a:ext cx="4309110" cy="3108515"/>
          </a:xfrm>
          <a:prstGeom prst="rect">
            <a:avLst/>
          </a:prstGeom>
        </p:spPr>
      </p:pic>
    </p:spTree>
    <p:extLst>
      <p:ext uri="{BB962C8B-B14F-4D97-AF65-F5344CB8AC3E}">
        <p14:creationId xmlns:p14="http://schemas.microsoft.com/office/powerpoint/2010/main" val="1032968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10119F-E395-469D-849A-6A7BBFB6CF57}"/>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xmlns="" id="{14ED6108-9191-483E-B190-88B18142F247}"/>
              </a:ext>
            </a:extLst>
          </p:cNvPr>
          <p:cNvPicPr>
            <a:picLocks noGrp="1" noChangeAspect="1"/>
          </p:cNvPicPr>
          <p:nvPr>
            <p:ph idx="1"/>
          </p:nvPr>
        </p:nvPicPr>
        <p:blipFill>
          <a:blip r:embed="rId2"/>
          <a:stretch>
            <a:fillRect/>
          </a:stretch>
        </p:blipFill>
        <p:spPr>
          <a:xfrm>
            <a:off x="436245" y="365125"/>
            <a:ext cx="10993755" cy="1628775"/>
          </a:xfrm>
          <a:prstGeom prst="rect">
            <a:avLst/>
          </a:prstGeom>
        </p:spPr>
      </p:pic>
      <p:pic>
        <p:nvPicPr>
          <p:cNvPr id="5" name="Picture 4">
            <a:extLst>
              <a:ext uri="{FF2B5EF4-FFF2-40B4-BE49-F238E27FC236}">
                <a16:creationId xmlns:a16="http://schemas.microsoft.com/office/drawing/2014/main" xmlns="" id="{090FB9D3-3525-4173-801F-3C9BA31319FC}"/>
              </a:ext>
            </a:extLst>
          </p:cNvPr>
          <p:cNvPicPr>
            <a:picLocks noChangeAspect="1"/>
          </p:cNvPicPr>
          <p:nvPr/>
        </p:nvPicPr>
        <p:blipFill>
          <a:blip r:embed="rId3"/>
          <a:stretch>
            <a:fillRect/>
          </a:stretch>
        </p:blipFill>
        <p:spPr>
          <a:xfrm>
            <a:off x="521306" y="1557965"/>
            <a:ext cx="8896350" cy="4610100"/>
          </a:xfrm>
          <a:prstGeom prst="rect">
            <a:avLst/>
          </a:prstGeom>
        </p:spPr>
      </p:pic>
    </p:spTree>
    <p:extLst>
      <p:ext uri="{BB962C8B-B14F-4D97-AF65-F5344CB8AC3E}">
        <p14:creationId xmlns:p14="http://schemas.microsoft.com/office/powerpoint/2010/main" val="2862200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48B4F5-D4EB-43E4-AA15-8058160D23E5}"/>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199AEE89-982A-477E-A440-D5760A1CAB4B}"/>
              </a:ext>
            </a:extLst>
          </p:cNvPr>
          <p:cNvSpPr>
            <a:spLocks noGrp="1"/>
          </p:cNvSpPr>
          <p:nvPr>
            <p:ph idx="1"/>
          </p:nvPr>
        </p:nvSpPr>
        <p:spPr/>
        <p:txBody>
          <a:bodyPr>
            <a:normAutofit lnSpcReduction="10000"/>
          </a:bodyPr>
          <a:lstStyle/>
          <a:p>
            <a:pPr algn="just"/>
            <a:r>
              <a:rPr lang="en-US" dirty="0"/>
              <a:t>KNN is a non-parametric and lazy learning algorithm.</a:t>
            </a:r>
          </a:p>
          <a:p>
            <a:pPr algn="just"/>
            <a:r>
              <a:rPr lang="en-US" dirty="0"/>
              <a:t> Non-parametric means there is no assumption for underlying data distribution. In other words, the model structure determined from the dataset. This will be very helpful in practice where most of the real world datasets do not follow mathematical theoretical assumptions. </a:t>
            </a:r>
          </a:p>
          <a:p>
            <a:pPr algn="just"/>
            <a:r>
              <a:rPr lang="en-US" dirty="0"/>
              <a:t>Lazy algorithm means it does not need any training data points for model generation. All training data used in the testing phase. This makes training faster and testing phase slower and costlier. Costly testing phase means time and memory. In the worst case, KNN needs more time to scan all data points and scanning all data points will require more memory for storing training data.</a:t>
            </a:r>
          </a:p>
          <a:p>
            <a:pPr algn="just"/>
            <a:r>
              <a:rPr lang="en-US" dirty="0"/>
              <a:t>KNN can be used for both classification and regression predictive problems. However, it is more widely used in classification problems in the industry. </a:t>
            </a:r>
          </a:p>
          <a:p>
            <a:pPr algn="just"/>
            <a:r>
              <a:rPr lang="en-US" dirty="0"/>
              <a:t> KNN performs better with a lower number of features than a large number of features. Increase in dimension also leads to the problem of overfitting. </a:t>
            </a:r>
            <a:endParaRPr lang="en-IN" dirty="0"/>
          </a:p>
        </p:txBody>
      </p:sp>
    </p:spTree>
    <p:extLst>
      <p:ext uri="{BB962C8B-B14F-4D97-AF65-F5344CB8AC3E}">
        <p14:creationId xmlns:p14="http://schemas.microsoft.com/office/powerpoint/2010/main" val="2824173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2CEA93-B939-4F6C-9F9E-29ED722FEF5C}"/>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xmlns="" id="{DFB3BDE7-9EB6-4DDF-964B-75EF0D0BA8FD}"/>
              </a:ext>
            </a:extLst>
          </p:cNvPr>
          <p:cNvPicPr>
            <a:picLocks noGrp="1" noChangeAspect="1"/>
          </p:cNvPicPr>
          <p:nvPr>
            <p:ph idx="1"/>
          </p:nvPr>
        </p:nvPicPr>
        <p:blipFill>
          <a:blip r:embed="rId2"/>
          <a:stretch>
            <a:fillRect/>
          </a:stretch>
        </p:blipFill>
        <p:spPr>
          <a:xfrm>
            <a:off x="411480" y="1227439"/>
            <a:ext cx="9778683" cy="4962224"/>
          </a:xfrm>
          <a:prstGeom prst="rect">
            <a:avLst/>
          </a:prstGeom>
        </p:spPr>
      </p:pic>
    </p:spTree>
    <p:extLst>
      <p:ext uri="{BB962C8B-B14F-4D97-AF65-F5344CB8AC3E}">
        <p14:creationId xmlns:p14="http://schemas.microsoft.com/office/powerpoint/2010/main" val="2681723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EB2C88-A518-4595-A970-D998FDF8B48C}"/>
              </a:ext>
            </a:extLst>
          </p:cNvPr>
          <p:cNvSpPr>
            <a:spLocks noGrp="1"/>
          </p:cNvSpPr>
          <p:nvPr>
            <p:ph type="title"/>
          </p:nvPr>
        </p:nvSpPr>
        <p:spPr/>
        <p:txBody>
          <a:bodyPr/>
          <a:lstStyle/>
          <a:p>
            <a:r>
              <a:rPr lang="en-US" dirty="0"/>
              <a:t>Simple python implementation</a:t>
            </a:r>
            <a:endParaRPr lang="en-IN" dirty="0"/>
          </a:p>
        </p:txBody>
      </p:sp>
      <p:pic>
        <p:nvPicPr>
          <p:cNvPr id="4" name="Content Placeholder 3">
            <a:extLst>
              <a:ext uri="{FF2B5EF4-FFF2-40B4-BE49-F238E27FC236}">
                <a16:creationId xmlns:a16="http://schemas.microsoft.com/office/drawing/2014/main" xmlns="" id="{0C3BA475-150C-4388-A32C-C62E973B1F8A}"/>
              </a:ext>
            </a:extLst>
          </p:cNvPr>
          <p:cNvPicPr>
            <a:picLocks noGrp="1" noChangeAspect="1"/>
          </p:cNvPicPr>
          <p:nvPr>
            <p:ph idx="1"/>
          </p:nvPr>
        </p:nvPicPr>
        <p:blipFill>
          <a:blip r:embed="rId2"/>
          <a:stretch>
            <a:fillRect/>
          </a:stretch>
        </p:blipFill>
        <p:spPr>
          <a:xfrm>
            <a:off x="541523" y="1977391"/>
            <a:ext cx="7910328" cy="2821622"/>
          </a:xfrm>
          <a:prstGeom prst="rect">
            <a:avLst/>
          </a:prstGeom>
        </p:spPr>
      </p:pic>
    </p:spTree>
    <p:extLst>
      <p:ext uri="{BB962C8B-B14F-4D97-AF65-F5344CB8AC3E}">
        <p14:creationId xmlns:p14="http://schemas.microsoft.com/office/powerpoint/2010/main" val="2901020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5EAB81-6E23-48D3-88FD-B78550132AEC}"/>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xmlns="" id="{B16934F2-7ABB-42EE-8166-9AB1AF8CF366}"/>
              </a:ext>
            </a:extLst>
          </p:cNvPr>
          <p:cNvSpPr>
            <a:spLocks noGrp="1"/>
          </p:cNvSpPr>
          <p:nvPr>
            <p:ph idx="1"/>
          </p:nvPr>
        </p:nvSpPr>
        <p:spPr/>
        <p:txBody>
          <a:bodyPr/>
          <a:lstStyle/>
          <a:p>
            <a:r>
              <a:rPr lang="en-US" dirty="0"/>
              <a:t>It is extremely easy to implement</a:t>
            </a:r>
          </a:p>
          <a:p>
            <a:r>
              <a:rPr lang="en-US" dirty="0"/>
              <a:t>As said earlier, it is lazy learning algorithm and therefore requires no training prior to making real time predictions. This makes the KNN algorithm much faster than other algorithms that require training </a:t>
            </a:r>
            <a:r>
              <a:rPr lang="en-US" dirty="0" err="1"/>
              <a:t>e.g</a:t>
            </a:r>
            <a:r>
              <a:rPr lang="en-US" dirty="0"/>
              <a:t> SVM, linear regression, etc.</a:t>
            </a:r>
          </a:p>
          <a:p>
            <a:r>
              <a:rPr lang="en-US" dirty="0"/>
              <a:t>Since the algorithm requires no training before making predictions, new data can be added seamlessly.</a:t>
            </a:r>
          </a:p>
          <a:p>
            <a:r>
              <a:rPr lang="en-US" dirty="0"/>
              <a:t>There are only two parameters required to implement KNN i.e. the value of K and the distance function (e.g. Euclidean or Manhattan etc.)</a:t>
            </a:r>
          </a:p>
          <a:p>
            <a:endParaRPr lang="en-IN" dirty="0"/>
          </a:p>
        </p:txBody>
      </p:sp>
    </p:spTree>
    <p:extLst>
      <p:ext uri="{BB962C8B-B14F-4D97-AF65-F5344CB8AC3E}">
        <p14:creationId xmlns:p14="http://schemas.microsoft.com/office/powerpoint/2010/main" val="291422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52341D-0A67-4905-95CB-6C164F273BB4}"/>
              </a:ext>
            </a:extLst>
          </p:cNvPr>
          <p:cNvSpPr>
            <a:spLocks noGrp="1"/>
          </p:cNvSpPr>
          <p:nvPr>
            <p:ph type="title"/>
          </p:nvPr>
        </p:nvSpPr>
        <p:spPr/>
        <p:txBody>
          <a:bodyPr/>
          <a:lstStyle/>
          <a:p>
            <a:r>
              <a:rPr lang="en-US" dirty="0"/>
              <a:t>Disadvantages</a:t>
            </a:r>
            <a:endParaRPr lang="en-IN" dirty="0"/>
          </a:p>
        </p:txBody>
      </p:sp>
      <p:sp>
        <p:nvSpPr>
          <p:cNvPr id="3" name="Content Placeholder 2">
            <a:extLst>
              <a:ext uri="{FF2B5EF4-FFF2-40B4-BE49-F238E27FC236}">
                <a16:creationId xmlns:a16="http://schemas.microsoft.com/office/drawing/2014/main" xmlns="" id="{3478A14B-51C2-4256-93C0-236F1CBF3937}"/>
              </a:ext>
            </a:extLst>
          </p:cNvPr>
          <p:cNvSpPr>
            <a:spLocks noGrp="1"/>
          </p:cNvSpPr>
          <p:nvPr>
            <p:ph idx="1"/>
          </p:nvPr>
        </p:nvSpPr>
        <p:spPr/>
        <p:txBody>
          <a:bodyPr/>
          <a:lstStyle/>
          <a:p>
            <a:r>
              <a:rPr lang="en-US" dirty="0"/>
              <a:t>The KNN algorithm doesn't work well with high dimensional data because with large number of dimensions, it becomes difficult for the algorithm to calculate distance in each dimension.</a:t>
            </a:r>
          </a:p>
          <a:p>
            <a:r>
              <a:rPr lang="en-US" dirty="0"/>
              <a:t>The KNN algorithm has a high prediction cost for large datasets. This is because in large datasets the cost of calculating distance between new point and each existing point becomes higher.</a:t>
            </a:r>
          </a:p>
          <a:p>
            <a:r>
              <a:rPr lang="en-US" dirty="0"/>
              <a:t>Finally, the KNN algorithm doesn't work well with categorical features since it is difficult to find the distance between dimensions with categorical features.</a:t>
            </a:r>
          </a:p>
          <a:p>
            <a:endParaRPr lang="en-IN" dirty="0"/>
          </a:p>
        </p:txBody>
      </p:sp>
    </p:spTree>
    <p:extLst>
      <p:ext uri="{BB962C8B-B14F-4D97-AF65-F5344CB8AC3E}">
        <p14:creationId xmlns:p14="http://schemas.microsoft.com/office/powerpoint/2010/main" val="918389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A2367-40F3-4A34-A957-E8440D8A65C0}"/>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F8785CDF-F819-475B-A629-94BF6BBAA889}"/>
              </a:ext>
            </a:extLst>
          </p:cNvPr>
          <p:cNvSpPr>
            <a:spLocks noGrp="1"/>
          </p:cNvSpPr>
          <p:nvPr>
            <p:ph idx="1"/>
          </p:nvPr>
        </p:nvSpPr>
        <p:spPr/>
        <p:txBody>
          <a:bodyPr/>
          <a:lstStyle/>
          <a:p>
            <a:r>
              <a:rPr lang="en-US" dirty="0"/>
              <a:t>KNN is a simple yet powerful classification algorithm. </a:t>
            </a:r>
          </a:p>
          <a:p>
            <a:r>
              <a:rPr lang="en-US" dirty="0"/>
              <a:t>It requires no training for making predictions, which is typically one of the most difficult parts of a machine learning algorithm. </a:t>
            </a:r>
          </a:p>
          <a:p>
            <a:r>
              <a:rPr lang="en-US" dirty="0"/>
              <a:t>The KNN algorithm have been widely used to find document similarity and pattern recognition. </a:t>
            </a:r>
          </a:p>
          <a:p>
            <a:r>
              <a:rPr lang="en-US" dirty="0"/>
              <a:t>It has also been employed for developing recommender systems and for dimensionality reduction and pre-processing steps for computer vision, particularly face recognition tasks.</a:t>
            </a:r>
            <a:endParaRPr lang="en-IN" dirty="0"/>
          </a:p>
        </p:txBody>
      </p:sp>
    </p:spTree>
    <p:extLst>
      <p:ext uri="{BB962C8B-B14F-4D97-AF65-F5344CB8AC3E}">
        <p14:creationId xmlns:p14="http://schemas.microsoft.com/office/powerpoint/2010/main" val="4270544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960FE0-BBF7-4372-B1BF-6CE39F40FB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988E71B7-6C99-4DFB-973C-20BFA355FA9F}"/>
              </a:ext>
            </a:extLst>
          </p:cNvPr>
          <p:cNvSpPr>
            <a:spLocks noGrp="1"/>
          </p:cNvSpPr>
          <p:nvPr>
            <p:ph idx="1"/>
          </p:nvPr>
        </p:nvSpPr>
        <p:spPr/>
        <p:txBody>
          <a:bodyPr>
            <a:normAutofit/>
          </a:bodyPr>
          <a:lstStyle/>
          <a:p>
            <a:pPr marL="0" indent="0" algn="ctr">
              <a:buNone/>
            </a:pPr>
            <a:r>
              <a:rPr lang="en-US" sz="4400" dirty="0"/>
              <a:t>Thank You</a:t>
            </a:r>
            <a:endParaRPr lang="en-IN" sz="4400" dirty="0"/>
          </a:p>
        </p:txBody>
      </p:sp>
    </p:spTree>
    <p:extLst>
      <p:ext uri="{BB962C8B-B14F-4D97-AF65-F5344CB8AC3E}">
        <p14:creationId xmlns:p14="http://schemas.microsoft.com/office/powerpoint/2010/main" val="3933540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22327A-FC3D-4278-823F-258B50EBE7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6BEC9B17-D279-43A4-853F-2A42CD4AB71A}"/>
              </a:ext>
            </a:extLst>
          </p:cNvPr>
          <p:cNvSpPr>
            <a:spLocks noGrp="1"/>
          </p:cNvSpPr>
          <p:nvPr>
            <p:ph idx="1"/>
          </p:nvPr>
        </p:nvSpPr>
        <p:spPr/>
        <p:txBody>
          <a:bodyPr/>
          <a:lstStyle/>
          <a:p>
            <a:pPr algn="just"/>
            <a:r>
              <a:rPr lang="en-US" dirty="0"/>
              <a:t> </a:t>
            </a:r>
            <a:r>
              <a:rPr lang="en-US" sz="1800" dirty="0"/>
              <a:t>In KNN, K is the number of nearest neighbors. The number of neighbors is the core deciding factor.</a:t>
            </a:r>
          </a:p>
          <a:p>
            <a:pPr algn="just"/>
            <a:r>
              <a:rPr lang="en-US" sz="1800" dirty="0"/>
              <a:t> K is generally an odd number if the number of classes is 2. When K=1, then the algorithm is known as the nearest neighbor algorithm. This is the simplest case. Suppose P1 is the point, for which label needs to predict. First, you find the one closest point to P1 and then the label of the nearest point assigned to P1. </a:t>
            </a:r>
          </a:p>
          <a:p>
            <a:pPr algn="just"/>
            <a:r>
              <a:rPr lang="en-US" sz="1800" dirty="0"/>
              <a:t> </a:t>
            </a:r>
            <a:endParaRPr lang="en-IN" sz="1800" dirty="0"/>
          </a:p>
        </p:txBody>
      </p:sp>
      <p:pic>
        <p:nvPicPr>
          <p:cNvPr id="7" name="Picture 6">
            <a:extLst>
              <a:ext uri="{FF2B5EF4-FFF2-40B4-BE49-F238E27FC236}">
                <a16:creationId xmlns:a16="http://schemas.microsoft.com/office/drawing/2014/main" xmlns="" id="{1867C48F-C12D-43CF-AFA5-221F8E846428}"/>
              </a:ext>
            </a:extLst>
          </p:cNvPr>
          <p:cNvPicPr>
            <a:picLocks noChangeAspect="1"/>
          </p:cNvPicPr>
          <p:nvPr/>
        </p:nvPicPr>
        <p:blipFill>
          <a:blip r:embed="rId2"/>
          <a:stretch>
            <a:fillRect/>
          </a:stretch>
        </p:blipFill>
        <p:spPr>
          <a:xfrm>
            <a:off x="2132647" y="3429000"/>
            <a:ext cx="3857625" cy="3295650"/>
          </a:xfrm>
          <a:prstGeom prst="rect">
            <a:avLst/>
          </a:prstGeom>
        </p:spPr>
      </p:pic>
    </p:spTree>
    <p:extLst>
      <p:ext uri="{BB962C8B-B14F-4D97-AF65-F5344CB8AC3E}">
        <p14:creationId xmlns:p14="http://schemas.microsoft.com/office/powerpoint/2010/main" val="572411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F180C8-7170-42D8-850F-F6FF66A3EE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3EADEE1C-C78A-41FF-AD59-2CA610C941A5}"/>
              </a:ext>
            </a:extLst>
          </p:cNvPr>
          <p:cNvSpPr>
            <a:spLocks noGrp="1"/>
          </p:cNvSpPr>
          <p:nvPr>
            <p:ph idx="1"/>
          </p:nvPr>
        </p:nvSpPr>
        <p:spPr/>
        <p:txBody>
          <a:bodyPr>
            <a:normAutofit/>
          </a:bodyPr>
          <a:lstStyle/>
          <a:p>
            <a:r>
              <a:rPr lang="en-US" dirty="0"/>
              <a:t>Suppose P1 is the point, for which label needs to predict. First, you find the k closest point to P1 and then classify points by majority vote of its k neighbors. </a:t>
            </a:r>
          </a:p>
          <a:p>
            <a:r>
              <a:rPr lang="en-US" dirty="0"/>
              <a:t>Each object votes for their class and the class with the most votes is taken as the prediction. For finding closest similar points, you find the distance between points using distance measures such as Euclidean distance, Hamming distance, Manhattan distance and </a:t>
            </a:r>
            <a:r>
              <a:rPr lang="en-US" dirty="0" err="1"/>
              <a:t>Minikowski</a:t>
            </a:r>
            <a:r>
              <a:rPr lang="en-US" dirty="0"/>
              <a:t> distance. KNN has the following basic steps:</a:t>
            </a:r>
          </a:p>
          <a:p>
            <a:r>
              <a:rPr lang="en-US" dirty="0"/>
              <a:t>Calculate distance</a:t>
            </a:r>
          </a:p>
          <a:p>
            <a:r>
              <a:rPr lang="en-US" dirty="0"/>
              <a:t>Find closest neighbors</a:t>
            </a:r>
          </a:p>
          <a:p>
            <a:r>
              <a:rPr lang="en-US" dirty="0"/>
              <a:t>Vote for labels</a:t>
            </a:r>
          </a:p>
          <a:p>
            <a:endParaRPr lang="en-IN" dirty="0"/>
          </a:p>
        </p:txBody>
      </p:sp>
    </p:spTree>
    <p:extLst>
      <p:ext uri="{BB962C8B-B14F-4D97-AF65-F5344CB8AC3E}">
        <p14:creationId xmlns:p14="http://schemas.microsoft.com/office/powerpoint/2010/main" val="505842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03E391-91BC-4AD3-BF41-0B5385527B0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xmlns="" id="{CBB05307-AE42-45FA-AA77-29DFE3DA3958}"/>
              </a:ext>
            </a:extLst>
          </p:cNvPr>
          <p:cNvPicPr>
            <a:picLocks noGrp="1" noChangeAspect="1"/>
          </p:cNvPicPr>
          <p:nvPr>
            <p:ph idx="1"/>
          </p:nvPr>
        </p:nvPicPr>
        <p:blipFill>
          <a:blip r:embed="rId2"/>
          <a:stretch>
            <a:fillRect/>
          </a:stretch>
        </p:blipFill>
        <p:spPr>
          <a:xfrm>
            <a:off x="3257551" y="1825625"/>
            <a:ext cx="5335188" cy="4649106"/>
          </a:xfrm>
          <a:prstGeom prst="rect">
            <a:avLst/>
          </a:prstGeom>
        </p:spPr>
      </p:pic>
    </p:spTree>
    <p:extLst>
      <p:ext uri="{BB962C8B-B14F-4D97-AF65-F5344CB8AC3E}">
        <p14:creationId xmlns:p14="http://schemas.microsoft.com/office/powerpoint/2010/main" val="1853962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89C021-262D-4BCC-92F8-D81654C56A9C}"/>
              </a:ext>
            </a:extLst>
          </p:cNvPr>
          <p:cNvSpPr>
            <a:spLocks noGrp="1"/>
          </p:cNvSpPr>
          <p:nvPr>
            <p:ph type="title"/>
          </p:nvPr>
        </p:nvSpPr>
        <p:spPr/>
        <p:txBody>
          <a:bodyPr/>
          <a:lstStyle/>
          <a:p>
            <a:r>
              <a:rPr lang="en-US" dirty="0"/>
              <a:t>K-NN Assumptions</a:t>
            </a:r>
            <a:endParaRPr lang="en-IN" dirty="0"/>
          </a:p>
        </p:txBody>
      </p:sp>
      <p:sp>
        <p:nvSpPr>
          <p:cNvPr id="3" name="Content Placeholder 2">
            <a:extLst>
              <a:ext uri="{FF2B5EF4-FFF2-40B4-BE49-F238E27FC236}">
                <a16:creationId xmlns:a16="http://schemas.microsoft.com/office/drawing/2014/main" xmlns="" id="{FF0D53C7-4900-42DF-A0C9-84DE3DA6ECE1}"/>
              </a:ext>
            </a:extLst>
          </p:cNvPr>
          <p:cNvSpPr>
            <a:spLocks noGrp="1"/>
          </p:cNvSpPr>
          <p:nvPr>
            <p:ph idx="1"/>
          </p:nvPr>
        </p:nvSpPr>
        <p:spPr/>
        <p:txBody>
          <a:bodyPr/>
          <a:lstStyle/>
          <a:p>
            <a:r>
              <a:rPr lang="en-US" dirty="0"/>
              <a:t> Dataset has little noise.</a:t>
            </a:r>
          </a:p>
          <a:p>
            <a:r>
              <a:rPr lang="en-US" dirty="0"/>
              <a:t> Dataset is labeled.</a:t>
            </a:r>
          </a:p>
          <a:p>
            <a:r>
              <a:rPr lang="en-US" dirty="0"/>
              <a:t> Dataset only contain relevant features.</a:t>
            </a:r>
          </a:p>
          <a:p>
            <a:r>
              <a:rPr lang="en-US" dirty="0"/>
              <a:t> Avoid k-NN on large </a:t>
            </a:r>
            <a:r>
              <a:rPr lang="en-US" dirty="0" err="1"/>
              <a:t>datasets.It</a:t>
            </a:r>
            <a:r>
              <a:rPr lang="en-US" dirty="0"/>
              <a:t> would probably take long time.</a:t>
            </a:r>
            <a:endParaRPr lang="en-IN" dirty="0"/>
          </a:p>
        </p:txBody>
      </p:sp>
    </p:spTree>
    <p:extLst>
      <p:ext uri="{BB962C8B-B14F-4D97-AF65-F5344CB8AC3E}">
        <p14:creationId xmlns:p14="http://schemas.microsoft.com/office/powerpoint/2010/main" val="3799499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6DB288-2DAC-425A-8581-E234620C67DE}"/>
              </a:ext>
            </a:extLst>
          </p:cNvPr>
          <p:cNvSpPr>
            <a:spLocks noGrp="1"/>
          </p:cNvSpPr>
          <p:nvPr>
            <p:ph type="title"/>
          </p:nvPr>
        </p:nvSpPr>
        <p:spPr/>
        <p:txBody>
          <a:bodyPr/>
          <a:lstStyle/>
          <a:p>
            <a:r>
              <a:rPr lang="en-US" dirty="0"/>
              <a:t>Eager Vs Lazy Learners</a:t>
            </a:r>
            <a:endParaRPr lang="en-IN" dirty="0"/>
          </a:p>
        </p:txBody>
      </p:sp>
      <p:sp>
        <p:nvSpPr>
          <p:cNvPr id="3" name="Content Placeholder 2">
            <a:extLst>
              <a:ext uri="{FF2B5EF4-FFF2-40B4-BE49-F238E27FC236}">
                <a16:creationId xmlns:a16="http://schemas.microsoft.com/office/drawing/2014/main" xmlns="" id="{AE0CE30C-ADB2-46F5-AB48-1A4038CA8F30}"/>
              </a:ext>
            </a:extLst>
          </p:cNvPr>
          <p:cNvSpPr>
            <a:spLocks noGrp="1"/>
          </p:cNvSpPr>
          <p:nvPr>
            <p:ph idx="1"/>
          </p:nvPr>
        </p:nvSpPr>
        <p:spPr/>
        <p:txBody>
          <a:bodyPr>
            <a:normAutofit lnSpcReduction="10000"/>
          </a:bodyPr>
          <a:lstStyle/>
          <a:p>
            <a:pPr algn="just"/>
            <a:r>
              <a:rPr lang="en-US" dirty="0"/>
              <a:t>Eager learners mean when given training points will construct a generalized model before performing prediction on given new points to classify. You can think of such learners as being ready, active and eager to classify unobserved data points.</a:t>
            </a:r>
          </a:p>
          <a:p>
            <a:pPr algn="just"/>
            <a:r>
              <a:rPr lang="en-US" dirty="0"/>
              <a:t>Lazy Learning means there is no need for learning or training of the model and all of the data points used at the time of prediction. </a:t>
            </a:r>
          </a:p>
          <a:p>
            <a:pPr algn="just"/>
            <a:r>
              <a:rPr lang="en-US" dirty="0"/>
              <a:t>Lazy learners wait until the last minute before classifying any data point. </a:t>
            </a:r>
          </a:p>
          <a:p>
            <a:pPr algn="just"/>
            <a:r>
              <a:rPr lang="en-US" dirty="0"/>
              <a:t>Lazy learner stores merely the training dataset and waits until classification needs to perform. </a:t>
            </a:r>
          </a:p>
          <a:p>
            <a:pPr algn="just"/>
            <a:r>
              <a:rPr lang="en-US" dirty="0"/>
              <a:t>Only when it sees the test tuple does it perform generalization to classify the tuple based on its similarity to the stored training tuples. </a:t>
            </a:r>
          </a:p>
          <a:p>
            <a:pPr algn="just"/>
            <a:r>
              <a:rPr lang="en-US" dirty="0"/>
              <a:t>Unlike eager learning methods, lazy learners do less work in the training phase and more work in the testing phase to make a classification.</a:t>
            </a:r>
          </a:p>
          <a:p>
            <a:pPr algn="just"/>
            <a:r>
              <a:rPr lang="en-US" dirty="0"/>
              <a:t> Lazy learners are also known as instance-based learners because lazy learners store the training points or instances, and all learning is based on instances.</a:t>
            </a:r>
          </a:p>
          <a:p>
            <a:endParaRPr lang="en-IN" dirty="0"/>
          </a:p>
        </p:txBody>
      </p:sp>
    </p:spTree>
    <p:extLst>
      <p:ext uri="{BB962C8B-B14F-4D97-AF65-F5344CB8AC3E}">
        <p14:creationId xmlns:p14="http://schemas.microsoft.com/office/powerpoint/2010/main" val="862525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19D2A1-94D0-4143-874B-266321AFC526}"/>
              </a:ext>
            </a:extLst>
          </p:cNvPr>
          <p:cNvSpPr>
            <a:spLocks noGrp="1"/>
          </p:cNvSpPr>
          <p:nvPr>
            <p:ph type="title"/>
          </p:nvPr>
        </p:nvSpPr>
        <p:spPr/>
        <p:txBody>
          <a:bodyPr>
            <a:normAutofit fontScale="90000"/>
          </a:bodyPr>
          <a:lstStyle/>
          <a:p>
            <a:r>
              <a:rPr lang="en-US" b="1" dirty="0"/>
              <a:t/>
            </a:r>
            <a:br>
              <a:rPr lang="en-US" b="1" dirty="0"/>
            </a:br>
            <a:r>
              <a:rPr lang="en-US" b="1" dirty="0"/>
              <a:t>How do you decide the number of neighbors in KNN?</a:t>
            </a:r>
            <a:br>
              <a:rPr lang="en-US" b="1" dirty="0"/>
            </a:br>
            <a:endParaRPr lang="en-IN" dirty="0"/>
          </a:p>
        </p:txBody>
      </p:sp>
      <p:sp>
        <p:nvSpPr>
          <p:cNvPr id="3" name="Content Placeholder 2">
            <a:extLst>
              <a:ext uri="{FF2B5EF4-FFF2-40B4-BE49-F238E27FC236}">
                <a16:creationId xmlns:a16="http://schemas.microsoft.com/office/drawing/2014/main" xmlns="" id="{0C2DFD20-2858-49F8-8FF5-3CDBA740616A}"/>
              </a:ext>
            </a:extLst>
          </p:cNvPr>
          <p:cNvSpPr>
            <a:spLocks noGrp="1"/>
          </p:cNvSpPr>
          <p:nvPr>
            <p:ph idx="1"/>
          </p:nvPr>
        </p:nvSpPr>
        <p:spPr/>
        <p:txBody>
          <a:bodyPr>
            <a:normAutofit/>
          </a:bodyPr>
          <a:lstStyle/>
          <a:p>
            <a:r>
              <a:rPr lang="en-US" dirty="0"/>
              <a:t>The number of neighbors(K) in KNN is a hyperparameter that you need choose at the time of model building. You can think of K as a controlling variable for the prediction model.</a:t>
            </a:r>
          </a:p>
          <a:p>
            <a:r>
              <a:rPr lang="en-US" dirty="0"/>
              <a:t> No optimal number of neighbors suits all kind of data sets. Each dataset has it's own requirements. In the case of a small number of neighbors, the noise will have a higher influence on the result, and a large number of neighbors make it computationally expensive.</a:t>
            </a:r>
          </a:p>
          <a:p>
            <a:r>
              <a:rPr lang="en-US" dirty="0"/>
              <a:t> Research has also shown that a small amount of neighbors are most flexible fit which will have low bias but high variance and a large number of neighbors will have a smoother decision boundary which means lower variance but higher bias.</a:t>
            </a:r>
          </a:p>
          <a:p>
            <a:r>
              <a:rPr lang="en-US" dirty="0"/>
              <a:t> Generally, Data scientists choose as an odd number if the number of classes is even. You can also check by generating the model on different values of k and check their performance. You can also try Elbow method here.</a:t>
            </a:r>
            <a:endParaRPr lang="en-IN" dirty="0"/>
          </a:p>
        </p:txBody>
      </p:sp>
    </p:spTree>
    <p:extLst>
      <p:ext uri="{BB962C8B-B14F-4D97-AF65-F5344CB8AC3E}">
        <p14:creationId xmlns:p14="http://schemas.microsoft.com/office/powerpoint/2010/main" val="1489874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5BCD39-BFFE-4B16-A9DC-CC9244E2F9BF}"/>
              </a:ext>
            </a:extLst>
          </p:cNvPr>
          <p:cNvSpPr>
            <a:spLocks noGrp="1"/>
          </p:cNvSpPr>
          <p:nvPr>
            <p:ph type="title"/>
          </p:nvPr>
        </p:nvSpPr>
        <p:spPr/>
        <p:txBody>
          <a:bodyPr/>
          <a:lstStyle/>
          <a:p>
            <a:r>
              <a:rPr lang="en-US" dirty="0"/>
              <a:t>Choosing the right value of K</a:t>
            </a:r>
            <a:endParaRPr lang="en-IN" dirty="0"/>
          </a:p>
        </p:txBody>
      </p:sp>
      <p:sp>
        <p:nvSpPr>
          <p:cNvPr id="3" name="Content Placeholder 2">
            <a:extLst>
              <a:ext uri="{FF2B5EF4-FFF2-40B4-BE49-F238E27FC236}">
                <a16:creationId xmlns:a16="http://schemas.microsoft.com/office/drawing/2014/main" xmlns="" id="{09FAF83E-E79C-4C59-AD61-29628D9ADEA9}"/>
              </a:ext>
            </a:extLst>
          </p:cNvPr>
          <p:cNvSpPr>
            <a:spLocks noGrp="1"/>
          </p:cNvSpPr>
          <p:nvPr>
            <p:ph idx="1"/>
          </p:nvPr>
        </p:nvSpPr>
        <p:spPr/>
        <p:txBody>
          <a:bodyPr>
            <a:normAutofit fontScale="85000" lnSpcReduction="10000"/>
          </a:bodyPr>
          <a:lstStyle/>
          <a:p>
            <a:pPr algn="just"/>
            <a:r>
              <a:rPr lang="en-IN" dirty="0"/>
              <a:t>To select the K that’s right for your data, we run the KNN algorithm several times with different values of K and choose the K that reduces the number of errors we encounter while maintaining the algorithm’s ability to accurately make predictions when it’s given data it hasn’t seen before.</a:t>
            </a:r>
          </a:p>
          <a:p>
            <a:pPr lvl="0" algn="just"/>
            <a:r>
              <a:rPr lang="en-IN" dirty="0"/>
              <a:t> As we decrease the value of K to 1, our predictions become less stable. </a:t>
            </a:r>
          </a:p>
          <a:p>
            <a:pPr lvl="0" algn="just"/>
            <a:r>
              <a:rPr lang="en-IN" dirty="0"/>
              <a:t>Inversely, as we increase the value of K, our predictions become more stable due to majority voting / averaging, and thus, more likely to make more accurate predictions (up to a certain point). Eventually, we begin to witness an increasing number of errors. It is at this point we know we have pushed the value of K too far.</a:t>
            </a:r>
          </a:p>
          <a:p>
            <a:pPr lvl="0" algn="just"/>
            <a:r>
              <a:rPr lang="en-IN" dirty="0"/>
              <a:t>In cases where we are taking a majority vote (e.g. picking the mode in a classification problem) among labels, we usually make K an odd number to have a tiebreaker.</a:t>
            </a:r>
          </a:p>
          <a:p>
            <a:r>
              <a:rPr lang="en-US" dirty="0"/>
              <a:t>Cross-validation is a smart way to find out the optimal K value. It estimates the validation error rate by holding out a subset of the training set from the model building process. </a:t>
            </a:r>
          </a:p>
          <a:p>
            <a:r>
              <a:rPr lang="en-US" dirty="0"/>
              <a:t>Cross-validation (let's say 10 fold validation) involves randomly dividing the training set into 10 groups, or folds, of approximately equal size. 90% data is used to train the model and remaining 10% to validate it. The misclassification rate is then computed on the 10% validation data. This procedure repeats 10 times. Different group of observations are treated as a validation set each of the 10 times. It results to 10 estimates of the validation error which are then averaged out.</a:t>
            </a:r>
          </a:p>
          <a:p>
            <a:pPr lvl="0" algn="just"/>
            <a:endParaRPr lang="en-IN" dirty="0"/>
          </a:p>
          <a:p>
            <a:pPr marL="0" indent="0" algn="just">
              <a:buNone/>
            </a:pPr>
            <a:endParaRPr lang="en-IN" dirty="0"/>
          </a:p>
          <a:p>
            <a:endParaRPr lang="en-IN" dirty="0"/>
          </a:p>
        </p:txBody>
      </p:sp>
    </p:spTree>
    <p:extLst>
      <p:ext uri="{BB962C8B-B14F-4D97-AF65-F5344CB8AC3E}">
        <p14:creationId xmlns:p14="http://schemas.microsoft.com/office/powerpoint/2010/main" val="4050862957"/>
      </p:ext>
    </p:extLst>
  </p:cSld>
  <p:clrMapOvr>
    <a:masterClrMapping/>
  </p:clrMapOvr>
</p:sld>
</file>

<file path=ppt/theme/theme1.xml><?xml version="1.0" encoding="utf-8"?>
<a:theme xmlns:a="http://schemas.openxmlformats.org/drawingml/2006/main" name="Multiple_linear_re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Multiple_linear_reg</Template>
  <TotalTime>277</TotalTime>
  <Words>1819</Words>
  <Application>Microsoft Office PowerPoint</Application>
  <PresentationFormat>Custom</PresentationFormat>
  <Paragraphs>105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Multiple_linear_reg</vt:lpstr>
      <vt:lpstr>KNN algorithm</vt:lpstr>
      <vt:lpstr>Introduction</vt:lpstr>
      <vt:lpstr>PowerPoint Presentation</vt:lpstr>
      <vt:lpstr>PowerPoint Presentation</vt:lpstr>
      <vt:lpstr>PowerPoint Presentation</vt:lpstr>
      <vt:lpstr>K-NN Assumptions</vt:lpstr>
      <vt:lpstr>Eager Vs Lazy Learners</vt:lpstr>
      <vt:lpstr> How do you decide the number of neighbors in KNN? </vt:lpstr>
      <vt:lpstr>Choosing the right value of K</vt:lpstr>
      <vt:lpstr>  Curve for the training error rate with a varying value of K :  </vt:lpstr>
      <vt:lpstr>Validation Error Curve</vt:lpstr>
      <vt:lpstr>KNN steps</vt:lpstr>
      <vt:lpstr>Example </vt:lpstr>
      <vt:lpstr>Calculate Similarity based on distance function</vt:lpstr>
      <vt:lpstr>Distance measures for categorical variables</vt:lpstr>
      <vt:lpstr>PowerPoint Presentation</vt:lpstr>
      <vt:lpstr>Find K-Nearest Neighbors &amp; Sort in ascending order</vt:lpstr>
      <vt:lpstr>Predict the class based on majority voting(in case of regression: average of the class values) Visual interpretation</vt:lpstr>
      <vt:lpstr>PowerPoint Presentation</vt:lpstr>
      <vt:lpstr>PowerPoint Presentation</vt:lpstr>
      <vt:lpstr>Simple python implementation</vt:lpstr>
      <vt:lpstr>Advantages</vt:lpstr>
      <vt:lpstr>Disadvantages</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KNN algorithm</dc:title>
  <dc:creator>MEGHNA</dc:creator>
  <cp:lastModifiedBy>Rita</cp:lastModifiedBy>
  <cp:revision>64</cp:revision>
  <dcterms:created xsi:type="dcterms:W3CDTF">2020-03-23T19:39:59Z</dcterms:created>
  <dcterms:modified xsi:type="dcterms:W3CDTF">2020-03-24T10:25:27Z</dcterms:modified>
</cp:coreProperties>
</file>