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0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Tree>
    <p:extLst>
      <p:ext uri="{BB962C8B-B14F-4D97-AF65-F5344CB8AC3E}">
        <p14:creationId xmlns:p14="http://schemas.microsoft.com/office/powerpoint/2010/main" val="60349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12"/>
          </p:nvPr>
        </p:nvSpPr>
        <p:spPr/>
        <p:txBody>
          <a:bodyPr/>
          <a:lstStyle/>
          <a:p>
            <a:fld id="{392F750A-CE6C-48D7-A5DB-F69091A6DC01}" type="slidenum">
              <a:rPr lang="en-IN" smtClean="0"/>
              <a:t>‹#›</a:t>
            </a:fld>
            <a:endParaRPr lang="en-IN"/>
          </a:p>
        </p:txBody>
      </p:sp>
    </p:spTree>
    <p:extLst>
      <p:ext uri="{BB962C8B-B14F-4D97-AF65-F5344CB8AC3E}">
        <p14:creationId xmlns:p14="http://schemas.microsoft.com/office/powerpoint/2010/main" val="284076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392F750A-CE6C-48D7-A5DB-F69091A6DC01}" type="slidenum">
              <a:rPr lang="en-IN" smtClean="0"/>
              <a:t>‹#›</a:t>
            </a:fld>
            <a:endParaRPr lang="en-IN"/>
          </a:p>
        </p:txBody>
      </p:sp>
    </p:spTree>
    <p:extLst>
      <p:ext uri="{BB962C8B-B14F-4D97-AF65-F5344CB8AC3E}">
        <p14:creationId xmlns:p14="http://schemas.microsoft.com/office/powerpoint/2010/main" val="245788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392F750A-CE6C-48D7-A5DB-F69091A6DC01}" type="slidenum">
              <a:rPr lang="en-IN" smtClean="0"/>
              <a:t>‹#›</a:t>
            </a:fld>
            <a:endParaRPr lang="en-IN"/>
          </a:p>
        </p:txBody>
      </p:sp>
    </p:spTree>
    <p:extLst>
      <p:ext uri="{BB962C8B-B14F-4D97-AF65-F5344CB8AC3E}">
        <p14:creationId xmlns:p14="http://schemas.microsoft.com/office/powerpoint/2010/main" val="88687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392F750A-CE6C-48D7-A5DB-F69091A6DC01}" type="slidenum">
              <a:rPr lang="en-IN" smtClean="0"/>
              <a:t>‹#›</a:t>
            </a:fld>
            <a:endParaRPr lang="en-IN"/>
          </a:p>
        </p:txBody>
      </p:sp>
    </p:spTree>
    <p:extLst>
      <p:ext uri="{BB962C8B-B14F-4D97-AF65-F5344CB8AC3E}">
        <p14:creationId xmlns:p14="http://schemas.microsoft.com/office/powerpoint/2010/main" val="362429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2F750A-CE6C-48D7-A5DB-F69091A6DC01}" type="slidenum">
              <a:rPr lang="en-IN" smtClean="0"/>
              <a:t>‹#›</a:t>
            </a:fld>
            <a:endParaRPr lang="en-IN"/>
          </a:p>
        </p:txBody>
      </p:sp>
    </p:spTree>
    <p:extLst>
      <p:ext uri="{BB962C8B-B14F-4D97-AF65-F5344CB8AC3E}">
        <p14:creationId xmlns:p14="http://schemas.microsoft.com/office/powerpoint/2010/main" val="358175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392F750A-CE6C-48D7-A5DB-F69091A6DC01}" type="slidenum">
              <a:rPr lang="en-IN" smtClean="0"/>
              <a:t>‹#›</a:t>
            </a:fld>
            <a:endParaRPr lang="en-IN"/>
          </a:p>
        </p:txBody>
      </p:sp>
    </p:spTree>
    <p:extLst>
      <p:ext uri="{BB962C8B-B14F-4D97-AF65-F5344CB8AC3E}">
        <p14:creationId xmlns:p14="http://schemas.microsoft.com/office/powerpoint/2010/main" val="549886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F6AD6-3DBD-4FA4-BD43-81D10343D20D}"/>
              </a:ext>
            </a:extLst>
          </p:cNvPr>
          <p:cNvSpPr>
            <a:spLocks noGrp="1"/>
          </p:cNvSpPr>
          <p:nvPr>
            <p:ph type="ctrTitle"/>
          </p:nvPr>
        </p:nvSpPr>
        <p:spPr/>
        <p:txBody>
          <a:bodyPr/>
          <a:lstStyle/>
          <a:p>
            <a:r>
              <a:rPr lang="en-US" dirty="0"/>
              <a:t>Logistic Regression</a:t>
            </a:r>
            <a:endParaRPr lang="en-IN" dirty="0"/>
          </a:p>
        </p:txBody>
      </p:sp>
      <p:sp>
        <p:nvSpPr>
          <p:cNvPr id="3" name="Subtitle 2">
            <a:extLst>
              <a:ext uri="{FF2B5EF4-FFF2-40B4-BE49-F238E27FC236}">
                <a16:creationId xmlns="" xmlns:a16="http://schemas.microsoft.com/office/drawing/2014/main" id="{F659431E-5A2F-403E-8283-FEE3D016EC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45487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3E70F-0FE8-4741-A05B-B0C86006B43E}"/>
              </a:ext>
            </a:extLst>
          </p:cNvPr>
          <p:cNvSpPr>
            <a:spLocks noGrp="1"/>
          </p:cNvSpPr>
          <p:nvPr>
            <p:ph type="title"/>
          </p:nvPr>
        </p:nvSpPr>
        <p:spPr/>
        <p:txBody>
          <a:bodyPr/>
          <a:lstStyle/>
          <a:p>
            <a:r>
              <a:rPr lang="en-US" dirty="0"/>
              <a:t>Non-convex Function</a:t>
            </a:r>
            <a:endParaRPr lang="en-IN" dirty="0"/>
          </a:p>
        </p:txBody>
      </p:sp>
      <p:pic>
        <p:nvPicPr>
          <p:cNvPr id="5" name="Content Placeholder 4">
            <a:extLst>
              <a:ext uri="{FF2B5EF4-FFF2-40B4-BE49-F238E27FC236}">
                <a16:creationId xmlns="" xmlns:a16="http://schemas.microsoft.com/office/drawing/2014/main" id="{94476DC1-6DA6-4147-A887-B2C5A15E8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429" y="1425575"/>
            <a:ext cx="9951218" cy="5099050"/>
          </a:xfrm>
        </p:spPr>
      </p:pic>
    </p:spTree>
    <p:extLst>
      <p:ext uri="{BB962C8B-B14F-4D97-AF65-F5344CB8AC3E}">
        <p14:creationId xmlns:p14="http://schemas.microsoft.com/office/powerpoint/2010/main" val="912686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C677D-5DA8-4F61-96A7-118992DC867A}"/>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C2B8FED-7FE0-46EF-8D6C-7D2067F01439}"/>
              </a:ext>
            </a:extLst>
          </p:cNvPr>
          <p:cNvSpPr>
            <a:spLocks noGrp="1"/>
          </p:cNvSpPr>
          <p:nvPr>
            <p:ph idx="1"/>
          </p:nvPr>
        </p:nvSpPr>
        <p:spPr/>
        <p:txBody>
          <a:bodyPr/>
          <a:lstStyle/>
          <a:p>
            <a:r>
              <a:rPr lang="en-US" dirty="0"/>
              <a:t>For logistic regression, the Cost function is defined as:</a:t>
            </a:r>
          </a:p>
          <a:p>
            <a:pPr marL="0" indent="0">
              <a:buNone/>
            </a:pPr>
            <a:endParaRPr lang="en-IN" dirty="0"/>
          </a:p>
        </p:txBody>
      </p:sp>
      <p:pic>
        <p:nvPicPr>
          <p:cNvPr id="4" name="Picture 3">
            <a:extLst>
              <a:ext uri="{FF2B5EF4-FFF2-40B4-BE49-F238E27FC236}">
                <a16:creationId xmlns="" xmlns:a16="http://schemas.microsoft.com/office/drawing/2014/main" id="{53558428-F0C9-4991-A6FD-70C5B64265F1}"/>
              </a:ext>
            </a:extLst>
          </p:cNvPr>
          <p:cNvPicPr>
            <a:picLocks noChangeAspect="1"/>
          </p:cNvPicPr>
          <p:nvPr/>
        </p:nvPicPr>
        <p:blipFill>
          <a:blip r:embed="rId2"/>
          <a:stretch>
            <a:fillRect/>
          </a:stretch>
        </p:blipFill>
        <p:spPr>
          <a:xfrm>
            <a:off x="2560453" y="2744972"/>
            <a:ext cx="6305550" cy="3048000"/>
          </a:xfrm>
          <a:prstGeom prst="rect">
            <a:avLst/>
          </a:prstGeom>
        </p:spPr>
      </p:pic>
    </p:spTree>
    <p:extLst>
      <p:ext uri="{BB962C8B-B14F-4D97-AF65-F5344CB8AC3E}">
        <p14:creationId xmlns:p14="http://schemas.microsoft.com/office/powerpoint/2010/main" val="2239215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68FE5-A0E1-4E43-84CB-03888869AC11}"/>
              </a:ext>
            </a:extLst>
          </p:cNvPr>
          <p:cNvSpPr>
            <a:spLocks noGrp="1"/>
          </p:cNvSpPr>
          <p:nvPr>
            <p:ph type="title"/>
          </p:nvPr>
        </p:nvSpPr>
        <p:spPr>
          <a:xfrm>
            <a:off x="838200" y="365126"/>
            <a:ext cx="10515600" cy="368522"/>
          </a:xfrm>
        </p:spPr>
        <p:txBody>
          <a:bodyPr>
            <a:normAutofit fontScale="90000"/>
          </a:bodyPr>
          <a:lstStyle/>
          <a:p>
            <a:endParaRPr lang="en-IN" dirty="0"/>
          </a:p>
        </p:txBody>
      </p:sp>
      <p:pic>
        <p:nvPicPr>
          <p:cNvPr id="4" name="Content Placeholder 3">
            <a:extLst>
              <a:ext uri="{FF2B5EF4-FFF2-40B4-BE49-F238E27FC236}">
                <a16:creationId xmlns="" xmlns:a16="http://schemas.microsoft.com/office/drawing/2014/main" id="{0F95CE2F-2F5E-452D-B77F-03D0AC4BF155}"/>
              </a:ext>
            </a:extLst>
          </p:cNvPr>
          <p:cNvPicPr>
            <a:picLocks noGrp="1" noChangeAspect="1"/>
          </p:cNvPicPr>
          <p:nvPr>
            <p:ph idx="1"/>
          </p:nvPr>
        </p:nvPicPr>
        <p:blipFill>
          <a:blip r:embed="rId2"/>
          <a:stretch>
            <a:fillRect/>
          </a:stretch>
        </p:blipFill>
        <p:spPr>
          <a:xfrm>
            <a:off x="838200" y="808517"/>
            <a:ext cx="10314591" cy="4103725"/>
          </a:xfrm>
          <a:prstGeom prst="rect">
            <a:avLst/>
          </a:prstGeom>
        </p:spPr>
      </p:pic>
      <p:sp>
        <p:nvSpPr>
          <p:cNvPr id="6" name="Rectangle 5">
            <a:extLst>
              <a:ext uri="{FF2B5EF4-FFF2-40B4-BE49-F238E27FC236}">
                <a16:creationId xmlns="" xmlns:a16="http://schemas.microsoft.com/office/drawing/2014/main" id="{285DEB76-B445-45A1-82FB-C3548DD1379A}"/>
              </a:ext>
            </a:extLst>
          </p:cNvPr>
          <p:cNvSpPr/>
          <p:nvPr/>
        </p:nvSpPr>
        <p:spPr>
          <a:xfrm>
            <a:off x="2293088" y="4912242"/>
            <a:ext cx="7797210" cy="369332"/>
          </a:xfrm>
          <a:prstGeom prst="rect">
            <a:avLst/>
          </a:prstGeom>
        </p:spPr>
        <p:txBody>
          <a:bodyPr wrap="square">
            <a:spAutoFit/>
          </a:bodyPr>
          <a:lstStyle/>
          <a:p>
            <a:r>
              <a:rPr lang="en-US" dirty="0"/>
              <a:t>The above two functions can be compressed into a single function i.e.</a:t>
            </a:r>
            <a:endParaRPr lang="en-IN" dirty="0"/>
          </a:p>
        </p:txBody>
      </p:sp>
      <p:pic>
        <p:nvPicPr>
          <p:cNvPr id="7" name="Picture 6">
            <a:extLst>
              <a:ext uri="{FF2B5EF4-FFF2-40B4-BE49-F238E27FC236}">
                <a16:creationId xmlns="" xmlns:a16="http://schemas.microsoft.com/office/drawing/2014/main" id="{7CCF21CD-F4FB-4EC6-961C-A5C03CC73D0A}"/>
              </a:ext>
            </a:extLst>
          </p:cNvPr>
          <p:cNvPicPr>
            <a:picLocks noChangeAspect="1"/>
          </p:cNvPicPr>
          <p:nvPr/>
        </p:nvPicPr>
        <p:blipFill>
          <a:blip r:embed="rId3"/>
          <a:stretch>
            <a:fillRect/>
          </a:stretch>
        </p:blipFill>
        <p:spPr>
          <a:xfrm>
            <a:off x="2101702" y="5281574"/>
            <a:ext cx="7067550" cy="1447800"/>
          </a:xfrm>
          <a:prstGeom prst="rect">
            <a:avLst/>
          </a:prstGeom>
        </p:spPr>
      </p:pic>
    </p:spTree>
    <p:extLst>
      <p:ext uri="{BB962C8B-B14F-4D97-AF65-F5344CB8AC3E}">
        <p14:creationId xmlns:p14="http://schemas.microsoft.com/office/powerpoint/2010/main" val="333185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BF768-A7A2-4C15-886F-CB34A413821E}"/>
              </a:ext>
            </a:extLst>
          </p:cNvPr>
          <p:cNvSpPr>
            <a:spLocks noGrp="1"/>
          </p:cNvSpPr>
          <p:nvPr>
            <p:ph type="title"/>
          </p:nvPr>
        </p:nvSpPr>
        <p:spPr/>
        <p:txBody>
          <a:bodyPr>
            <a:normAutofit fontScale="90000"/>
          </a:bodyPr>
          <a:lstStyle/>
          <a:p>
            <a:r>
              <a:rPr lang="en-IN" b="1" dirty="0"/>
              <a:t>Gradient Descent</a:t>
            </a:r>
            <a:br>
              <a:rPr lang="en-IN" b="1" dirty="0"/>
            </a:br>
            <a:endParaRPr lang="en-IN" dirty="0"/>
          </a:p>
        </p:txBody>
      </p:sp>
      <p:sp>
        <p:nvSpPr>
          <p:cNvPr id="3" name="Content Placeholder 2">
            <a:extLst>
              <a:ext uri="{FF2B5EF4-FFF2-40B4-BE49-F238E27FC236}">
                <a16:creationId xmlns="" xmlns:a16="http://schemas.microsoft.com/office/drawing/2014/main" id="{9B5BFB09-353C-4DA8-8104-0872E62B5BAA}"/>
              </a:ext>
            </a:extLst>
          </p:cNvPr>
          <p:cNvSpPr>
            <a:spLocks noGrp="1"/>
          </p:cNvSpPr>
          <p:nvPr>
            <p:ph idx="1"/>
          </p:nvPr>
        </p:nvSpPr>
        <p:spPr/>
        <p:txBody>
          <a:bodyPr/>
          <a:lstStyle/>
          <a:p>
            <a:r>
              <a:rPr lang="en-US" dirty="0"/>
              <a:t>Now the question arises, how do we reduce the cost value. Well, this can be done by using </a:t>
            </a:r>
            <a:r>
              <a:rPr lang="en-US" b="1" dirty="0"/>
              <a:t>Gradient Descent. </a:t>
            </a:r>
            <a:r>
              <a:rPr lang="en-US" dirty="0"/>
              <a:t>The main goal of Gradient descent is to </a:t>
            </a:r>
            <a:r>
              <a:rPr lang="en-US" b="1" dirty="0"/>
              <a:t>minimize the cost value.</a:t>
            </a:r>
            <a:r>
              <a:rPr lang="en-US" dirty="0"/>
              <a:t> i.e. min J(</a:t>
            </a:r>
            <a:r>
              <a:rPr lang="en-US" i="1" dirty="0"/>
              <a:t>Ɵ)</a:t>
            </a:r>
            <a:r>
              <a:rPr lang="en-US" dirty="0"/>
              <a:t>.</a:t>
            </a:r>
          </a:p>
          <a:p>
            <a:r>
              <a:rPr lang="en-US" dirty="0"/>
              <a:t>Now to minimize our cost function we need to run the gradient descent function on each parameter i.e.</a:t>
            </a:r>
          </a:p>
          <a:p>
            <a:endParaRPr lang="en-IN" dirty="0"/>
          </a:p>
        </p:txBody>
      </p:sp>
      <p:pic>
        <p:nvPicPr>
          <p:cNvPr id="4" name="Picture 3">
            <a:extLst>
              <a:ext uri="{FF2B5EF4-FFF2-40B4-BE49-F238E27FC236}">
                <a16:creationId xmlns="" xmlns:a16="http://schemas.microsoft.com/office/drawing/2014/main" id="{D18424FE-57D1-4151-BC99-022EBA4C1FA8}"/>
              </a:ext>
            </a:extLst>
          </p:cNvPr>
          <p:cNvPicPr>
            <a:picLocks noChangeAspect="1"/>
          </p:cNvPicPr>
          <p:nvPr/>
        </p:nvPicPr>
        <p:blipFill>
          <a:blip r:embed="rId2"/>
          <a:stretch>
            <a:fillRect/>
          </a:stretch>
        </p:blipFill>
        <p:spPr>
          <a:xfrm>
            <a:off x="2477053" y="4141271"/>
            <a:ext cx="6791325" cy="1552575"/>
          </a:xfrm>
          <a:prstGeom prst="rect">
            <a:avLst/>
          </a:prstGeom>
        </p:spPr>
      </p:pic>
    </p:spTree>
    <p:extLst>
      <p:ext uri="{BB962C8B-B14F-4D97-AF65-F5344CB8AC3E}">
        <p14:creationId xmlns:p14="http://schemas.microsoft.com/office/powerpoint/2010/main" val="177342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DA108-812B-4544-B72C-923E605C2488}"/>
              </a:ext>
            </a:extLst>
          </p:cNvPr>
          <p:cNvSpPr>
            <a:spLocks noGrp="1"/>
          </p:cNvSpPr>
          <p:nvPr>
            <p:ph type="title"/>
          </p:nvPr>
        </p:nvSpPr>
        <p:spPr>
          <a:xfrm>
            <a:off x="838200" y="365126"/>
            <a:ext cx="10515600" cy="262196"/>
          </a:xfrm>
        </p:spPr>
        <p:txBody>
          <a:bodyPr>
            <a:normAutofit fontScale="90000"/>
          </a:bodyPr>
          <a:lstStyle/>
          <a:p>
            <a:endParaRPr lang="en-IN" dirty="0"/>
          </a:p>
        </p:txBody>
      </p:sp>
      <p:pic>
        <p:nvPicPr>
          <p:cNvPr id="4" name="Content Placeholder 3">
            <a:extLst>
              <a:ext uri="{FF2B5EF4-FFF2-40B4-BE49-F238E27FC236}">
                <a16:creationId xmlns="" xmlns:a16="http://schemas.microsoft.com/office/drawing/2014/main" id="{59B2CF5E-8EE0-49FA-93ED-A908253D7E4F}"/>
              </a:ext>
            </a:extLst>
          </p:cNvPr>
          <p:cNvPicPr>
            <a:picLocks noGrp="1" noChangeAspect="1"/>
          </p:cNvPicPr>
          <p:nvPr>
            <p:ph idx="1"/>
          </p:nvPr>
        </p:nvPicPr>
        <p:blipFill>
          <a:blip r:embed="rId2"/>
          <a:stretch>
            <a:fillRect/>
          </a:stretch>
        </p:blipFill>
        <p:spPr>
          <a:xfrm>
            <a:off x="2376155" y="895257"/>
            <a:ext cx="5695950" cy="3086100"/>
          </a:xfrm>
          <a:prstGeom prst="rect">
            <a:avLst/>
          </a:prstGeom>
        </p:spPr>
      </p:pic>
      <p:sp>
        <p:nvSpPr>
          <p:cNvPr id="5" name="Rectangle 4">
            <a:extLst>
              <a:ext uri="{FF2B5EF4-FFF2-40B4-BE49-F238E27FC236}">
                <a16:creationId xmlns="" xmlns:a16="http://schemas.microsoft.com/office/drawing/2014/main" id="{BDB5DC78-A30E-442C-B881-B99E495A6328}"/>
              </a:ext>
            </a:extLst>
          </p:cNvPr>
          <p:cNvSpPr/>
          <p:nvPr/>
        </p:nvSpPr>
        <p:spPr>
          <a:xfrm>
            <a:off x="673395" y="4249292"/>
            <a:ext cx="10845209" cy="1200329"/>
          </a:xfrm>
          <a:prstGeom prst="rect">
            <a:avLst/>
          </a:prstGeom>
        </p:spPr>
        <p:txBody>
          <a:bodyPr wrap="square">
            <a:spAutoFit/>
          </a:bodyPr>
          <a:lstStyle/>
          <a:p>
            <a:r>
              <a:rPr lang="en-US" dirty="0"/>
              <a:t>Gradient descent has an analogy in which we have to imagine ourselves at the top of a mountain valley and left stranded and blindfolded, our objective is to reach the bottom of the hill. Feeling the slope of the terrain around you is what everyone would do. Well, this action is analogous to calculating the gradient descent, and taking a step is analogous to one iteration of the update to the parameters.</a:t>
            </a:r>
            <a:endParaRPr lang="en-IN" dirty="0"/>
          </a:p>
        </p:txBody>
      </p:sp>
    </p:spTree>
    <p:extLst>
      <p:ext uri="{BB962C8B-B14F-4D97-AF65-F5344CB8AC3E}">
        <p14:creationId xmlns:p14="http://schemas.microsoft.com/office/powerpoint/2010/main" val="154834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C7221-524F-4A4C-8D57-582E5B99C5C2}"/>
              </a:ext>
            </a:extLst>
          </p:cNvPr>
          <p:cNvSpPr>
            <a:spLocks noGrp="1"/>
          </p:cNvSpPr>
          <p:nvPr>
            <p:ph type="title"/>
          </p:nvPr>
        </p:nvSpPr>
        <p:spPr/>
        <p:txBody>
          <a:bodyPr/>
          <a:lstStyle/>
          <a:p>
            <a:r>
              <a:rPr lang="en-US" dirty="0"/>
              <a:t>Gradient Descent Analogy</a:t>
            </a:r>
            <a:endParaRPr lang="en-IN" dirty="0"/>
          </a:p>
        </p:txBody>
      </p:sp>
      <p:pic>
        <p:nvPicPr>
          <p:cNvPr id="5" name="Content Placeholder 4">
            <a:extLst>
              <a:ext uri="{FF2B5EF4-FFF2-40B4-BE49-F238E27FC236}">
                <a16:creationId xmlns="" xmlns:a16="http://schemas.microsoft.com/office/drawing/2014/main" id="{F9A234E7-01F6-4F43-845E-68B089714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517" y="1425575"/>
            <a:ext cx="9073042" cy="5099050"/>
          </a:xfrm>
        </p:spPr>
      </p:pic>
    </p:spTree>
    <p:extLst>
      <p:ext uri="{BB962C8B-B14F-4D97-AF65-F5344CB8AC3E}">
        <p14:creationId xmlns:p14="http://schemas.microsoft.com/office/powerpoint/2010/main" val="696712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0612C0-7DA0-49B7-931D-C3D76460376D}"/>
              </a:ext>
            </a:extLst>
          </p:cNvPr>
          <p:cNvSpPr>
            <a:spLocks noGrp="1"/>
          </p:cNvSpPr>
          <p:nvPr>
            <p:ph type="title"/>
          </p:nvPr>
        </p:nvSpPr>
        <p:spPr/>
        <p:txBody>
          <a:bodyPr/>
          <a:lstStyle/>
          <a:p>
            <a:r>
              <a:rPr lang="en-US" dirty="0"/>
              <a:t>Introduction</a:t>
            </a:r>
            <a:endParaRPr lang="en-IN" dirty="0"/>
          </a:p>
        </p:txBody>
      </p:sp>
      <p:sp>
        <p:nvSpPr>
          <p:cNvPr id="7" name="Content Placeholder 6">
            <a:extLst>
              <a:ext uri="{FF2B5EF4-FFF2-40B4-BE49-F238E27FC236}">
                <a16:creationId xmlns="" xmlns:a16="http://schemas.microsoft.com/office/drawing/2014/main" id="{BF4083C8-D5BA-40B6-AB43-6B1E57E63ABD}"/>
              </a:ext>
            </a:extLst>
          </p:cNvPr>
          <p:cNvSpPr>
            <a:spLocks noGrp="1"/>
          </p:cNvSpPr>
          <p:nvPr>
            <p:ph idx="1"/>
          </p:nvPr>
        </p:nvSpPr>
        <p:spPr/>
        <p:txBody>
          <a:bodyPr/>
          <a:lstStyle/>
          <a:p>
            <a:r>
              <a:rPr lang="en-US" dirty="0"/>
              <a:t>Logistic regression is a classification algorithm used to assign observations to a discrete set of classes. </a:t>
            </a:r>
          </a:p>
          <a:p>
            <a:r>
              <a:rPr lang="en-US" dirty="0"/>
              <a:t>Some of the examples of classification problems are Email spam or not spam, Online transactions Fraud or not Fraud, Tumor Malignant or Benign.</a:t>
            </a:r>
          </a:p>
          <a:p>
            <a:r>
              <a:rPr lang="en-US" dirty="0"/>
              <a:t> Logistic regression </a:t>
            </a:r>
            <a:r>
              <a:rPr lang="en-US" dirty="0" smtClean="0"/>
              <a:t>computes a weighted sum of input features (plus a bias term), instead of outputting result directly like the Linear Regression , it outputs the logistic of this result.</a:t>
            </a:r>
          </a:p>
          <a:p>
            <a:r>
              <a:rPr lang="en-US" dirty="0" smtClean="0"/>
              <a:t>It </a:t>
            </a:r>
            <a:r>
              <a:rPr lang="en-US" dirty="0" smtClean="0"/>
              <a:t>transforms </a:t>
            </a:r>
            <a:r>
              <a:rPr lang="en-US" dirty="0"/>
              <a:t>its output using the logistic sigmoid function to return a </a:t>
            </a:r>
            <a:r>
              <a:rPr lang="en-US" dirty="0" smtClean="0"/>
              <a:t>number between 0 an 1</a:t>
            </a:r>
            <a:endParaRPr lang="en-IN" dirty="0"/>
          </a:p>
        </p:txBody>
      </p:sp>
    </p:spTree>
    <p:extLst>
      <p:ext uri="{BB962C8B-B14F-4D97-AF65-F5344CB8AC3E}">
        <p14:creationId xmlns:p14="http://schemas.microsoft.com/office/powerpoint/2010/main" val="213781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36B8BA-1104-4436-A2A4-30D3356581A6}"/>
              </a:ext>
            </a:extLst>
          </p:cNvPr>
          <p:cNvSpPr>
            <a:spLocks noGrp="1"/>
          </p:cNvSpPr>
          <p:nvPr>
            <p:ph type="title"/>
          </p:nvPr>
        </p:nvSpPr>
        <p:spPr/>
        <p:txBody>
          <a:bodyPr/>
          <a:lstStyle/>
          <a:p>
            <a:r>
              <a:rPr lang="en-US" dirty="0"/>
              <a:t>Introduction Cont..</a:t>
            </a:r>
            <a:endParaRPr lang="en-IN" dirty="0"/>
          </a:p>
        </p:txBody>
      </p:sp>
      <p:sp>
        <p:nvSpPr>
          <p:cNvPr id="3" name="Content Placeholder 2">
            <a:extLst>
              <a:ext uri="{FF2B5EF4-FFF2-40B4-BE49-F238E27FC236}">
                <a16:creationId xmlns="" xmlns:a16="http://schemas.microsoft.com/office/drawing/2014/main" id="{5AEA99FF-E526-4C65-866E-106F8B62FDB8}"/>
              </a:ext>
            </a:extLst>
          </p:cNvPr>
          <p:cNvSpPr>
            <a:spLocks noGrp="1"/>
          </p:cNvSpPr>
          <p:nvPr>
            <p:ph idx="1"/>
          </p:nvPr>
        </p:nvSpPr>
        <p:spPr/>
        <p:txBody>
          <a:bodyPr/>
          <a:lstStyle/>
          <a:p>
            <a:r>
              <a:rPr lang="en-US" dirty="0"/>
              <a:t>No assumptions about the distributions of the predictor  </a:t>
            </a:r>
            <a:r>
              <a:rPr lang="en-IN" dirty="0"/>
              <a:t>variables.</a:t>
            </a:r>
          </a:p>
          <a:p>
            <a:r>
              <a:rPr lang="en-US" dirty="0"/>
              <a:t>Predictors do not have to be normally distributed</a:t>
            </a:r>
          </a:p>
          <a:p>
            <a:r>
              <a:rPr lang="en-US" dirty="0"/>
              <a:t>Logistic regression does not make any assumptions of normality, linearity, and homogeneity of variance for the independent variables.</a:t>
            </a:r>
          </a:p>
          <a:p>
            <a:r>
              <a:rPr lang="en-US" dirty="0"/>
              <a:t>Because it does not impose these requirements, it is preferred to</a:t>
            </a:r>
          </a:p>
          <a:p>
            <a:pPr marL="0" indent="0">
              <a:buNone/>
            </a:pPr>
            <a:r>
              <a:rPr lang="en-US" dirty="0"/>
              <a:t>discriminant analysis when the data does not satisfy these assumptions</a:t>
            </a:r>
            <a:endParaRPr lang="en-IN" dirty="0"/>
          </a:p>
        </p:txBody>
      </p:sp>
    </p:spTree>
    <p:extLst>
      <p:ext uri="{BB962C8B-B14F-4D97-AF65-F5344CB8AC3E}">
        <p14:creationId xmlns:p14="http://schemas.microsoft.com/office/powerpoint/2010/main" val="374968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18AC72-AD15-4094-950F-3AAA2B5287B8}"/>
              </a:ext>
            </a:extLst>
          </p:cNvPr>
          <p:cNvSpPr>
            <a:spLocks noGrp="1"/>
          </p:cNvSpPr>
          <p:nvPr>
            <p:ph type="title"/>
          </p:nvPr>
        </p:nvSpPr>
        <p:spPr/>
        <p:txBody>
          <a:bodyPr/>
          <a:lstStyle/>
          <a:p>
            <a:r>
              <a:rPr lang="en-IN" dirty="0" smtClean="0"/>
              <a:t>Definition – Logistic Regression</a:t>
            </a:r>
            <a:endParaRPr lang="en-IN" dirty="0"/>
          </a:p>
        </p:txBody>
      </p:sp>
      <p:sp>
        <p:nvSpPr>
          <p:cNvPr id="3" name="Content Placeholder 2">
            <a:extLst>
              <a:ext uri="{FF2B5EF4-FFF2-40B4-BE49-F238E27FC236}">
                <a16:creationId xmlns="" xmlns:a16="http://schemas.microsoft.com/office/drawing/2014/main" id="{820B63AC-8EFC-4FDC-9D3A-B3A4B2AAC1A6}"/>
              </a:ext>
            </a:extLst>
          </p:cNvPr>
          <p:cNvSpPr>
            <a:spLocks noGrp="1"/>
          </p:cNvSpPr>
          <p:nvPr>
            <p:ph idx="1"/>
          </p:nvPr>
        </p:nvSpPr>
        <p:spPr/>
        <p:txBody>
          <a:bodyPr/>
          <a:lstStyle/>
          <a:p>
            <a:r>
              <a:rPr lang="en-US" dirty="0"/>
              <a:t>Logistic </a:t>
            </a:r>
            <a:r>
              <a:rPr lang="en-US" dirty="0" smtClean="0"/>
              <a:t>Regression (also called </a:t>
            </a:r>
            <a:r>
              <a:rPr lang="en-US" dirty="0" err="1" smtClean="0"/>
              <a:t>Logit</a:t>
            </a:r>
            <a:r>
              <a:rPr lang="en-US" dirty="0" smtClean="0"/>
              <a:t> Regression) is commonly used to estimate the probability that an instance belongs to a particular class. If estimated probability is greater than 50% then the model predicts that instance belongs to positive class or else it belongs to negative class. </a:t>
            </a:r>
            <a:endParaRPr lang="en-IN" dirty="0"/>
          </a:p>
        </p:txBody>
      </p:sp>
      <p:pic>
        <p:nvPicPr>
          <p:cNvPr id="5" name="Picture 4">
            <a:extLst>
              <a:ext uri="{FF2B5EF4-FFF2-40B4-BE49-F238E27FC236}">
                <a16:creationId xmlns="" xmlns:a16="http://schemas.microsoft.com/office/drawing/2014/main" id="{590CC568-2843-4FA5-85D5-474ABFA357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3923" y="2975046"/>
            <a:ext cx="7981507" cy="3536633"/>
          </a:xfrm>
          <a:prstGeom prst="rect">
            <a:avLst/>
          </a:prstGeom>
        </p:spPr>
      </p:pic>
    </p:spTree>
    <p:extLst>
      <p:ext uri="{BB962C8B-B14F-4D97-AF65-F5344CB8AC3E}">
        <p14:creationId xmlns:p14="http://schemas.microsoft.com/office/powerpoint/2010/main" val="179413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98B57-0439-4CDB-BB08-1CA3BA262A2A}"/>
              </a:ext>
            </a:extLst>
          </p:cNvPr>
          <p:cNvSpPr>
            <a:spLocks noGrp="1"/>
          </p:cNvSpPr>
          <p:nvPr>
            <p:ph type="title"/>
          </p:nvPr>
        </p:nvSpPr>
        <p:spPr/>
        <p:txBody>
          <a:bodyPr/>
          <a:lstStyle/>
          <a:p>
            <a:r>
              <a:rPr lang="en-IN" dirty="0" smtClean="0"/>
              <a:t>Hypothesis – Logistic function</a:t>
            </a:r>
            <a:endParaRPr lang="en-IN" dirty="0"/>
          </a:p>
        </p:txBody>
      </p:sp>
      <p:sp>
        <p:nvSpPr>
          <p:cNvPr id="3" name="Content Placeholder 2">
            <a:extLst>
              <a:ext uri="{FF2B5EF4-FFF2-40B4-BE49-F238E27FC236}">
                <a16:creationId xmlns="" xmlns:a16="http://schemas.microsoft.com/office/drawing/2014/main" id="{A1EE183C-AB4E-41A8-9C26-D621E703E289}"/>
              </a:ext>
            </a:extLst>
          </p:cNvPr>
          <p:cNvSpPr>
            <a:spLocks noGrp="1"/>
          </p:cNvSpPr>
          <p:nvPr>
            <p:ph idx="1"/>
          </p:nvPr>
        </p:nvSpPr>
        <p:spPr/>
        <p:txBody>
          <a:bodyPr/>
          <a:lstStyle/>
          <a:p>
            <a:pPr algn="just"/>
            <a:r>
              <a:rPr lang="en-US" dirty="0"/>
              <a:t>We can call a Logistic Regression a Linear Regression model but the Logistic Regression uses a more complex cost function, this cost function can be defined as the ‘</a:t>
            </a:r>
            <a:r>
              <a:rPr lang="en-US" b="1" dirty="0"/>
              <a:t>Sigmoid function</a:t>
            </a:r>
            <a:r>
              <a:rPr lang="en-US" dirty="0"/>
              <a:t>’ or also known as the ‘logistic function’ instead of a linear function.</a:t>
            </a:r>
          </a:p>
          <a:p>
            <a:pPr algn="just"/>
            <a:r>
              <a:rPr lang="en-US" dirty="0"/>
              <a:t>The hypothesis of logistic regression tends it to limit the cost function between 0 and 1. Therefore linear functions fail to represent it as it can have a value greater than 1 or less than 0 which is not possible as per the hypothesis of logistic regression.</a:t>
            </a:r>
          </a:p>
          <a:p>
            <a:pPr marL="0" indent="0">
              <a:buNone/>
            </a:pPr>
            <a:endParaRPr lang="en-IN" dirty="0"/>
          </a:p>
        </p:txBody>
      </p:sp>
      <p:pic>
        <p:nvPicPr>
          <p:cNvPr id="5" name="Picture 4">
            <a:extLst>
              <a:ext uri="{FF2B5EF4-FFF2-40B4-BE49-F238E27FC236}">
                <a16:creationId xmlns="" xmlns:a16="http://schemas.microsoft.com/office/drawing/2014/main" id="{36AB6008-16D5-4721-B418-9EBED446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748" y="5326911"/>
            <a:ext cx="2124075" cy="457200"/>
          </a:xfrm>
          <a:prstGeom prst="rect">
            <a:avLst/>
          </a:prstGeom>
        </p:spPr>
      </p:pic>
    </p:spTree>
    <p:extLst>
      <p:ext uri="{BB962C8B-B14F-4D97-AF65-F5344CB8AC3E}">
        <p14:creationId xmlns:p14="http://schemas.microsoft.com/office/powerpoint/2010/main" val="21626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93BF9-5EF1-4A41-A5D5-1054FB9C7C24}"/>
              </a:ext>
            </a:extLst>
          </p:cNvPr>
          <p:cNvSpPr>
            <a:spLocks noGrp="1"/>
          </p:cNvSpPr>
          <p:nvPr>
            <p:ph type="title"/>
          </p:nvPr>
        </p:nvSpPr>
        <p:spPr/>
        <p:txBody>
          <a:bodyPr/>
          <a:lstStyle/>
          <a:p>
            <a:r>
              <a:rPr lang="en-US" dirty="0"/>
              <a:t>Sigmoid Function</a:t>
            </a:r>
            <a:endParaRPr lang="en-IN" dirty="0"/>
          </a:p>
        </p:txBody>
      </p:sp>
      <p:sp>
        <p:nvSpPr>
          <p:cNvPr id="3" name="Content Placeholder 2">
            <a:extLst>
              <a:ext uri="{FF2B5EF4-FFF2-40B4-BE49-F238E27FC236}">
                <a16:creationId xmlns="" xmlns:a16="http://schemas.microsoft.com/office/drawing/2014/main" id="{DE791BD7-5A74-4CA6-94B7-1521C4DE6A75}"/>
              </a:ext>
            </a:extLst>
          </p:cNvPr>
          <p:cNvSpPr>
            <a:spLocks noGrp="1"/>
          </p:cNvSpPr>
          <p:nvPr>
            <p:ph idx="1"/>
          </p:nvPr>
        </p:nvSpPr>
        <p:spPr>
          <a:xfrm>
            <a:off x="838200" y="1265274"/>
            <a:ext cx="10515600" cy="4911689"/>
          </a:xfrm>
        </p:spPr>
        <p:txBody>
          <a:bodyPr/>
          <a:lstStyle/>
          <a:p>
            <a:r>
              <a:rPr lang="en-US" dirty="0"/>
              <a:t>In order to map predicted values to probabilities, we use the Sigmoid function. The function maps any real value into another value between 0 and 1. In machine learning, we use sigmoid to map predictions to probabilities.</a:t>
            </a:r>
          </a:p>
          <a:p>
            <a:pPr marL="0" indent="0">
              <a:buNone/>
            </a:pPr>
            <a:endParaRPr lang="en-IN" dirty="0"/>
          </a:p>
        </p:txBody>
      </p:sp>
      <p:pic>
        <p:nvPicPr>
          <p:cNvPr id="5" name="Picture 4">
            <a:extLst>
              <a:ext uri="{FF2B5EF4-FFF2-40B4-BE49-F238E27FC236}">
                <a16:creationId xmlns="" xmlns:a16="http://schemas.microsoft.com/office/drawing/2014/main" id="{35E2B2E8-FA7A-4F13-B86A-344FD4186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786" y="2877917"/>
            <a:ext cx="4657060" cy="3492795"/>
          </a:xfrm>
          <a:prstGeom prst="rect">
            <a:avLst/>
          </a:prstGeom>
        </p:spPr>
      </p:pic>
      <p:pic>
        <p:nvPicPr>
          <p:cNvPr id="7" name="Picture 6">
            <a:extLst>
              <a:ext uri="{FF2B5EF4-FFF2-40B4-BE49-F238E27FC236}">
                <a16:creationId xmlns="" xmlns:a16="http://schemas.microsoft.com/office/drawing/2014/main" id="{5ADF7125-7938-4A5D-90CD-1E6F8EA27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685" y="3979788"/>
            <a:ext cx="2581275" cy="1152525"/>
          </a:xfrm>
          <a:prstGeom prst="rect">
            <a:avLst/>
          </a:prstGeom>
        </p:spPr>
      </p:pic>
    </p:spTree>
    <p:extLst>
      <p:ext uri="{BB962C8B-B14F-4D97-AF65-F5344CB8AC3E}">
        <p14:creationId xmlns:p14="http://schemas.microsoft.com/office/powerpoint/2010/main" val="3040113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33F8A1-95E1-4177-83E7-4FE0187A871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E5E0524-D15F-4ADB-94A0-81532B0CD8D7}"/>
              </a:ext>
            </a:extLst>
          </p:cNvPr>
          <p:cNvSpPr>
            <a:spLocks noGrp="1"/>
          </p:cNvSpPr>
          <p:nvPr>
            <p:ph idx="1"/>
          </p:nvPr>
        </p:nvSpPr>
        <p:spPr>
          <a:xfrm>
            <a:off x="838200" y="1825625"/>
            <a:ext cx="10515600" cy="4755928"/>
          </a:xfrm>
        </p:spPr>
        <p:txBody>
          <a:bodyPr/>
          <a:lstStyle/>
          <a:p>
            <a:r>
              <a:rPr lang="en-US" dirty="0"/>
              <a:t>When using </a:t>
            </a:r>
            <a:r>
              <a:rPr lang="en-US" i="1" dirty="0"/>
              <a:t>linear regression</a:t>
            </a:r>
            <a:r>
              <a:rPr lang="en-US" dirty="0"/>
              <a:t> we used a formula of the hypothesis i.e.</a:t>
            </a:r>
          </a:p>
          <a:p>
            <a:pPr marL="0" indent="0">
              <a:buNone/>
            </a:pPr>
            <a:endParaRPr lang="en-IN" dirty="0"/>
          </a:p>
          <a:p>
            <a:r>
              <a:rPr lang="en-US" dirty="0"/>
              <a:t>For logistic regression we are going to modify it a little bit i.e.</a:t>
            </a:r>
          </a:p>
          <a:p>
            <a:endParaRPr lang="en-US" dirty="0"/>
          </a:p>
          <a:p>
            <a:r>
              <a:rPr lang="en-US" dirty="0"/>
              <a:t> We have expected that our hypothesis will give values between 0 and 1.</a:t>
            </a:r>
          </a:p>
          <a:p>
            <a:pPr marL="0" indent="0">
              <a:buNone/>
            </a:pPr>
            <a:endParaRPr lang="en-US" dirty="0"/>
          </a:p>
          <a:p>
            <a:pPr marL="0" indent="0">
              <a:buNone/>
            </a:pPr>
            <a:endParaRPr lang="en-IN" dirty="0"/>
          </a:p>
        </p:txBody>
      </p:sp>
      <p:pic>
        <p:nvPicPr>
          <p:cNvPr id="4" name="Picture 3">
            <a:extLst>
              <a:ext uri="{FF2B5EF4-FFF2-40B4-BE49-F238E27FC236}">
                <a16:creationId xmlns="" xmlns:a16="http://schemas.microsoft.com/office/drawing/2014/main" id="{0A8C11A6-A805-496F-A347-599111A6AD2C}"/>
              </a:ext>
            </a:extLst>
          </p:cNvPr>
          <p:cNvPicPr>
            <a:picLocks noChangeAspect="1"/>
          </p:cNvPicPr>
          <p:nvPr/>
        </p:nvPicPr>
        <p:blipFill>
          <a:blip r:embed="rId2"/>
          <a:stretch>
            <a:fillRect/>
          </a:stretch>
        </p:blipFill>
        <p:spPr>
          <a:xfrm>
            <a:off x="1314450" y="2237581"/>
            <a:ext cx="2247900" cy="619125"/>
          </a:xfrm>
          <a:prstGeom prst="rect">
            <a:avLst/>
          </a:prstGeom>
        </p:spPr>
      </p:pic>
      <p:pic>
        <p:nvPicPr>
          <p:cNvPr id="5" name="Picture 4">
            <a:extLst>
              <a:ext uri="{FF2B5EF4-FFF2-40B4-BE49-F238E27FC236}">
                <a16:creationId xmlns="" xmlns:a16="http://schemas.microsoft.com/office/drawing/2014/main" id="{B0A04A92-B969-4871-A64F-4BC511BBA2CC}"/>
              </a:ext>
            </a:extLst>
          </p:cNvPr>
          <p:cNvPicPr>
            <a:picLocks noChangeAspect="1"/>
          </p:cNvPicPr>
          <p:nvPr/>
        </p:nvPicPr>
        <p:blipFill>
          <a:blip r:embed="rId3"/>
          <a:stretch>
            <a:fillRect/>
          </a:stretch>
        </p:blipFill>
        <p:spPr>
          <a:xfrm>
            <a:off x="1181100" y="3268662"/>
            <a:ext cx="2514600" cy="561975"/>
          </a:xfrm>
          <a:prstGeom prst="rect">
            <a:avLst/>
          </a:prstGeom>
        </p:spPr>
      </p:pic>
      <p:pic>
        <p:nvPicPr>
          <p:cNvPr id="6" name="Picture 5">
            <a:extLst>
              <a:ext uri="{FF2B5EF4-FFF2-40B4-BE49-F238E27FC236}">
                <a16:creationId xmlns="" xmlns:a16="http://schemas.microsoft.com/office/drawing/2014/main" id="{54CB1D37-BFB0-46D1-95DD-C3604F1D4DAB}"/>
              </a:ext>
            </a:extLst>
          </p:cNvPr>
          <p:cNvPicPr>
            <a:picLocks noChangeAspect="1"/>
          </p:cNvPicPr>
          <p:nvPr/>
        </p:nvPicPr>
        <p:blipFill>
          <a:blip r:embed="rId4"/>
          <a:stretch>
            <a:fillRect/>
          </a:stretch>
        </p:blipFill>
        <p:spPr>
          <a:xfrm>
            <a:off x="1906832" y="4623909"/>
            <a:ext cx="3577735" cy="1868966"/>
          </a:xfrm>
          <a:prstGeom prst="rect">
            <a:avLst/>
          </a:prstGeom>
        </p:spPr>
      </p:pic>
      <p:pic>
        <p:nvPicPr>
          <p:cNvPr id="7" name="Picture 6">
            <a:extLst>
              <a:ext uri="{FF2B5EF4-FFF2-40B4-BE49-F238E27FC236}">
                <a16:creationId xmlns="" xmlns:a16="http://schemas.microsoft.com/office/drawing/2014/main" id="{48E8D480-D4EA-434C-AC8D-986B2545D486}"/>
              </a:ext>
            </a:extLst>
          </p:cNvPr>
          <p:cNvPicPr>
            <a:picLocks noChangeAspect="1"/>
          </p:cNvPicPr>
          <p:nvPr/>
        </p:nvPicPr>
        <p:blipFill>
          <a:blip r:embed="rId5"/>
          <a:stretch>
            <a:fillRect/>
          </a:stretch>
        </p:blipFill>
        <p:spPr>
          <a:xfrm>
            <a:off x="5774208" y="4503218"/>
            <a:ext cx="4510960" cy="1921985"/>
          </a:xfrm>
          <a:prstGeom prst="rect">
            <a:avLst/>
          </a:prstGeom>
        </p:spPr>
      </p:pic>
    </p:spTree>
    <p:extLst>
      <p:ext uri="{BB962C8B-B14F-4D97-AF65-F5344CB8AC3E}">
        <p14:creationId xmlns:p14="http://schemas.microsoft.com/office/powerpoint/2010/main" val="2286402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2805A4-9D2F-4D8E-BF40-3B8704C5F0AD}"/>
              </a:ext>
            </a:extLst>
          </p:cNvPr>
          <p:cNvSpPr>
            <a:spLocks noGrp="1"/>
          </p:cNvSpPr>
          <p:nvPr>
            <p:ph type="title"/>
          </p:nvPr>
        </p:nvSpPr>
        <p:spPr>
          <a:xfrm>
            <a:off x="838200" y="238088"/>
            <a:ext cx="10515600" cy="442949"/>
          </a:xfrm>
        </p:spPr>
        <p:txBody>
          <a:bodyPr>
            <a:normAutofit fontScale="90000"/>
          </a:bodyPr>
          <a:lstStyle/>
          <a:p>
            <a:r>
              <a:rPr lang="en-US" dirty="0"/>
              <a:t>Decision Boundary</a:t>
            </a:r>
            <a:endParaRPr lang="en-IN" dirty="0"/>
          </a:p>
        </p:txBody>
      </p:sp>
      <p:sp>
        <p:nvSpPr>
          <p:cNvPr id="3" name="Content Placeholder 2">
            <a:extLst>
              <a:ext uri="{FF2B5EF4-FFF2-40B4-BE49-F238E27FC236}">
                <a16:creationId xmlns="" xmlns:a16="http://schemas.microsoft.com/office/drawing/2014/main" id="{968CBBE3-753F-40DA-A7E5-8A01612B11D4}"/>
              </a:ext>
            </a:extLst>
          </p:cNvPr>
          <p:cNvSpPr>
            <a:spLocks noGrp="1"/>
          </p:cNvSpPr>
          <p:nvPr>
            <p:ph idx="1"/>
          </p:nvPr>
        </p:nvSpPr>
        <p:spPr>
          <a:xfrm>
            <a:off x="838200" y="681037"/>
            <a:ext cx="10515600" cy="5655967"/>
          </a:xfrm>
        </p:spPr>
        <p:txBody>
          <a:bodyPr>
            <a:normAutofit fontScale="92500" lnSpcReduction="10000"/>
          </a:bodyPr>
          <a:lstStyle/>
          <a:p>
            <a:r>
              <a:rPr lang="en-US" sz="2400" dirty="0"/>
              <a:t>We expect our classifier to give us a set of outputs or classes based on probability when we pass the inputs through a prediction function and returns a probability score between 0 and 1.</a:t>
            </a:r>
          </a:p>
          <a:p>
            <a:r>
              <a:rPr lang="en-US" sz="2400" dirty="0"/>
              <a:t> For Example, We have 2 classes, let’s take them like cats and dogs(1 — dog , 0 — cats). We basically decide with a threshold value above which we classify values into Class 1 and of the value goes below the threshold then we classify it in Class 2.</a:t>
            </a:r>
          </a:p>
          <a:p>
            <a:pPr algn="just"/>
            <a:r>
              <a:rPr lang="en-US" dirty="0"/>
              <a:t> </a:t>
            </a:r>
          </a:p>
          <a:p>
            <a:pPr algn="just"/>
            <a:endParaRPr lang="en-US" sz="2400" dirty="0"/>
          </a:p>
          <a:p>
            <a:pPr algn="just"/>
            <a:endParaRPr lang="en-US" sz="2400" dirty="0"/>
          </a:p>
          <a:p>
            <a:pPr algn="just"/>
            <a:endParaRPr lang="en-US" sz="2400" dirty="0"/>
          </a:p>
          <a:p>
            <a:pPr algn="just"/>
            <a:endParaRPr lang="en-US" sz="2400" dirty="0"/>
          </a:p>
          <a:p>
            <a:pPr algn="just"/>
            <a:r>
              <a:rPr lang="en-US" sz="2400" dirty="0"/>
              <a:t>As shown in the above graph we have chosen the threshold as 0.5, if the prediction function returned a value of 0.7 then we would classify this observation as Class 1(DOG). If our prediction returned a value of 0.2 then we would classify the observation as Class 2(CAT).</a:t>
            </a:r>
            <a:endParaRPr lang="en-IN" sz="2400" dirty="0"/>
          </a:p>
        </p:txBody>
      </p:sp>
      <p:pic>
        <p:nvPicPr>
          <p:cNvPr id="5" name="Picture 4">
            <a:extLst>
              <a:ext uri="{FF2B5EF4-FFF2-40B4-BE49-F238E27FC236}">
                <a16:creationId xmlns="" xmlns:a16="http://schemas.microsoft.com/office/drawing/2014/main" id="{F305B434-AC98-4C78-A5F7-884186EE6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860" y="2826492"/>
            <a:ext cx="2970028" cy="2064019"/>
          </a:xfrm>
          <a:prstGeom prst="rect">
            <a:avLst/>
          </a:prstGeom>
        </p:spPr>
      </p:pic>
    </p:spTree>
    <p:extLst>
      <p:ext uri="{BB962C8B-B14F-4D97-AF65-F5344CB8AC3E}">
        <p14:creationId xmlns:p14="http://schemas.microsoft.com/office/powerpoint/2010/main" val="1370391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67ECA8-6F44-448C-8B8B-DFAA9C9F009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132DE37-4AFD-41C4-AD13-AB05151F1515}"/>
              </a:ext>
            </a:extLst>
          </p:cNvPr>
          <p:cNvSpPr>
            <a:spLocks noGrp="1"/>
          </p:cNvSpPr>
          <p:nvPr>
            <p:ph idx="1"/>
          </p:nvPr>
        </p:nvSpPr>
        <p:spPr/>
        <p:txBody>
          <a:bodyPr/>
          <a:lstStyle/>
          <a:p>
            <a:r>
              <a:rPr lang="en-US" dirty="0"/>
              <a:t>We learnt about the cost function </a:t>
            </a:r>
            <a:r>
              <a:rPr lang="en-US" i="1" dirty="0"/>
              <a:t>J</a:t>
            </a:r>
            <a:r>
              <a:rPr lang="en-US" dirty="0"/>
              <a:t>(Ɵ) in the </a:t>
            </a:r>
            <a:r>
              <a:rPr lang="en-US" i="1" dirty="0"/>
              <a:t>Linear Regression</a:t>
            </a:r>
            <a:r>
              <a:rPr lang="en-US" dirty="0"/>
              <a:t>, the cost function represents optimization objective i.e. we create a cost function and minimize it so that we can develop an accurate model with minimum error.</a:t>
            </a:r>
          </a:p>
          <a:p>
            <a:endParaRPr lang="en-IN" dirty="0"/>
          </a:p>
        </p:txBody>
      </p:sp>
      <p:pic>
        <p:nvPicPr>
          <p:cNvPr id="4" name="Picture 3">
            <a:extLst>
              <a:ext uri="{FF2B5EF4-FFF2-40B4-BE49-F238E27FC236}">
                <a16:creationId xmlns="" xmlns:a16="http://schemas.microsoft.com/office/drawing/2014/main" id="{4FE34AB5-61E0-4A62-ADEA-B169EF9DBA96}"/>
              </a:ext>
            </a:extLst>
          </p:cNvPr>
          <p:cNvPicPr>
            <a:picLocks noChangeAspect="1"/>
          </p:cNvPicPr>
          <p:nvPr/>
        </p:nvPicPr>
        <p:blipFill>
          <a:blip r:embed="rId2"/>
          <a:stretch>
            <a:fillRect/>
          </a:stretch>
        </p:blipFill>
        <p:spPr>
          <a:xfrm>
            <a:off x="1170799" y="2890684"/>
            <a:ext cx="8209175" cy="2174844"/>
          </a:xfrm>
          <a:prstGeom prst="rect">
            <a:avLst/>
          </a:prstGeom>
        </p:spPr>
      </p:pic>
      <p:sp>
        <p:nvSpPr>
          <p:cNvPr id="5" name="Rectangle 4">
            <a:extLst>
              <a:ext uri="{FF2B5EF4-FFF2-40B4-BE49-F238E27FC236}">
                <a16:creationId xmlns="" xmlns:a16="http://schemas.microsoft.com/office/drawing/2014/main" id="{7266E6A6-8B01-4E52-A315-3DBFFD06A877}"/>
              </a:ext>
            </a:extLst>
          </p:cNvPr>
          <p:cNvSpPr/>
          <p:nvPr/>
        </p:nvSpPr>
        <p:spPr>
          <a:xfrm>
            <a:off x="1059711" y="5005468"/>
            <a:ext cx="10380921" cy="923330"/>
          </a:xfrm>
          <a:prstGeom prst="rect">
            <a:avLst/>
          </a:prstGeom>
        </p:spPr>
        <p:txBody>
          <a:bodyPr wrap="square">
            <a:spAutoFit/>
          </a:bodyPr>
          <a:lstStyle/>
          <a:p>
            <a:r>
              <a:rPr lang="en-US" dirty="0"/>
              <a:t>If we try to use the cost function of the linear regression in ‘Logistic Regression’ then it would be of no use as it would end up being a </a:t>
            </a:r>
            <a:r>
              <a:rPr lang="en-US" b="1" dirty="0"/>
              <a:t>non-convex</a:t>
            </a:r>
            <a:r>
              <a:rPr lang="en-US" dirty="0"/>
              <a:t> function with many local minimums, in which it would be very </a:t>
            </a:r>
            <a:r>
              <a:rPr lang="en-US" b="1" dirty="0"/>
              <a:t>difficult</a:t>
            </a:r>
            <a:r>
              <a:rPr lang="en-US" dirty="0"/>
              <a:t> to </a:t>
            </a:r>
            <a:r>
              <a:rPr lang="en-US" b="1" dirty="0"/>
              <a:t>minimize the cost value</a:t>
            </a:r>
            <a:r>
              <a:rPr lang="en-US" dirty="0"/>
              <a:t> and find the global minimum.</a:t>
            </a:r>
            <a:endParaRPr lang="en-IN" dirty="0"/>
          </a:p>
        </p:txBody>
      </p:sp>
    </p:spTree>
    <p:extLst>
      <p:ext uri="{BB962C8B-B14F-4D97-AF65-F5344CB8AC3E}">
        <p14:creationId xmlns:p14="http://schemas.microsoft.com/office/powerpoint/2010/main" val="574117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302</TotalTime>
  <Words>812</Words>
  <Application>Microsoft Office PowerPoint</Application>
  <PresentationFormat>Custom</PresentationFormat>
  <Paragraphs>43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introduction</vt:lpstr>
      <vt:lpstr>Logistic Regression</vt:lpstr>
      <vt:lpstr>Introduction</vt:lpstr>
      <vt:lpstr>Introduction Cont..</vt:lpstr>
      <vt:lpstr>Definition – Logistic Regression</vt:lpstr>
      <vt:lpstr>Hypothesis – Logistic function</vt:lpstr>
      <vt:lpstr>Sigmoid Function</vt:lpstr>
      <vt:lpstr>PowerPoint Presentation</vt:lpstr>
      <vt:lpstr>Decision Boundary</vt:lpstr>
      <vt:lpstr>PowerPoint Presentation</vt:lpstr>
      <vt:lpstr>Non-convex Function</vt:lpstr>
      <vt:lpstr>PowerPoint Presentation</vt:lpstr>
      <vt:lpstr>PowerPoint Presentation</vt:lpstr>
      <vt:lpstr>Gradient Descent </vt:lpstr>
      <vt:lpstr>PowerPoint Presentation</vt:lpstr>
      <vt:lpstr>Gradient Descent Analogy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MEGHNA</dc:creator>
  <cp:lastModifiedBy>Rita</cp:lastModifiedBy>
  <cp:revision>45</cp:revision>
  <dcterms:created xsi:type="dcterms:W3CDTF">2020-03-04T10:35:06Z</dcterms:created>
  <dcterms:modified xsi:type="dcterms:W3CDTF">2020-03-16T09:05:20Z</dcterms:modified>
</cp:coreProperties>
</file>