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2" r:id="rId5"/>
    <p:sldId id="278" r:id="rId6"/>
    <p:sldId id="279" r:id="rId7"/>
    <p:sldId id="260" r:id="rId8"/>
    <p:sldId id="277" r:id="rId9"/>
    <p:sldId id="283" r:id="rId10"/>
    <p:sldId id="280" r:id="rId11"/>
    <p:sldId id="281" r:id="rId12"/>
    <p:sldId id="282" r:id="rId13"/>
    <p:sldId id="270" r:id="rId14"/>
    <p:sldId id="271" r:id="rId15"/>
    <p:sldId id="285" r:id="rId16"/>
    <p:sldId id="284" r:id="rId17"/>
    <p:sldId id="268" r:id="rId18"/>
    <p:sldId id="269" r:id="rId19"/>
    <p:sldId id="286" r:id="rId20"/>
    <p:sldId id="273"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92" d="100"/>
          <a:sy n="92" d="100"/>
        </p:scale>
        <p:origin x="-250"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3723505"/>
            <a:ext cx="9144000" cy="486033"/>
          </a:xfrm>
          <a:ln>
            <a:noFill/>
          </a:ln>
        </p:spPr>
        <p:txBody>
          <a:bodyPr anchor="b">
            <a:noAutofit/>
          </a:bodyPr>
          <a:lstStyle>
            <a:lvl1pPr algn="ctr">
              <a:defRPr sz="3200">
                <a:solidFill>
                  <a:schemeClr val="bg1">
                    <a:lumMod val="95000"/>
                  </a:schemeClr>
                </a:solidFill>
              </a:defRPr>
            </a:lvl1pPr>
          </a:lstStyle>
          <a:p>
            <a:r>
              <a:rPr lang="en-US"/>
              <a:t>Click to edit Master title style</a:t>
            </a:r>
            <a:endParaRPr lang="en-SG" dirty="0"/>
          </a:p>
        </p:txBody>
      </p:sp>
      <p:sp>
        <p:nvSpPr>
          <p:cNvPr id="3" name="Subtitle 2"/>
          <p:cNvSpPr>
            <a:spLocks noGrp="1"/>
          </p:cNvSpPr>
          <p:nvPr>
            <p:ph type="subTitle" idx="1"/>
          </p:nvPr>
        </p:nvSpPr>
        <p:spPr>
          <a:xfrm>
            <a:off x="9152238" y="4580237"/>
            <a:ext cx="2619632"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dirty="0"/>
          </a:p>
        </p:txBody>
      </p:sp>
    </p:spTree>
    <p:extLst>
      <p:ext uri="{BB962C8B-B14F-4D97-AF65-F5344CB8AC3E}">
        <p14:creationId xmlns:p14="http://schemas.microsoft.com/office/powerpoint/2010/main" val="1615747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6" name="Slide Number Placeholder 5"/>
          <p:cNvSpPr>
            <a:spLocks noGrp="1"/>
          </p:cNvSpPr>
          <p:nvPr>
            <p:ph type="sldNum" sz="quarter" idx="12"/>
          </p:nvPr>
        </p:nvSpPr>
        <p:spPr/>
        <p:txBody>
          <a:bodyPr/>
          <a:lstStyle/>
          <a:p>
            <a:fld id="{55125621-1AE9-4B35-A68C-AEF620B4D533}" type="slidenum">
              <a:rPr lang="en-IN" smtClean="0"/>
              <a:t>‹#›</a:t>
            </a:fld>
            <a:endParaRPr lang="en-IN"/>
          </a:p>
        </p:txBody>
      </p:sp>
    </p:spTree>
    <p:extLst>
      <p:ext uri="{BB962C8B-B14F-4D97-AF65-F5344CB8AC3E}">
        <p14:creationId xmlns:p14="http://schemas.microsoft.com/office/powerpoint/2010/main" val="1752125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313039" y="1482810"/>
            <a:ext cx="5706761" cy="50003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482811"/>
            <a:ext cx="5624384" cy="50003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55125621-1AE9-4B35-A68C-AEF620B4D533}" type="slidenum">
              <a:rPr lang="en-IN" smtClean="0"/>
              <a:t>‹#›</a:t>
            </a:fld>
            <a:endParaRPr lang="en-IN"/>
          </a:p>
        </p:txBody>
      </p:sp>
    </p:spTree>
    <p:extLst>
      <p:ext uri="{BB962C8B-B14F-4D97-AF65-F5344CB8AC3E}">
        <p14:creationId xmlns:p14="http://schemas.microsoft.com/office/powerpoint/2010/main" val="4156434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8324" y="365126"/>
            <a:ext cx="10635048" cy="939500"/>
          </a:xfrm>
        </p:spPr>
        <p:txBody>
          <a:bodyPr/>
          <a:lstStyle/>
          <a:p>
            <a:r>
              <a:rPr lang="en-US"/>
              <a:t>Click to edit Master title style</a:t>
            </a:r>
            <a:endParaRPr lang="en-SG"/>
          </a:p>
        </p:txBody>
      </p:sp>
      <p:sp>
        <p:nvSpPr>
          <p:cNvPr id="3" name="Text Placeholder 2"/>
          <p:cNvSpPr>
            <a:spLocks noGrp="1"/>
          </p:cNvSpPr>
          <p:nvPr>
            <p:ph type="body" idx="1"/>
          </p:nvPr>
        </p:nvSpPr>
        <p:spPr>
          <a:xfrm>
            <a:off x="288324" y="1392195"/>
            <a:ext cx="570925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88324" y="2505074"/>
            <a:ext cx="5709251" cy="40110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095999" y="1392195"/>
            <a:ext cx="5750011"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5999" y="2505075"/>
            <a:ext cx="5750011" cy="40110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9" name="Slide Number Placeholder 8"/>
          <p:cNvSpPr>
            <a:spLocks noGrp="1"/>
          </p:cNvSpPr>
          <p:nvPr>
            <p:ph type="sldNum" sz="quarter" idx="12"/>
          </p:nvPr>
        </p:nvSpPr>
        <p:spPr/>
        <p:txBody>
          <a:bodyPr/>
          <a:lstStyle/>
          <a:p>
            <a:fld id="{55125621-1AE9-4B35-A68C-AEF620B4D533}" type="slidenum">
              <a:rPr lang="en-IN" smtClean="0"/>
              <a:t>‹#›</a:t>
            </a:fld>
            <a:endParaRPr lang="en-IN"/>
          </a:p>
        </p:txBody>
      </p:sp>
    </p:spTree>
    <p:extLst>
      <p:ext uri="{BB962C8B-B14F-4D97-AF65-F5344CB8AC3E}">
        <p14:creationId xmlns:p14="http://schemas.microsoft.com/office/powerpoint/2010/main" val="275798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5" name="Slide Number Placeholder 4"/>
          <p:cNvSpPr>
            <a:spLocks noGrp="1"/>
          </p:cNvSpPr>
          <p:nvPr>
            <p:ph type="sldNum" sz="quarter" idx="12"/>
          </p:nvPr>
        </p:nvSpPr>
        <p:spPr/>
        <p:txBody>
          <a:bodyPr/>
          <a:lstStyle/>
          <a:p>
            <a:fld id="{55125621-1AE9-4B35-A68C-AEF620B4D533}" type="slidenum">
              <a:rPr lang="en-IN" smtClean="0"/>
              <a:t>‹#›</a:t>
            </a:fld>
            <a:endParaRPr lang="en-IN"/>
          </a:p>
        </p:txBody>
      </p:sp>
    </p:spTree>
    <p:extLst>
      <p:ext uri="{BB962C8B-B14F-4D97-AF65-F5344CB8AC3E}">
        <p14:creationId xmlns:p14="http://schemas.microsoft.com/office/powerpoint/2010/main" val="871792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125621-1AE9-4B35-A68C-AEF620B4D533}" type="slidenum">
              <a:rPr lang="en-IN" smtClean="0"/>
              <a:t>‹#›</a:t>
            </a:fld>
            <a:endParaRPr lang="en-IN"/>
          </a:p>
        </p:txBody>
      </p:sp>
    </p:spTree>
    <p:extLst>
      <p:ext uri="{BB962C8B-B14F-4D97-AF65-F5344CB8AC3E}">
        <p14:creationId xmlns:p14="http://schemas.microsoft.com/office/powerpoint/2010/main" val="3298814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313039" y="365125"/>
            <a:ext cx="10305535" cy="862313"/>
          </a:xfrm>
          <a:prstGeom prst="rect">
            <a:avLst/>
          </a:prstGeom>
          <a:ln>
            <a:solidFill>
              <a:srgbClr val="0070C0"/>
            </a:solidFill>
          </a:ln>
        </p:spPr>
        <p:txBody>
          <a:bodyPr vert="horz" lIns="91440" tIns="45720" rIns="91440" bIns="45720" rtlCol="0" anchor="ctr">
            <a:normAutofit/>
          </a:bodyPr>
          <a:lstStyle/>
          <a:p>
            <a:r>
              <a:rPr lang="en-US"/>
              <a:t>Click to edit Master title style</a:t>
            </a:r>
            <a:endParaRPr lang="en-SG" dirty="0"/>
          </a:p>
        </p:txBody>
      </p:sp>
      <p:sp>
        <p:nvSpPr>
          <p:cNvPr id="3" name="Text Placeholder 2"/>
          <p:cNvSpPr>
            <a:spLocks noGrp="1"/>
          </p:cNvSpPr>
          <p:nvPr>
            <p:ph type="body" idx="1"/>
          </p:nvPr>
        </p:nvSpPr>
        <p:spPr>
          <a:xfrm>
            <a:off x="313039" y="1425146"/>
            <a:ext cx="11658598" cy="5099222"/>
          </a:xfrm>
          <a:prstGeom prst="rect">
            <a:avLst/>
          </a:prstGeom>
          <a:ln>
            <a:solidFill>
              <a:srgbClr val="F99420"/>
            </a:solidFill>
          </a:ln>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6" name="Slide Number Placeholder 5"/>
          <p:cNvSpPr>
            <a:spLocks noGrp="1"/>
          </p:cNvSpPr>
          <p:nvPr>
            <p:ph type="sldNum" sz="quarter" idx="4"/>
          </p:nvPr>
        </p:nvSpPr>
        <p:spPr>
          <a:xfrm>
            <a:off x="10923372" y="6672649"/>
            <a:ext cx="1048265"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fld id="{55125621-1AE9-4B35-A68C-AEF620B4D533}" type="slidenum">
              <a:rPr lang="en-IN" smtClean="0"/>
              <a:t>‹#›</a:t>
            </a:fld>
            <a:endParaRPr lang="en-IN"/>
          </a:p>
        </p:txBody>
      </p:sp>
    </p:spTree>
    <p:extLst>
      <p:ext uri="{BB962C8B-B14F-4D97-AF65-F5344CB8AC3E}">
        <p14:creationId xmlns:p14="http://schemas.microsoft.com/office/powerpoint/2010/main" val="3281621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7.svg"/><Relationship Id="rId4" Type="http://schemas.openxmlformats.org/officeDocument/2006/relationships/image" Target="../media/image11.png"/><Relationship Id="rId9" Type="http://schemas.openxmlformats.org/officeDocument/2006/relationships/image" Target="../media/image21.sv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5.svg"/><Relationship Id="rId4" Type="http://schemas.openxmlformats.org/officeDocument/2006/relationships/image" Target="../media/image15.png"/><Relationship Id="rId9" Type="http://schemas.openxmlformats.org/officeDocument/2006/relationships/image" Target="../media/image2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913CDF-669C-4886-8FDD-3BEF99AAC608}"/>
              </a:ext>
            </a:extLst>
          </p:cNvPr>
          <p:cNvSpPr>
            <a:spLocks noGrp="1"/>
          </p:cNvSpPr>
          <p:nvPr>
            <p:ph type="ctrTitle"/>
          </p:nvPr>
        </p:nvSpPr>
        <p:spPr/>
        <p:txBody>
          <a:bodyPr/>
          <a:lstStyle/>
          <a:p>
            <a:r>
              <a:rPr lang="en-US" dirty="0"/>
              <a:t>Naïve Bayes Classification </a:t>
            </a:r>
            <a:endParaRPr lang="en-IN" dirty="0"/>
          </a:p>
        </p:txBody>
      </p:sp>
      <p:sp>
        <p:nvSpPr>
          <p:cNvPr id="3" name="Subtitle 2">
            <a:extLst>
              <a:ext uri="{FF2B5EF4-FFF2-40B4-BE49-F238E27FC236}">
                <a16:creationId xmlns:a16="http://schemas.microsoft.com/office/drawing/2014/main" xmlns="" id="{BF870E76-3FFE-4BB7-8DD5-6E8F356DC67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53158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816146AD-E58A-4D5C-87AB-91CD7D38A898}"/>
              </a:ext>
            </a:extLst>
          </p:cNvPr>
          <p:cNvSpPr>
            <a:spLocks noGrp="1"/>
          </p:cNvSpPr>
          <p:nvPr>
            <p:ph type="title"/>
          </p:nvPr>
        </p:nvSpPr>
        <p:spPr>
          <a:xfrm>
            <a:off x="838200" y="365125"/>
            <a:ext cx="10515600" cy="526415"/>
          </a:xfrm>
        </p:spPr>
        <p:txBody>
          <a:bodyPr>
            <a:normAutofit fontScale="90000"/>
          </a:bodyPr>
          <a:lstStyle/>
          <a:p>
            <a:endParaRPr lang="en-IN" dirty="0"/>
          </a:p>
        </p:txBody>
      </p:sp>
      <p:sp>
        <p:nvSpPr>
          <p:cNvPr id="8" name="Content Placeholder 7">
            <a:extLst>
              <a:ext uri="{FF2B5EF4-FFF2-40B4-BE49-F238E27FC236}">
                <a16:creationId xmlns:a16="http://schemas.microsoft.com/office/drawing/2014/main" xmlns="" id="{4B15FDC1-8E4D-4F22-9C88-58426CC2799D}"/>
              </a:ext>
            </a:extLst>
          </p:cNvPr>
          <p:cNvSpPr>
            <a:spLocks noGrp="1"/>
          </p:cNvSpPr>
          <p:nvPr>
            <p:ph idx="1"/>
          </p:nvPr>
        </p:nvSpPr>
        <p:spPr>
          <a:xfrm>
            <a:off x="838200" y="891540"/>
            <a:ext cx="10515600" cy="5783579"/>
          </a:xfrm>
        </p:spPr>
        <p:txBody>
          <a:bodyPr>
            <a:normAutofit/>
          </a:bodyPr>
          <a:lstStyle/>
          <a:p>
            <a:r>
              <a:rPr lang="en-US" dirty="0"/>
              <a:t>Let us test it on a new set of features (let us call it today):</a:t>
            </a:r>
          </a:p>
          <a:p>
            <a:r>
              <a:rPr lang="en-US" dirty="0"/>
              <a:t> today = (Sunny, Hot, Normal, False) </a:t>
            </a:r>
          </a:p>
          <a:p>
            <a:r>
              <a:rPr lang="en-US" dirty="0"/>
              <a:t> So, probability of playing golf is given by:</a:t>
            </a:r>
          </a:p>
          <a:p>
            <a:endParaRPr lang="en-US" dirty="0"/>
          </a:p>
          <a:p>
            <a:r>
              <a:rPr lang="en-US" dirty="0"/>
              <a:t> and probability to not play golf is given by:</a:t>
            </a:r>
          </a:p>
          <a:p>
            <a:endParaRPr lang="en-US" dirty="0"/>
          </a:p>
          <a:p>
            <a:r>
              <a:rPr lang="en-US" dirty="0"/>
              <a:t> Since, P(today) is common in both probabilities, we can ignore P(today) and find proportional probabilities as:</a:t>
            </a:r>
          </a:p>
          <a:p>
            <a:endParaRPr lang="en-US" dirty="0"/>
          </a:p>
          <a:p>
            <a:pPr marL="0" indent="0">
              <a:buNone/>
            </a:pPr>
            <a:r>
              <a:rPr lang="en-US" dirty="0"/>
              <a:t> </a:t>
            </a:r>
            <a:r>
              <a:rPr lang="en-IN" dirty="0"/>
              <a:t>and</a:t>
            </a:r>
          </a:p>
          <a:p>
            <a:pPr marL="0" indent="0">
              <a:buNone/>
            </a:pPr>
            <a:endParaRPr lang="en-US" dirty="0"/>
          </a:p>
          <a:p>
            <a:pPr marL="0" indent="0">
              <a:buNone/>
            </a:pPr>
            <a:endParaRPr lang="en-US" dirty="0" smtClean="0"/>
          </a:p>
          <a:p>
            <a:pPr marL="0" indent="0">
              <a:buNone/>
            </a:pPr>
            <a:r>
              <a:rPr lang="en-US" dirty="0" smtClean="0"/>
              <a:t>Test – Rainy, Mild, High, False </a:t>
            </a:r>
            <a:endParaRPr lang="en-US" dirty="0"/>
          </a:p>
          <a:p>
            <a:pPr marL="0" indent="0">
              <a:buNone/>
            </a:pPr>
            <a:endParaRPr lang="en-US" dirty="0"/>
          </a:p>
          <a:p>
            <a:pPr marL="0" indent="0">
              <a:buNone/>
            </a:pPr>
            <a:endParaRPr lang="en-IN" dirty="0"/>
          </a:p>
        </p:txBody>
      </p:sp>
      <p:pic>
        <p:nvPicPr>
          <p:cNvPr id="11" name="Graphic 10">
            <a:extLst>
              <a:ext uri="{FF2B5EF4-FFF2-40B4-BE49-F238E27FC236}">
                <a16:creationId xmlns:a16="http://schemas.microsoft.com/office/drawing/2014/main" xmlns="" id="{6240A165-8E0B-4A4B-AB17-130953DC53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19186" y="2322036"/>
            <a:ext cx="8558735" cy="502919"/>
          </a:xfrm>
          <a:prstGeom prst="rect">
            <a:avLst/>
          </a:prstGeom>
        </p:spPr>
      </p:pic>
      <p:pic>
        <p:nvPicPr>
          <p:cNvPr id="13" name="Graphic 12">
            <a:extLst>
              <a:ext uri="{FF2B5EF4-FFF2-40B4-BE49-F238E27FC236}">
                <a16:creationId xmlns:a16="http://schemas.microsoft.com/office/drawing/2014/main" xmlns="" id="{E3CC23A3-8D1E-4DB9-A49D-F22EEA7F87A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119186" y="3339622"/>
            <a:ext cx="8981017" cy="358617"/>
          </a:xfrm>
          <a:prstGeom prst="rect">
            <a:avLst/>
          </a:prstGeom>
        </p:spPr>
      </p:pic>
      <p:pic>
        <p:nvPicPr>
          <p:cNvPr id="15" name="Graphic 14">
            <a:extLst>
              <a:ext uri="{FF2B5EF4-FFF2-40B4-BE49-F238E27FC236}">
                <a16:creationId xmlns:a16="http://schemas.microsoft.com/office/drawing/2014/main" xmlns="" id="{31F3E977-AAF7-47AB-90C5-AC9DD5A67C7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916430" y="4527708"/>
            <a:ext cx="5147310" cy="399360"/>
          </a:xfrm>
          <a:prstGeom prst="rect">
            <a:avLst/>
          </a:prstGeom>
        </p:spPr>
      </p:pic>
      <p:pic>
        <p:nvPicPr>
          <p:cNvPr id="17" name="Graphic 16">
            <a:extLst>
              <a:ext uri="{FF2B5EF4-FFF2-40B4-BE49-F238E27FC236}">
                <a16:creationId xmlns:a16="http://schemas.microsoft.com/office/drawing/2014/main" xmlns="" id="{5F84D62D-EB18-4202-9CBB-9C592116B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819186" y="5453483"/>
            <a:ext cx="4522559" cy="358617"/>
          </a:xfrm>
          <a:prstGeom prst="rect">
            <a:avLst/>
          </a:prstGeom>
        </p:spPr>
      </p:pic>
    </p:spTree>
    <p:extLst>
      <p:ext uri="{BB962C8B-B14F-4D97-AF65-F5344CB8AC3E}">
        <p14:creationId xmlns:p14="http://schemas.microsoft.com/office/powerpoint/2010/main" val="2982305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0D9B36-9A41-4147-BBDD-88DC1AA73FF1}"/>
              </a:ext>
            </a:extLst>
          </p:cNvPr>
          <p:cNvSpPr>
            <a:spLocks noGrp="1"/>
          </p:cNvSpPr>
          <p:nvPr>
            <p:ph type="title"/>
          </p:nvPr>
        </p:nvSpPr>
        <p:spPr>
          <a:xfrm>
            <a:off x="838200" y="365126"/>
            <a:ext cx="10515600" cy="48164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xmlns="" id="{CB9609C4-AC7A-4DF7-A9DC-9F9E55E1F9F2}"/>
              </a:ext>
            </a:extLst>
          </p:cNvPr>
          <p:cNvSpPr>
            <a:spLocks noGrp="1"/>
          </p:cNvSpPr>
          <p:nvPr>
            <p:ph idx="1"/>
          </p:nvPr>
        </p:nvSpPr>
        <p:spPr>
          <a:xfrm>
            <a:off x="838200" y="1108710"/>
            <a:ext cx="10515600" cy="5384164"/>
          </a:xfrm>
        </p:spPr>
        <p:txBody>
          <a:bodyPr>
            <a:normAutofit/>
          </a:bodyPr>
          <a:lstStyle/>
          <a:p>
            <a:r>
              <a:rPr lang="en-IN" dirty="0"/>
              <a:t>Now, since</a:t>
            </a:r>
          </a:p>
          <a:p>
            <a:pPr marL="0" indent="0">
              <a:buNone/>
            </a:pPr>
            <a:endParaRPr lang="en-IN" dirty="0"/>
          </a:p>
          <a:p>
            <a:r>
              <a:rPr lang="en-IN" dirty="0"/>
              <a:t> </a:t>
            </a:r>
            <a:r>
              <a:rPr lang="en-US" dirty="0"/>
              <a:t>These numbers can be converted into a probability by making the sum equal to 1 (normalization):</a:t>
            </a:r>
          </a:p>
          <a:p>
            <a:pPr marL="0" indent="0">
              <a:buNone/>
            </a:pPr>
            <a:r>
              <a:rPr lang="en-IN" dirty="0"/>
              <a:t>And</a:t>
            </a:r>
          </a:p>
          <a:p>
            <a:pPr marL="0" indent="0">
              <a:buNone/>
            </a:pPr>
            <a:endParaRPr lang="en-IN" dirty="0"/>
          </a:p>
          <a:p>
            <a:pPr marL="0" indent="0">
              <a:buNone/>
            </a:pPr>
            <a:endParaRPr lang="en-IN" dirty="0"/>
          </a:p>
          <a:p>
            <a:pPr marL="0" indent="0">
              <a:buNone/>
            </a:pPr>
            <a:r>
              <a:rPr lang="en-IN" dirty="0"/>
              <a:t>Since</a:t>
            </a:r>
          </a:p>
          <a:p>
            <a:pPr marL="0" indent="0">
              <a:buNone/>
            </a:pPr>
            <a:endParaRPr lang="en-IN" dirty="0"/>
          </a:p>
          <a:p>
            <a:pPr marL="0" indent="0">
              <a:buNone/>
            </a:pPr>
            <a:endParaRPr lang="en-US" dirty="0"/>
          </a:p>
          <a:p>
            <a:pPr marL="0" indent="0">
              <a:buNone/>
            </a:pPr>
            <a:r>
              <a:rPr lang="en-US" dirty="0"/>
              <a:t>So, prediction that golf </a:t>
            </a:r>
            <a:r>
              <a:rPr lang="en-US" dirty="0" smtClean="0"/>
              <a:t>would </a:t>
            </a:r>
            <a:r>
              <a:rPr lang="en-US" dirty="0"/>
              <a:t>be played is ‘Yes</a:t>
            </a:r>
            <a:r>
              <a:rPr lang="en-US" dirty="0" smtClean="0"/>
              <a:t>’.</a:t>
            </a:r>
          </a:p>
        </p:txBody>
      </p:sp>
      <p:pic>
        <p:nvPicPr>
          <p:cNvPr id="5" name="Graphic 4">
            <a:extLst>
              <a:ext uri="{FF2B5EF4-FFF2-40B4-BE49-F238E27FC236}">
                <a16:creationId xmlns:a16="http://schemas.microsoft.com/office/drawing/2014/main" xmlns="" id="{A26C1A76-4BB3-45FF-BFB3-E9AA420C54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23865" y="1625920"/>
            <a:ext cx="5937005" cy="390226"/>
          </a:xfrm>
          <a:prstGeom prst="rect">
            <a:avLst/>
          </a:prstGeom>
        </p:spPr>
      </p:pic>
      <p:pic>
        <p:nvPicPr>
          <p:cNvPr id="7" name="Graphic 6">
            <a:extLst>
              <a:ext uri="{FF2B5EF4-FFF2-40B4-BE49-F238E27FC236}">
                <a16:creationId xmlns:a16="http://schemas.microsoft.com/office/drawing/2014/main" xmlns="" id="{CBE49513-CE72-4236-8949-37C3855D90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105024" y="3497579"/>
            <a:ext cx="5143701" cy="432435"/>
          </a:xfrm>
          <a:prstGeom prst="rect">
            <a:avLst/>
          </a:prstGeom>
        </p:spPr>
      </p:pic>
      <p:pic>
        <p:nvPicPr>
          <p:cNvPr id="9" name="Graphic 8">
            <a:extLst>
              <a:ext uri="{FF2B5EF4-FFF2-40B4-BE49-F238E27FC236}">
                <a16:creationId xmlns:a16="http://schemas.microsoft.com/office/drawing/2014/main" xmlns="" id="{9CFF9D94-0CC4-4664-BF76-1CB478959AA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161923" y="4367212"/>
            <a:ext cx="5029902" cy="432435"/>
          </a:xfrm>
          <a:prstGeom prst="rect">
            <a:avLst/>
          </a:prstGeom>
        </p:spPr>
      </p:pic>
      <p:pic>
        <p:nvPicPr>
          <p:cNvPr id="12" name="Graphic 11">
            <a:extLst>
              <a:ext uri="{FF2B5EF4-FFF2-40B4-BE49-F238E27FC236}">
                <a16:creationId xmlns:a16="http://schemas.microsoft.com/office/drawing/2014/main" xmlns="" id="{77EB987C-1DB4-4B42-BD0B-7E47C5CEE5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2161923" y="5369239"/>
            <a:ext cx="5103542" cy="265752"/>
          </a:xfrm>
          <a:prstGeom prst="rect">
            <a:avLst/>
          </a:prstGeom>
        </p:spPr>
      </p:pic>
    </p:spTree>
    <p:extLst>
      <p:ext uri="{BB962C8B-B14F-4D97-AF65-F5344CB8AC3E}">
        <p14:creationId xmlns:p14="http://schemas.microsoft.com/office/powerpoint/2010/main" val="2490609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34F00-3B41-4417-BD37-31FBB3083832}"/>
              </a:ext>
            </a:extLst>
          </p:cNvPr>
          <p:cNvSpPr>
            <a:spLocks noGrp="1"/>
          </p:cNvSpPr>
          <p:nvPr>
            <p:ph type="title"/>
          </p:nvPr>
        </p:nvSpPr>
        <p:spPr/>
        <p:txBody>
          <a:bodyPr/>
          <a:lstStyle/>
          <a:p>
            <a:r>
              <a:rPr lang="en-IN" dirty="0" smtClean="0"/>
              <a:t>Contd..</a:t>
            </a:r>
            <a:endParaRPr lang="en-IN" dirty="0"/>
          </a:p>
        </p:txBody>
      </p:sp>
      <p:sp>
        <p:nvSpPr>
          <p:cNvPr id="3" name="Content Placeholder 2">
            <a:extLst>
              <a:ext uri="{FF2B5EF4-FFF2-40B4-BE49-F238E27FC236}">
                <a16:creationId xmlns:a16="http://schemas.microsoft.com/office/drawing/2014/main" xmlns="" id="{9C2512C0-F3AB-4798-B2DB-0F09B62D31B5}"/>
              </a:ext>
            </a:extLst>
          </p:cNvPr>
          <p:cNvSpPr>
            <a:spLocks noGrp="1"/>
          </p:cNvSpPr>
          <p:nvPr>
            <p:ph idx="1"/>
          </p:nvPr>
        </p:nvSpPr>
        <p:spPr/>
        <p:txBody>
          <a:bodyPr/>
          <a:lstStyle/>
          <a:p>
            <a:pPr algn="just"/>
            <a:r>
              <a:rPr lang="en-US" dirty="0"/>
              <a:t>The method that we discussed above is applicable for discrete data. In case of continuous data, we need to make some assumptions regarding the distribution of values of each feature. </a:t>
            </a:r>
          </a:p>
          <a:p>
            <a:pPr algn="just"/>
            <a:r>
              <a:rPr lang="en-US" dirty="0"/>
              <a:t>The different naive Bayes classifiers differ mainly by the assumptions they make regarding the distribution of P(x</a:t>
            </a:r>
            <a:r>
              <a:rPr lang="en-US" baseline="-25000" dirty="0"/>
              <a:t>i</a:t>
            </a:r>
            <a:r>
              <a:rPr lang="en-US" dirty="0"/>
              <a:t> | y).</a:t>
            </a:r>
            <a:endParaRPr lang="en-IN" dirty="0"/>
          </a:p>
        </p:txBody>
      </p:sp>
    </p:spTree>
    <p:extLst>
      <p:ext uri="{BB962C8B-B14F-4D97-AF65-F5344CB8AC3E}">
        <p14:creationId xmlns:p14="http://schemas.microsoft.com/office/powerpoint/2010/main" val="3951309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BEFAA2-1636-496B-A3E7-7B6CE1CB38B8}"/>
              </a:ext>
            </a:extLst>
          </p:cNvPr>
          <p:cNvSpPr>
            <a:spLocks noGrp="1"/>
          </p:cNvSpPr>
          <p:nvPr>
            <p:ph type="title"/>
          </p:nvPr>
        </p:nvSpPr>
        <p:spPr/>
        <p:txBody>
          <a:bodyPr/>
          <a:lstStyle/>
          <a:p>
            <a:r>
              <a:rPr lang="en-US" dirty="0"/>
              <a:t>Zero Probability</a:t>
            </a:r>
            <a:endParaRPr lang="en-IN" dirty="0"/>
          </a:p>
        </p:txBody>
      </p:sp>
      <p:sp>
        <p:nvSpPr>
          <p:cNvPr id="3" name="Content Placeholder 2">
            <a:extLst>
              <a:ext uri="{FF2B5EF4-FFF2-40B4-BE49-F238E27FC236}">
                <a16:creationId xmlns:a16="http://schemas.microsoft.com/office/drawing/2014/main" xmlns="" id="{AEA64586-53B4-46C8-BB90-5B32EC9AA058}"/>
              </a:ext>
            </a:extLst>
          </p:cNvPr>
          <p:cNvSpPr>
            <a:spLocks noGrp="1"/>
          </p:cNvSpPr>
          <p:nvPr>
            <p:ph idx="1"/>
          </p:nvPr>
        </p:nvSpPr>
        <p:spPr/>
        <p:txBody>
          <a:bodyPr>
            <a:normAutofit/>
          </a:bodyPr>
          <a:lstStyle/>
          <a:p>
            <a:pPr algn="just"/>
            <a:r>
              <a:rPr lang="en-US" dirty="0"/>
              <a:t>Suppose there is no tuple for a risky loan in the dataset, in this scenario, the posterior probability will be zero, and the model is unable to make a prediction. This problem is known as Zero Probability because the occurrence of the particular class is zero.</a:t>
            </a:r>
          </a:p>
          <a:p>
            <a:pPr algn="just"/>
            <a:endParaRPr lang="en-US" dirty="0"/>
          </a:p>
          <a:p>
            <a:pPr algn="just"/>
            <a:r>
              <a:rPr lang="en-US" dirty="0"/>
              <a:t>The solution for such an issue is the Laplacian correction or Laplace Transformation. </a:t>
            </a:r>
          </a:p>
          <a:p>
            <a:pPr algn="just"/>
            <a:r>
              <a:rPr lang="en-US" dirty="0"/>
              <a:t>Laplacian correction is one of the smoothing techniques. Here, you can assume that the dataset is large enough that adding one row of each class will not make a difference in the estimated probability. </a:t>
            </a:r>
          </a:p>
          <a:p>
            <a:pPr algn="just"/>
            <a:r>
              <a:rPr lang="en-US" dirty="0"/>
              <a:t>This will overcome the issue of probability values to zero.</a:t>
            </a:r>
          </a:p>
          <a:p>
            <a:endParaRPr lang="en-US" dirty="0"/>
          </a:p>
          <a:p>
            <a:endParaRPr lang="en-US" dirty="0"/>
          </a:p>
          <a:p>
            <a:endParaRPr lang="en-IN" dirty="0"/>
          </a:p>
        </p:txBody>
      </p:sp>
    </p:spTree>
    <p:extLst>
      <p:ext uri="{BB962C8B-B14F-4D97-AF65-F5344CB8AC3E}">
        <p14:creationId xmlns:p14="http://schemas.microsoft.com/office/powerpoint/2010/main" val="111408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CD8F2B-BB28-48B2-B31D-7B6AFB3E869F}"/>
              </a:ext>
            </a:extLst>
          </p:cNvPr>
          <p:cNvSpPr>
            <a:spLocks noGrp="1"/>
          </p:cNvSpPr>
          <p:nvPr>
            <p:ph type="title"/>
          </p:nvPr>
        </p:nvSpPr>
        <p:spPr/>
        <p:txBody>
          <a:bodyPr/>
          <a:lstStyle/>
          <a:p>
            <a:r>
              <a:rPr lang="en-US" dirty="0"/>
              <a:t>Laplacian Correction</a:t>
            </a:r>
            <a:endParaRPr lang="en-IN" dirty="0"/>
          </a:p>
        </p:txBody>
      </p:sp>
      <p:sp>
        <p:nvSpPr>
          <p:cNvPr id="3" name="Content Placeholder 2">
            <a:extLst>
              <a:ext uri="{FF2B5EF4-FFF2-40B4-BE49-F238E27FC236}">
                <a16:creationId xmlns:a16="http://schemas.microsoft.com/office/drawing/2014/main" xmlns="" id="{FDD34318-3E81-4FBC-BF54-BCBB1C5F25DE}"/>
              </a:ext>
            </a:extLst>
          </p:cNvPr>
          <p:cNvSpPr>
            <a:spLocks noGrp="1"/>
          </p:cNvSpPr>
          <p:nvPr>
            <p:ph idx="1"/>
          </p:nvPr>
        </p:nvSpPr>
        <p:spPr>
          <a:xfrm>
            <a:off x="838200" y="1825624"/>
            <a:ext cx="10515600" cy="4860925"/>
          </a:xfrm>
        </p:spPr>
        <p:txBody>
          <a:bodyPr/>
          <a:lstStyle/>
          <a:p>
            <a:pPr algn="just"/>
            <a:r>
              <a:rPr lang="en-US" dirty="0"/>
              <a:t>For Example: Suppose that for the class loan risky, there are 1000 training tuples in the database. In this database, income column has 0 tuples for low income, 990 tuples for medium income, and 10 tuples for high income. The probabilities of these events, without the Laplacian correction, are 0, 0.990 (from 990/1000), and 0.010 (from 10/1000)</a:t>
            </a:r>
          </a:p>
          <a:p>
            <a:r>
              <a:rPr lang="en-US" dirty="0"/>
              <a:t>Now, apply Laplacian correction on the given dataset. Let's add 1 more tuple for each income-value pair. The probabilities of these events:</a:t>
            </a:r>
          </a:p>
          <a:p>
            <a:endParaRPr lang="en-US" dirty="0"/>
          </a:p>
          <a:p>
            <a:endParaRPr lang="en-IN" dirty="0"/>
          </a:p>
        </p:txBody>
      </p:sp>
      <p:pic>
        <p:nvPicPr>
          <p:cNvPr id="5" name="Picture 4">
            <a:extLst>
              <a:ext uri="{FF2B5EF4-FFF2-40B4-BE49-F238E27FC236}">
                <a16:creationId xmlns:a16="http://schemas.microsoft.com/office/drawing/2014/main" xmlns="" id="{19DB1150-DA7F-4E09-A7C2-81ECC0196309}"/>
              </a:ext>
            </a:extLst>
          </p:cNvPr>
          <p:cNvPicPr>
            <a:picLocks noChangeAspect="1"/>
          </p:cNvPicPr>
          <p:nvPr/>
        </p:nvPicPr>
        <p:blipFill>
          <a:blip r:embed="rId2"/>
          <a:stretch>
            <a:fillRect/>
          </a:stretch>
        </p:blipFill>
        <p:spPr>
          <a:xfrm>
            <a:off x="2864052" y="4574236"/>
            <a:ext cx="5203508" cy="831027"/>
          </a:xfrm>
          <a:prstGeom prst="rect">
            <a:avLst/>
          </a:prstGeom>
        </p:spPr>
      </p:pic>
    </p:spTree>
    <p:extLst>
      <p:ext uri="{BB962C8B-B14F-4D97-AF65-F5344CB8AC3E}">
        <p14:creationId xmlns:p14="http://schemas.microsoft.com/office/powerpoint/2010/main" val="2342383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036D5-ACFE-4E20-AFC1-AC8DAD4E05C8}"/>
              </a:ext>
            </a:extLst>
          </p:cNvPr>
          <p:cNvSpPr>
            <a:spLocks noGrp="1"/>
          </p:cNvSpPr>
          <p:nvPr>
            <p:ph type="title"/>
          </p:nvPr>
        </p:nvSpPr>
        <p:spPr/>
        <p:txBody>
          <a:bodyPr/>
          <a:lstStyle/>
          <a:p>
            <a:r>
              <a:rPr lang="en-US" dirty="0"/>
              <a:t>Try Solving this…………….</a:t>
            </a:r>
            <a:endParaRPr lang="en-IN" dirty="0"/>
          </a:p>
        </p:txBody>
      </p:sp>
      <p:pic>
        <p:nvPicPr>
          <p:cNvPr id="5" name="Content Placeholder 4">
            <a:extLst>
              <a:ext uri="{FF2B5EF4-FFF2-40B4-BE49-F238E27FC236}">
                <a16:creationId xmlns:a16="http://schemas.microsoft.com/office/drawing/2014/main" xmlns="" id="{13C7D6B2-3C17-4E49-A715-9367656B7B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1935" y="1435170"/>
            <a:ext cx="6521757" cy="4891318"/>
          </a:xfrm>
        </p:spPr>
      </p:pic>
    </p:spTree>
    <p:extLst>
      <p:ext uri="{BB962C8B-B14F-4D97-AF65-F5344CB8AC3E}">
        <p14:creationId xmlns:p14="http://schemas.microsoft.com/office/powerpoint/2010/main" val="1951633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38D801-D06E-4074-AE4F-97F68309F13D}"/>
              </a:ext>
            </a:extLst>
          </p:cNvPr>
          <p:cNvSpPr>
            <a:spLocks noGrp="1"/>
          </p:cNvSpPr>
          <p:nvPr>
            <p:ph type="title"/>
          </p:nvPr>
        </p:nvSpPr>
        <p:spPr/>
        <p:txBody>
          <a:bodyPr/>
          <a:lstStyle/>
          <a:p>
            <a:r>
              <a:rPr lang="en-IN" dirty="0" smtClean="0"/>
              <a:t>Contd..</a:t>
            </a:r>
            <a:endParaRPr lang="en-IN" dirty="0"/>
          </a:p>
        </p:txBody>
      </p:sp>
      <p:pic>
        <p:nvPicPr>
          <p:cNvPr id="5" name="Content Placeholder 4">
            <a:extLst>
              <a:ext uri="{FF2B5EF4-FFF2-40B4-BE49-F238E27FC236}">
                <a16:creationId xmlns:a16="http://schemas.microsoft.com/office/drawing/2014/main" xmlns="" id="{21165EA0-E17D-4315-B963-08BAC557A296}"/>
              </a:ext>
            </a:extLst>
          </p:cNvPr>
          <p:cNvPicPr>
            <a:picLocks noGrp="1" noChangeAspect="1"/>
          </p:cNvPicPr>
          <p:nvPr>
            <p:ph idx="1"/>
          </p:nvPr>
        </p:nvPicPr>
        <p:blipFill>
          <a:blip r:embed="rId2"/>
          <a:stretch>
            <a:fillRect/>
          </a:stretch>
        </p:blipFill>
        <p:spPr>
          <a:xfrm>
            <a:off x="1678725" y="4680308"/>
            <a:ext cx="8239125" cy="1400175"/>
          </a:xfrm>
          <a:prstGeom prst="rect">
            <a:avLst/>
          </a:prstGeom>
        </p:spPr>
      </p:pic>
      <p:sp>
        <p:nvSpPr>
          <p:cNvPr id="6" name="Rectangle 5">
            <a:extLst>
              <a:ext uri="{FF2B5EF4-FFF2-40B4-BE49-F238E27FC236}">
                <a16:creationId xmlns:a16="http://schemas.microsoft.com/office/drawing/2014/main" xmlns="" id="{8C2AFBEC-52CB-4CC7-9DD6-10277D9D50EC}"/>
              </a:ext>
            </a:extLst>
          </p:cNvPr>
          <p:cNvSpPr/>
          <p:nvPr/>
        </p:nvSpPr>
        <p:spPr>
          <a:xfrm>
            <a:off x="550307" y="1243687"/>
            <a:ext cx="10305535" cy="3970318"/>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itchFamily="34" charset="0"/>
                <a:cs typeface="Arial" pitchFamily="34" charset="0"/>
              </a:rPr>
              <a:t>Naive Bayes can be extended to real-valued attributes, most commonly by assuming a Gaussian distribution.</a:t>
            </a:r>
          </a:p>
          <a:p>
            <a:pPr marL="285750" indent="-285750" algn="just">
              <a:buFont typeface="Arial" panose="020B0604020202020204" pitchFamily="34" charset="0"/>
              <a:buChar char="•"/>
            </a:pPr>
            <a:r>
              <a:rPr lang="en-US" dirty="0">
                <a:latin typeface="Arial" pitchFamily="34" charset="0"/>
                <a:cs typeface="Arial" pitchFamily="34" charset="0"/>
              </a:rPr>
              <a:t>This extension of naive Bayes is called Gaussian Naive Bayes. Other functions can be used to estimate the distribution of the data, but the Gaussian (or Normal distribution) is the easiest to work with because you only need to estimate the mean and the standard deviation from your training data.</a:t>
            </a:r>
          </a:p>
          <a:p>
            <a:pPr marL="285750" indent="-285750" algn="just">
              <a:buFont typeface="Arial" panose="020B0604020202020204" pitchFamily="34" charset="0"/>
              <a:buChar char="•"/>
            </a:pPr>
            <a:r>
              <a:rPr lang="en-US" dirty="0">
                <a:latin typeface="Arial" pitchFamily="34" charset="0"/>
                <a:cs typeface="Arial" pitchFamily="34" charset="0"/>
              </a:rPr>
              <a:t>Probabilities of new x values are calculated using the Gaussian Probability Density Function (PDF).</a:t>
            </a:r>
          </a:p>
          <a:p>
            <a:pPr marL="285750" indent="-285750" algn="just">
              <a:buFont typeface="Arial" panose="020B0604020202020204" pitchFamily="34" charset="0"/>
              <a:buChar char="•"/>
            </a:pPr>
            <a:r>
              <a:rPr lang="en-US" dirty="0">
                <a:latin typeface="Arial" pitchFamily="34" charset="0"/>
                <a:cs typeface="Arial" pitchFamily="34" charset="0"/>
              </a:rPr>
              <a:t>When making predictions these parameters can be plugged into the Gaussian PDF with a new input for the variable, and in return the Gaussian PDF will provide an estimate of the probability of that new input value for that class</a:t>
            </a:r>
          </a:p>
          <a:p>
            <a:endParaRPr lang="en-US" dirty="0"/>
          </a:p>
          <a:p>
            <a:endParaRPr lang="en-US" dirty="0"/>
          </a:p>
          <a:p>
            <a:endParaRPr lang="en-US" dirty="0"/>
          </a:p>
        </p:txBody>
      </p:sp>
    </p:spTree>
    <p:extLst>
      <p:ext uri="{BB962C8B-B14F-4D97-AF65-F5344CB8AC3E}">
        <p14:creationId xmlns:p14="http://schemas.microsoft.com/office/powerpoint/2010/main" val="707303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E165E7-A535-4464-968B-3F956974AFEE}"/>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xmlns="" id="{63347A69-7E72-44FD-8D94-B38AA1259252}"/>
              </a:ext>
            </a:extLst>
          </p:cNvPr>
          <p:cNvSpPr>
            <a:spLocks noGrp="1"/>
          </p:cNvSpPr>
          <p:nvPr>
            <p:ph idx="1"/>
          </p:nvPr>
        </p:nvSpPr>
        <p:spPr/>
        <p:txBody>
          <a:bodyPr>
            <a:normAutofit/>
          </a:bodyPr>
          <a:lstStyle/>
          <a:p>
            <a:r>
              <a:rPr lang="en-US" dirty="0"/>
              <a:t>It is not only a simple approach but also a fast and accurate method for prediction.</a:t>
            </a:r>
          </a:p>
          <a:p>
            <a:r>
              <a:rPr lang="en-US" dirty="0"/>
              <a:t>Naive Bayes has very low computation cost.</a:t>
            </a:r>
          </a:p>
          <a:p>
            <a:r>
              <a:rPr lang="en-US" dirty="0"/>
              <a:t>It can efficiently work on a large dataset.</a:t>
            </a:r>
          </a:p>
          <a:p>
            <a:r>
              <a:rPr lang="en-US" dirty="0"/>
              <a:t>It performs well in case of discrete response variable compared to the continuous variable.</a:t>
            </a:r>
          </a:p>
          <a:p>
            <a:r>
              <a:rPr lang="en-US" dirty="0"/>
              <a:t>It can be used with multiple class prediction problems.</a:t>
            </a:r>
          </a:p>
          <a:p>
            <a:r>
              <a:rPr lang="en-US" dirty="0"/>
              <a:t>It also performs well in the case of text analytics problems.</a:t>
            </a:r>
          </a:p>
          <a:p>
            <a:r>
              <a:rPr lang="en-US" dirty="0"/>
              <a:t>When the assumption of independence holds, a Naive Bayes classifier performs better compared to other models like logistic regression.</a:t>
            </a:r>
          </a:p>
          <a:p>
            <a:endParaRPr lang="en-IN" dirty="0"/>
          </a:p>
        </p:txBody>
      </p:sp>
    </p:spTree>
    <p:extLst>
      <p:ext uri="{BB962C8B-B14F-4D97-AF65-F5344CB8AC3E}">
        <p14:creationId xmlns:p14="http://schemas.microsoft.com/office/powerpoint/2010/main" val="110087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19836-126B-45ED-BFCC-93CB173F7962}"/>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xmlns="" id="{13634557-134F-4C15-BED1-F1797008D962}"/>
              </a:ext>
            </a:extLst>
          </p:cNvPr>
          <p:cNvSpPr>
            <a:spLocks noGrp="1"/>
          </p:cNvSpPr>
          <p:nvPr>
            <p:ph idx="1"/>
          </p:nvPr>
        </p:nvSpPr>
        <p:spPr/>
        <p:txBody>
          <a:bodyPr/>
          <a:lstStyle/>
          <a:p>
            <a:r>
              <a:rPr lang="en-US" dirty="0"/>
              <a:t>The assumption of independent features. In practice, it is almost impossible that model will get a set of predictors which are entirely independent.</a:t>
            </a:r>
          </a:p>
          <a:p>
            <a:r>
              <a:rPr lang="en-US" dirty="0"/>
              <a:t>If there is no training tuple of a particular class, this causes zero posterior probability. In this case, the model is unable to make predictions. This problem is known as Zero Probability/Frequency Problem.</a:t>
            </a:r>
            <a:endParaRPr lang="en-IN" dirty="0"/>
          </a:p>
        </p:txBody>
      </p:sp>
    </p:spTree>
    <p:extLst>
      <p:ext uri="{BB962C8B-B14F-4D97-AF65-F5344CB8AC3E}">
        <p14:creationId xmlns:p14="http://schemas.microsoft.com/office/powerpoint/2010/main" val="3727609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6EA638-1ED4-4A1B-9451-84B3A116946A}"/>
              </a:ext>
            </a:extLst>
          </p:cNvPr>
          <p:cNvSpPr>
            <a:spLocks noGrp="1"/>
          </p:cNvSpPr>
          <p:nvPr>
            <p:ph type="title"/>
          </p:nvPr>
        </p:nvSpPr>
        <p:spPr/>
        <p:txBody>
          <a:bodyPr/>
          <a:lstStyle/>
          <a:p>
            <a:r>
              <a:rPr lang="en-US" dirty="0"/>
              <a:t>Some Key Points</a:t>
            </a:r>
            <a:endParaRPr lang="en-IN" dirty="0"/>
          </a:p>
        </p:txBody>
      </p:sp>
      <p:sp>
        <p:nvSpPr>
          <p:cNvPr id="3" name="Content Placeholder 2">
            <a:extLst>
              <a:ext uri="{FF2B5EF4-FFF2-40B4-BE49-F238E27FC236}">
                <a16:creationId xmlns:a16="http://schemas.microsoft.com/office/drawing/2014/main" xmlns="" id="{6F1D529E-62E1-41CB-BCA6-C26FCDBD6F51}"/>
              </a:ext>
            </a:extLst>
          </p:cNvPr>
          <p:cNvSpPr>
            <a:spLocks noGrp="1"/>
          </p:cNvSpPr>
          <p:nvPr>
            <p:ph idx="1"/>
          </p:nvPr>
        </p:nvSpPr>
        <p:spPr/>
        <p:txBody>
          <a:bodyPr>
            <a:normAutofit fontScale="92500" lnSpcReduction="20000"/>
          </a:bodyPr>
          <a:lstStyle/>
          <a:p>
            <a:endParaRPr lang="en-US" dirty="0"/>
          </a:p>
          <a:p>
            <a:pPr algn="just"/>
            <a:r>
              <a:rPr lang="en-US" dirty="0"/>
              <a:t> </a:t>
            </a:r>
            <a:r>
              <a:rPr lang="en-US" b="1" dirty="0"/>
              <a:t>Categorical Inputs</a:t>
            </a:r>
            <a:r>
              <a:rPr lang="en-US" dirty="0"/>
              <a:t>: Naive Bayes assumes label attributes such as binary, categorical or nominal.</a:t>
            </a:r>
          </a:p>
          <a:p>
            <a:pPr algn="just"/>
            <a:r>
              <a:rPr lang="en-US" dirty="0"/>
              <a:t> </a:t>
            </a:r>
            <a:r>
              <a:rPr lang="en-US" b="1" dirty="0"/>
              <a:t>Gaussian Inputs</a:t>
            </a:r>
            <a:r>
              <a:rPr lang="en-US" dirty="0"/>
              <a:t>: If the input variables are real-valued, a Gaussian distribution is assumed. In which case the algorithm will perform better if the univariate distributions of your data are Gaussian or near-Gaussian. This may require removing outliers (e.g. values that are more than 3 or 4 standard deviations from the mean).</a:t>
            </a:r>
          </a:p>
          <a:p>
            <a:pPr algn="just"/>
            <a:r>
              <a:rPr lang="en-US" dirty="0"/>
              <a:t> </a:t>
            </a:r>
            <a:r>
              <a:rPr lang="en-US" b="1" dirty="0"/>
              <a:t>Classification Problems</a:t>
            </a:r>
            <a:r>
              <a:rPr lang="en-US" dirty="0"/>
              <a:t>: Naive Bayes is a classification algorithm suitable for binary and multiclass classification.</a:t>
            </a:r>
          </a:p>
          <a:p>
            <a:pPr algn="just"/>
            <a:r>
              <a:rPr lang="en-US" dirty="0"/>
              <a:t> </a:t>
            </a:r>
            <a:r>
              <a:rPr lang="en-US" b="1" dirty="0"/>
              <a:t>Log Probabilities</a:t>
            </a:r>
            <a:r>
              <a:rPr lang="en-US" dirty="0"/>
              <a:t>: The calculation of the likelihood of different class values involves multiplying a lot of small numbers together. This can lead to an underflow of numerical precision. As such it is good practice to use a log transform of the probabilities to avoid this underflow.</a:t>
            </a:r>
          </a:p>
          <a:p>
            <a:pPr algn="just"/>
            <a:r>
              <a:rPr lang="en-US" dirty="0"/>
              <a:t> </a:t>
            </a:r>
            <a:r>
              <a:rPr lang="en-US" b="1" dirty="0"/>
              <a:t>Kernel Functions:</a:t>
            </a:r>
            <a:r>
              <a:rPr lang="en-US" dirty="0"/>
              <a:t> Rather than assuming a Gaussian distribution for numerical input values, more complex distributions can be used such as a variety of kernel density functions.</a:t>
            </a:r>
          </a:p>
          <a:p>
            <a:pPr algn="just"/>
            <a:r>
              <a:rPr lang="en-US" b="1" dirty="0"/>
              <a:t> Update Probabilities:</a:t>
            </a:r>
            <a:r>
              <a:rPr lang="en-US" dirty="0"/>
              <a:t> When new data becomes available, you can simply update the probabilities of your model. This can be helpful if the data changes frequently.</a:t>
            </a:r>
          </a:p>
          <a:p>
            <a:endParaRPr lang="en-IN" dirty="0"/>
          </a:p>
        </p:txBody>
      </p:sp>
    </p:spTree>
    <p:extLst>
      <p:ext uri="{BB962C8B-B14F-4D97-AF65-F5344CB8AC3E}">
        <p14:creationId xmlns:p14="http://schemas.microsoft.com/office/powerpoint/2010/main" val="232843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201F47-C1FA-4A53-A839-B6259148BD1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2A72B915-FC1B-422E-972D-5DEB2FCE4492}"/>
              </a:ext>
            </a:extLst>
          </p:cNvPr>
          <p:cNvSpPr>
            <a:spLocks noGrp="1"/>
          </p:cNvSpPr>
          <p:nvPr>
            <p:ph idx="1"/>
          </p:nvPr>
        </p:nvSpPr>
        <p:spPr/>
        <p:txBody>
          <a:bodyPr>
            <a:normAutofit/>
          </a:bodyPr>
          <a:lstStyle/>
          <a:p>
            <a:pPr algn="just"/>
            <a:r>
              <a:rPr lang="en-US" dirty="0">
                <a:effectLst/>
              </a:rPr>
              <a:t>Naive Bayes is among one of the most simple and powerful algorithms for </a:t>
            </a:r>
            <a:r>
              <a:rPr lang="en-US" b="1" dirty="0">
                <a:effectLst/>
              </a:rPr>
              <a:t>classification</a:t>
            </a:r>
            <a:r>
              <a:rPr lang="en-US" dirty="0">
                <a:effectLst/>
              </a:rPr>
              <a:t> based on Bayes’ Theorem with an assumption of independence among predictors. </a:t>
            </a:r>
          </a:p>
          <a:p>
            <a:pPr algn="just"/>
            <a:r>
              <a:rPr lang="en-US" dirty="0">
                <a:effectLst/>
              </a:rPr>
              <a:t>Naive Bayes model is easy to build and particularly useful for very large data sets. There are two parts to this algorithm:</a:t>
            </a:r>
          </a:p>
          <a:p>
            <a:pPr marL="514350" indent="-514350">
              <a:buFont typeface="+mj-lt"/>
              <a:buAutoNum type="arabicPeriod"/>
            </a:pPr>
            <a:r>
              <a:rPr lang="en-US" b="1" dirty="0"/>
              <a:t>Naive</a:t>
            </a:r>
            <a:endParaRPr lang="en-US" dirty="0"/>
          </a:p>
          <a:p>
            <a:pPr marL="514350" indent="-514350">
              <a:buFont typeface="+mj-lt"/>
              <a:buAutoNum type="arabicPeriod"/>
            </a:pPr>
            <a:r>
              <a:rPr lang="en-US" b="1" dirty="0"/>
              <a:t>Bayes</a:t>
            </a:r>
            <a:endParaRPr lang="en-US" dirty="0"/>
          </a:p>
          <a:p>
            <a:pPr algn="just"/>
            <a:r>
              <a:rPr lang="en-US" dirty="0">
                <a:effectLst/>
              </a:rPr>
              <a:t>The Naive Bayes classifier assumes that the presence of a feature in a class is unrelated to any other feature. </a:t>
            </a:r>
            <a:r>
              <a:rPr lang="en-US" dirty="0"/>
              <a:t>The Algorithm is ‘naive’ because it makes assumptions that may or may not turn out to be correct.</a:t>
            </a:r>
            <a:endParaRPr lang="en-US" dirty="0">
              <a:effectLst/>
            </a:endParaRPr>
          </a:p>
          <a:p>
            <a:endParaRPr lang="en-IN" dirty="0"/>
          </a:p>
        </p:txBody>
      </p:sp>
    </p:spTree>
    <p:extLst>
      <p:ext uri="{BB962C8B-B14F-4D97-AF65-F5344CB8AC3E}">
        <p14:creationId xmlns:p14="http://schemas.microsoft.com/office/powerpoint/2010/main" val="3197802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19A9D8-BFF5-4E55-BA8A-D67E98D6B233}"/>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xmlns="" id="{9174D741-7D6B-4AE6-9149-8DDAFDA76B21}"/>
              </a:ext>
            </a:extLst>
          </p:cNvPr>
          <p:cNvSpPr>
            <a:spLocks noGrp="1"/>
          </p:cNvSpPr>
          <p:nvPr>
            <p:ph idx="1"/>
          </p:nvPr>
        </p:nvSpPr>
        <p:spPr/>
        <p:txBody>
          <a:bodyPr>
            <a:normAutofit lnSpcReduction="10000"/>
          </a:bodyPr>
          <a:lstStyle/>
          <a:p>
            <a:pPr algn="just"/>
            <a:r>
              <a:rPr lang="en-US" dirty="0"/>
              <a:t> </a:t>
            </a:r>
            <a:r>
              <a:rPr lang="en-US" b="1" dirty="0">
                <a:effectLst/>
              </a:rPr>
              <a:t>Real time Prediction: </a:t>
            </a:r>
            <a:r>
              <a:rPr lang="en-US" dirty="0">
                <a:effectLst/>
              </a:rPr>
              <a:t>Naive Bayes is an eager learning classifier and it is sure fast. Thus, it could be used for making predictions in real time.</a:t>
            </a:r>
          </a:p>
          <a:p>
            <a:pPr algn="just"/>
            <a:r>
              <a:rPr lang="en-US" b="1" dirty="0">
                <a:effectLst/>
              </a:rPr>
              <a:t>Multi class Prediction: </a:t>
            </a:r>
            <a:r>
              <a:rPr lang="en-US" dirty="0">
                <a:effectLst/>
              </a:rPr>
              <a:t>This algorithm is also well known for multi class prediction feature. Here we can predict the probability of multiple classes of target variable.</a:t>
            </a:r>
          </a:p>
          <a:p>
            <a:pPr algn="just"/>
            <a:r>
              <a:rPr lang="en-US" b="1" dirty="0">
                <a:effectLst/>
              </a:rPr>
              <a:t>Text classification/ Spam Filtering/ Sentiment Analysis:</a:t>
            </a:r>
            <a:r>
              <a:rPr lang="en-US" dirty="0">
                <a:effectLst/>
              </a:rPr>
              <a:t> Naive Bayes classifiers </a:t>
            </a:r>
            <a:r>
              <a:rPr lang="en-US" dirty="0" smtClean="0">
                <a:effectLst/>
              </a:rPr>
              <a:t>are mostly </a:t>
            </a:r>
            <a:r>
              <a:rPr lang="en-US" dirty="0">
                <a:effectLst/>
              </a:rPr>
              <a:t>used in text </a:t>
            </a:r>
            <a:r>
              <a:rPr lang="en-US" dirty="0" smtClean="0">
                <a:effectLst/>
              </a:rPr>
              <a:t>classification. Due </a:t>
            </a:r>
            <a:r>
              <a:rPr lang="en-US" dirty="0">
                <a:effectLst/>
              </a:rPr>
              <a:t>to better result in multi class problems and independence </a:t>
            </a:r>
            <a:r>
              <a:rPr lang="en-US" dirty="0" smtClean="0">
                <a:effectLst/>
              </a:rPr>
              <a:t>rule </a:t>
            </a:r>
            <a:r>
              <a:rPr lang="en-US" dirty="0" smtClean="0"/>
              <a:t>it </a:t>
            </a:r>
            <a:r>
              <a:rPr lang="en-US" dirty="0" smtClean="0">
                <a:effectLst/>
              </a:rPr>
              <a:t>has </a:t>
            </a:r>
            <a:r>
              <a:rPr lang="en-US" dirty="0">
                <a:effectLst/>
              </a:rPr>
              <a:t>higher success rate as compared to other algorithms. As a result, it is widely used in Spam filtering (identify spam e-mail) and Sentiment Analysis (in social media analysis, to identify positive and negative customer sentiments)</a:t>
            </a:r>
          </a:p>
          <a:p>
            <a:pPr algn="just"/>
            <a:r>
              <a:rPr lang="en-US" b="1" dirty="0">
                <a:effectLst/>
              </a:rPr>
              <a:t>Recommendation System: </a:t>
            </a:r>
            <a:r>
              <a:rPr lang="en-US" dirty="0">
                <a:effectLst/>
              </a:rPr>
              <a:t>Naive Bayes Classifier and Collaborative Filtering together builds a Recommendation System that uses machine learning and data mining techniques to filter unseen information and predict whether a user would like a given resource or not</a:t>
            </a:r>
          </a:p>
          <a:p>
            <a:pPr marL="0" indent="0">
              <a:buNone/>
            </a:pPr>
            <a:r>
              <a:rPr lang="en-US" dirty="0"/>
              <a:t> </a:t>
            </a:r>
          </a:p>
          <a:p>
            <a:endParaRPr lang="en-IN" dirty="0"/>
          </a:p>
        </p:txBody>
      </p:sp>
    </p:spTree>
    <p:extLst>
      <p:ext uri="{BB962C8B-B14F-4D97-AF65-F5344CB8AC3E}">
        <p14:creationId xmlns:p14="http://schemas.microsoft.com/office/powerpoint/2010/main" val="2945254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E609A3-62D8-4135-A610-6D5101D16D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C56667D-CD10-48D4-BFF4-EA1950177843}"/>
              </a:ext>
            </a:extLst>
          </p:cNvPr>
          <p:cNvSpPr>
            <a:spLocks noGrp="1"/>
          </p:cNvSpPr>
          <p:nvPr>
            <p:ph idx="1"/>
          </p:nvPr>
        </p:nvSpPr>
        <p:spPr/>
        <p:txBody>
          <a:bodyPr/>
          <a:lstStyle/>
          <a:p>
            <a:pPr marL="0" indent="0">
              <a:buNone/>
            </a:pPr>
            <a:endParaRPr lang="en-IN" dirty="0"/>
          </a:p>
        </p:txBody>
      </p:sp>
      <p:sp>
        <p:nvSpPr>
          <p:cNvPr id="4" name="Rectangle 3"/>
          <p:cNvSpPr/>
          <p:nvPr/>
        </p:nvSpPr>
        <p:spPr>
          <a:xfrm>
            <a:off x="4280632" y="2967335"/>
            <a:ext cx="3630738" cy="923330"/>
          </a:xfrm>
          <a:prstGeom prst="rect">
            <a:avLst/>
          </a:prstGeom>
          <a:noFill/>
        </p:spPr>
        <p:txBody>
          <a:bodyPr wrap="none" lIns="91440" tIns="45720" rIns="91440" bIns="45720">
            <a:spAutoFit/>
          </a:bodyPr>
          <a:lstStyle/>
          <a:p>
            <a:pPr algn="ctr"/>
            <a:r>
              <a:rPr lang="en-US" sz="5400" b="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THANK YOU</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800077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4766B-13D5-4739-8CD1-62802BBD9BAA}"/>
              </a:ext>
            </a:extLst>
          </p:cNvPr>
          <p:cNvSpPr>
            <a:spLocks noGrp="1"/>
          </p:cNvSpPr>
          <p:nvPr>
            <p:ph type="title"/>
          </p:nvPr>
        </p:nvSpPr>
        <p:spPr/>
        <p:txBody>
          <a:bodyPr/>
          <a:lstStyle/>
          <a:p>
            <a:r>
              <a:rPr lang="en-US" dirty="0"/>
              <a:t>Bayes Theorem</a:t>
            </a:r>
            <a:endParaRPr lang="en-IN" dirty="0"/>
          </a:p>
        </p:txBody>
      </p:sp>
      <p:sp>
        <p:nvSpPr>
          <p:cNvPr id="3" name="Content Placeholder 2">
            <a:extLst>
              <a:ext uri="{FF2B5EF4-FFF2-40B4-BE49-F238E27FC236}">
                <a16:creationId xmlns:a16="http://schemas.microsoft.com/office/drawing/2014/main" xmlns="" id="{7CF71FA7-2AA4-4E48-90DB-077BACF21E2E}"/>
              </a:ext>
            </a:extLst>
          </p:cNvPr>
          <p:cNvSpPr>
            <a:spLocks noGrp="1"/>
          </p:cNvSpPr>
          <p:nvPr>
            <p:ph idx="1"/>
          </p:nvPr>
        </p:nvSpPr>
        <p:spPr>
          <a:xfrm>
            <a:off x="838200" y="1405890"/>
            <a:ext cx="10515600" cy="4771073"/>
          </a:xfrm>
        </p:spPr>
        <p:txBody>
          <a:bodyPr/>
          <a:lstStyle/>
          <a:p>
            <a:pPr algn="just"/>
            <a:r>
              <a:rPr lang="en-US" dirty="0"/>
              <a:t>In Statistics and probability theory, Bayes’ theorem describes the probability of an event, based on prior knowledge of conditions that might be related to the event. It serves as a way to figure out conditional probability.</a:t>
            </a:r>
          </a:p>
          <a:p>
            <a:pPr algn="just"/>
            <a:r>
              <a:rPr lang="en-US" dirty="0"/>
              <a:t> Bayes theorem provides a way of calculating posterior probability P(</a:t>
            </a:r>
            <a:r>
              <a:rPr lang="en-US" dirty="0" err="1"/>
              <a:t>c|x</a:t>
            </a:r>
            <a:r>
              <a:rPr lang="en-US" dirty="0"/>
              <a:t>) from P(c), P(x) and P(</a:t>
            </a:r>
            <a:r>
              <a:rPr lang="en-US" dirty="0" err="1"/>
              <a:t>x|c</a:t>
            </a:r>
            <a:r>
              <a:rPr lang="en-US" dirty="0"/>
              <a:t>). Look at the equation below:</a:t>
            </a:r>
          </a:p>
          <a:p>
            <a:pPr algn="just"/>
            <a:endParaRPr lang="en-US" dirty="0"/>
          </a:p>
        </p:txBody>
      </p:sp>
      <p:pic>
        <p:nvPicPr>
          <p:cNvPr id="7" name="Picture 6">
            <a:extLst>
              <a:ext uri="{FF2B5EF4-FFF2-40B4-BE49-F238E27FC236}">
                <a16:creationId xmlns:a16="http://schemas.microsoft.com/office/drawing/2014/main" xmlns="" id="{F550AA4A-C122-4F87-B77A-65D7D174D491}"/>
              </a:ext>
            </a:extLst>
          </p:cNvPr>
          <p:cNvPicPr>
            <a:picLocks noChangeAspect="1"/>
          </p:cNvPicPr>
          <p:nvPr/>
        </p:nvPicPr>
        <p:blipFill>
          <a:blip r:embed="rId2"/>
          <a:stretch>
            <a:fillRect/>
          </a:stretch>
        </p:blipFill>
        <p:spPr>
          <a:xfrm>
            <a:off x="838200" y="4085631"/>
            <a:ext cx="5002530" cy="1908685"/>
          </a:xfrm>
          <a:prstGeom prst="rect">
            <a:avLst/>
          </a:prstGeom>
        </p:spPr>
      </p:pic>
      <p:sp>
        <p:nvSpPr>
          <p:cNvPr id="9" name="Rectangle 8">
            <a:extLst>
              <a:ext uri="{FF2B5EF4-FFF2-40B4-BE49-F238E27FC236}">
                <a16:creationId xmlns:a16="http://schemas.microsoft.com/office/drawing/2014/main" xmlns="" id="{8998845D-2490-4CDC-A741-BA3DD53957C5}"/>
              </a:ext>
            </a:extLst>
          </p:cNvPr>
          <p:cNvSpPr/>
          <p:nvPr/>
        </p:nvSpPr>
        <p:spPr>
          <a:xfrm>
            <a:off x="6229350" y="4085631"/>
            <a:ext cx="5612130" cy="1754326"/>
          </a:xfrm>
          <a:prstGeom prst="rect">
            <a:avLst/>
          </a:prstGeom>
        </p:spPr>
        <p:txBody>
          <a:bodyPr wrap="square">
            <a:spAutoFit/>
          </a:bodyPr>
          <a:lstStyle/>
          <a:p>
            <a:pPr algn="just">
              <a:buFont typeface="Arial" panose="020B0604020202020204" pitchFamily="34" charset="0"/>
              <a:buChar char="•"/>
            </a:pPr>
            <a:r>
              <a:rPr lang="en-US" b="1" i="1" dirty="0">
                <a:solidFill>
                  <a:srgbClr val="FF0000"/>
                </a:solidFill>
              </a:rPr>
              <a:t>P</a:t>
            </a:r>
            <a:r>
              <a:rPr lang="en-US" b="1" dirty="0">
                <a:solidFill>
                  <a:srgbClr val="FF0000"/>
                </a:solidFill>
              </a:rPr>
              <a:t>(</a:t>
            </a:r>
            <a:r>
              <a:rPr lang="en-US" b="1" i="1" dirty="0" err="1">
                <a:solidFill>
                  <a:srgbClr val="FF0000"/>
                </a:solidFill>
              </a:rPr>
              <a:t>c|x</a:t>
            </a:r>
            <a:r>
              <a:rPr lang="en-US" b="1" dirty="0">
                <a:solidFill>
                  <a:srgbClr val="FF0000"/>
                </a:solidFill>
              </a:rPr>
              <a:t>) is the posterior probability of </a:t>
            </a:r>
            <a:r>
              <a:rPr lang="en-US" b="1" i="1" dirty="0">
                <a:solidFill>
                  <a:srgbClr val="FF0000"/>
                </a:solidFill>
              </a:rPr>
              <a:t>class</a:t>
            </a:r>
            <a:r>
              <a:rPr lang="en-US" b="1" dirty="0">
                <a:solidFill>
                  <a:srgbClr val="FF0000"/>
                </a:solidFill>
              </a:rPr>
              <a:t> (c, </a:t>
            </a:r>
            <a:r>
              <a:rPr lang="en-US" b="1" i="1" dirty="0">
                <a:solidFill>
                  <a:srgbClr val="FF0000"/>
                </a:solidFill>
              </a:rPr>
              <a:t>target</a:t>
            </a:r>
            <a:r>
              <a:rPr lang="en-US" b="1" dirty="0">
                <a:solidFill>
                  <a:srgbClr val="FF0000"/>
                </a:solidFill>
              </a:rPr>
              <a:t>) given </a:t>
            </a:r>
            <a:r>
              <a:rPr lang="en-US" b="1" i="1" dirty="0">
                <a:solidFill>
                  <a:srgbClr val="FF0000"/>
                </a:solidFill>
              </a:rPr>
              <a:t>predictor</a:t>
            </a:r>
            <a:r>
              <a:rPr lang="en-US" b="1" dirty="0">
                <a:solidFill>
                  <a:srgbClr val="FF0000"/>
                </a:solidFill>
              </a:rPr>
              <a:t> (x, </a:t>
            </a:r>
            <a:r>
              <a:rPr lang="en-US" b="1" i="1" dirty="0">
                <a:solidFill>
                  <a:srgbClr val="FF0000"/>
                </a:solidFill>
              </a:rPr>
              <a:t>attributes</a:t>
            </a:r>
            <a:r>
              <a:rPr lang="en-US" b="1" dirty="0">
                <a:solidFill>
                  <a:srgbClr val="FF0000"/>
                </a:solidFill>
              </a:rPr>
              <a:t>).</a:t>
            </a:r>
          </a:p>
          <a:p>
            <a:pPr algn="just">
              <a:buFont typeface="Arial" panose="020B0604020202020204" pitchFamily="34" charset="0"/>
              <a:buChar char="•"/>
            </a:pPr>
            <a:r>
              <a:rPr lang="en-US" b="1" i="1" dirty="0">
                <a:solidFill>
                  <a:srgbClr val="FF0000"/>
                </a:solidFill>
              </a:rPr>
              <a:t>P</a:t>
            </a:r>
            <a:r>
              <a:rPr lang="en-US" b="1" dirty="0">
                <a:solidFill>
                  <a:srgbClr val="FF0000"/>
                </a:solidFill>
              </a:rPr>
              <a:t>(</a:t>
            </a:r>
            <a:r>
              <a:rPr lang="en-US" b="1" i="1" dirty="0">
                <a:solidFill>
                  <a:srgbClr val="FF0000"/>
                </a:solidFill>
              </a:rPr>
              <a:t>c</a:t>
            </a:r>
            <a:r>
              <a:rPr lang="en-US" b="1" dirty="0">
                <a:solidFill>
                  <a:srgbClr val="FF0000"/>
                </a:solidFill>
              </a:rPr>
              <a:t>) is the prior probability of </a:t>
            </a:r>
            <a:r>
              <a:rPr lang="en-US" b="1" i="1" dirty="0">
                <a:solidFill>
                  <a:srgbClr val="FF0000"/>
                </a:solidFill>
              </a:rPr>
              <a:t>class</a:t>
            </a:r>
            <a:r>
              <a:rPr lang="en-US" b="1" dirty="0">
                <a:solidFill>
                  <a:srgbClr val="FF0000"/>
                </a:solidFill>
              </a:rPr>
              <a:t>.</a:t>
            </a:r>
          </a:p>
          <a:p>
            <a:pPr algn="just">
              <a:buFont typeface="Arial" panose="020B0604020202020204" pitchFamily="34" charset="0"/>
              <a:buChar char="•"/>
            </a:pPr>
            <a:r>
              <a:rPr lang="en-US" b="1" i="1" dirty="0">
                <a:solidFill>
                  <a:srgbClr val="FF0000"/>
                </a:solidFill>
              </a:rPr>
              <a:t>P</a:t>
            </a:r>
            <a:r>
              <a:rPr lang="en-US" b="1" dirty="0">
                <a:solidFill>
                  <a:srgbClr val="FF0000"/>
                </a:solidFill>
              </a:rPr>
              <a:t>(</a:t>
            </a:r>
            <a:r>
              <a:rPr lang="en-US" b="1" i="1" dirty="0" err="1">
                <a:solidFill>
                  <a:srgbClr val="FF0000"/>
                </a:solidFill>
              </a:rPr>
              <a:t>x|c</a:t>
            </a:r>
            <a:r>
              <a:rPr lang="en-US" b="1" dirty="0">
                <a:solidFill>
                  <a:srgbClr val="FF0000"/>
                </a:solidFill>
              </a:rPr>
              <a:t>) is the likelihood which is the probability of </a:t>
            </a:r>
            <a:r>
              <a:rPr lang="en-US" b="1" i="1" dirty="0">
                <a:solidFill>
                  <a:srgbClr val="FF0000"/>
                </a:solidFill>
              </a:rPr>
              <a:t>predictor</a:t>
            </a:r>
            <a:r>
              <a:rPr lang="en-US" b="1" dirty="0">
                <a:solidFill>
                  <a:srgbClr val="FF0000"/>
                </a:solidFill>
              </a:rPr>
              <a:t> given </a:t>
            </a:r>
            <a:r>
              <a:rPr lang="en-US" b="1" i="1" dirty="0">
                <a:solidFill>
                  <a:srgbClr val="FF0000"/>
                </a:solidFill>
              </a:rPr>
              <a:t>class</a:t>
            </a:r>
            <a:r>
              <a:rPr lang="en-US" b="1" dirty="0">
                <a:solidFill>
                  <a:srgbClr val="FF0000"/>
                </a:solidFill>
              </a:rPr>
              <a:t>.</a:t>
            </a:r>
          </a:p>
          <a:p>
            <a:pPr algn="just">
              <a:buFont typeface="Arial" panose="020B0604020202020204" pitchFamily="34" charset="0"/>
              <a:buChar char="•"/>
            </a:pPr>
            <a:r>
              <a:rPr lang="en-US" b="1" i="1" dirty="0">
                <a:solidFill>
                  <a:srgbClr val="FF0000"/>
                </a:solidFill>
              </a:rPr>
              <a:t>P</a:t>
            </a:r>
            <a:r>
              <a:rPr lang="en-US" b="1" dirty="0">
                <a:solidFill>
                  <a:srgbClr val="FF0000"/>
                </a:solidFill>
              </a:rPr>
              <a:t>(</a:t>
            </a:r>
            <a:r>
              <a:rPr lang="en-US" b="1" i="1" dirty="0">
                <a:solidFill>
                  <a:srgbClr val="FF0000"/>
                </a:solidFill>
              </a:rPr>
              <a:t>x</a:t>
            </a:r>
            <a:r>
              <a:rPr lang="en-US" b="1" dirty="0">
                <a:solidFill>
                  <a:srgbClr val="FF0000"/>
                </a:solidFill>
              </a:rPr>
              <a:t>) is the prior probability of </a:t>
            </a:r>
            <a:r>
              <a:rPr lang="en-US" b="1" i="1" dirty="0">
                <a:solidFill>
                  <a:srgbClr val="FF0000"/>
                </a:solidFill>
              </a:rPr>
              <a:t>predictor</a:t>
            </a:r>
            <a:r>
              <a:rPr lang="en-US" b="1" dirty="0">
                <a:solidFill>
                  <a:srgbClr val="FF0000"/>
                </a:solidFill>
              </a:rPr>
              <a:t>.</a:t>
            </a:r>
          </a:p>
        </p:txBody>
      </p:sp>
    </p:spTree>
    <p:extLst>
      <p:ext uri="{BB962C8B-B14F-4D97-AF65-F5344CB8AC3E}">
        <p14:creationId xmlns:p14="http://schemas.microsoft.com/office/powerpoint/2010/main" val="3879524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DB811-F4B5-44E3-ABE6-E1D4C102992C}"/>
              </a:ext>
            </a:extLst>
          </p:cNvPr>
          <p:cNvSpPr>
            <a:spLocks noGrp="1"/>
          </p:cNvSpPr>
          <p:nvPr>
            <p:ph type="title"/>
          </p:nvPr>
        </p:nvSpPr>
        <p:spPr/>
        <p:txBody>
          <a:bodyPr/>
          <a:lstStyle/>
          <a:p>
            <a:r>
              <a:rPr lang="en-IN" dirty="0" smtClean="0"/>
              <a:t>Contd..</a:t>
            </a:r>
            <a:endParaRPr lang="en-IN" dirty="0"/>
          </a:p>
        </p:txBody>
      </p:sp>
      <p:sp>
        <p:nvSpPr>
          <p:cNvPr id="3" name="Content Placeholder 2">
            <a:extLst>
              <a:ext uri="{FF2B5EF4-FFF2-40B4-BE49-F238E27FC236}">
                <a16:creationId xmlns:a16="http://schemas.microsoft.com/office/drawing/2014/main" xmlns="" id="{B1579155-C394-4689-B744-3398FB9E3175}"/>
              </a:ext>
            </a:extLst>
          </p:cNvPr>
          <p:cNvSpPr>
            <a:spLocks noGrp="1"/>
          </p:cNvSpPr>
          <p:nvPr>
            <p:ph idx="1"/>
          </p:nvPr>
        </p:nvSpPr>
        <p:spPr/>
        <p:txBody>
          <a:bodyPr/>
          <a:lstStyle/>
          <a:p>
            <a:r>
              <a:rPr lang="en-US" dirty="0"/>
              <a:t>Naive Bayes model is easy to build and particularly useful for very large data sets. </a:t>
            </a:r>
          </a:p>
          <a:p>
            <a:r>
              <a:rPr lang="en-US" dirty="0"/>
              <a:t>Along with simplicity, Naive Bayes is known to outperform even highly sophisticated classification methods. </a:t>
            </a:r>
          </a:p>
          <a:p>
            <a:endParaRPr lang="en-IN" dirty="0"/>
          </a:p>
        </p:txBody>
      </p:sp>
    </p:spTree>
    <p:extLst>
      <p:ext uri="{BB962C8B-B14F-4D97-AF65-F5344CB8AC3E}">
        <p14:creationId xmlns:p14="http://schemas.microsoft.com/office/powerpoint/2010/main" val="158938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20E0D-FE05-4BCA-BC89-F289B3F19BD0}"/>
              </a:ext>
            </a:extLst>
          </p:cNvPr>
          <p:cNvSpPr>
            <a:spLocks noGrp="1"/>
          </p:cNvSpPr>
          <p:nvPr>
            <p:ph type="title"/>
          </p:nvPr>
        </p:nvSpPr>
        <p:spPr>
          <a:xfrm>
            <a:off x="838200" y="365125"/>
            <a:ext cx="10515600" cy="526415"/>
          </a:xfrm>
        </p:spPr>
        <p:txBody>
          <a:bodyPr>
            <a:normAutofit fontScale="90000"/>
          </a:bodyPr>
          <a:lstStyle/>
          <a:p>
            <a:r>
              <a:rPr lang="en-IN" dirty="0" smtClean="0"/>
              <a:t>Contd..</a:t>
            </a:r>
            <a:endParaRPr lang="en-IN" dirty="0"/>
          </a:p>
        </p:txBody>
      </p:sp>
      <p:sp>
        <p:nvSpPr>
          <p:cNvPr id="3" name="Content Placeholder 2">
            <a:extLst>
              <a:ext uri="{FF2B5EF4-FFF2-40B4-BE49-F238E27FC236}">
                <a16:creationId xmlns:a16="http://schemas.microsoft.com/office/drawing/2014/main" xmlns="" id="{C1504A37-C567-4929-95E5-8F4E614F0183}"/>
              </a:ext>
            </a:extLst>
          </p:cNvPr>
          <p:cNvSpPr>
            <a:spLocks noGrp="1"/>
          </p:cNvSpPr>
          <p:nvPr>
            <p:ph idx="1"/>
          </p:nvPr>
        </p:nvSpPr>
        <p:spPr>
          <a:xfrm>
            <a:off x="838200" y="891540"/>
            <a:ext cx="10515600" cy="5886449"/>
          </a:xfrm>
        </p:spPr>
        <p:txBody>
          <a:bodyPr>
            <a:normAutofit/>
          </a:bodyPr>
          <a:lstStyle/>
          <a:p>
            <a:r>
              <a:rPr lang="en-US" dirty="0"/>
              <a:t>If we put a naive assumption to the Bayes’ theorem, which is, independence among the features. So now, we split evidence into the independent parts.</a:t>
            </a:r>
          </a:p>
          <a:p>
            <a:r>
              <a:rPr lang="en-US" dirty="0"/>
              <a:t>Now, if any two events A and B are independent, then,</a:t>
            </a:r>
          </a:p>
          <a:p>
            <a:pPr marL="0" indent="0">
              <a:buNone/>
            </a:pPr>
            <a:r>
              <a:rPr lang="en-IN" dirty="0"/>
              <a:t>P(A,B) = P(A)P(B) </a:t>
            </a:r>
          </a:p>
          <a:p>
            <a:pPr marL="0" indent="0">
              <a:buNone/>
            </a:pPr>
            <a:r>
              <a:rPr lang="en-US" dirty="0"/>
              <a:t>Hence, we reach to the result:</a:t>
            </a:r>
          </a:p>
          <a:p>
            <a:pPr marL="0" indent="0">
              <a:buNone/>
            </a:pPr>
            <a:endParaRPr lang="en-US" dirty="0"/>
          </a:p>
          <a:p>
            <a:pPr marL="0" indent="0">
              <a:buNone/>
            </a:pPr>
            <a:r>
              <a:rPr lang="en-US" dirty="0"/>
              <a:t>which can be expressed as:</a:t>
            </a:r>
          </a:p>
          <a:p>
            <a:pPr marL="0" indent="0">
              <a:buNone/>
            </a:pPr>
            <a:endParaRPr lang="en-US" dirty="0"/>
          </a:p>
          <a:p>
            <a:pPr marL="0" indent="0">
              <a:buNone/>
            </a:pPr>
            <a:r>
              <a:rPr lang="en-US" dirty="0"/>
              <a:t>Now, as the denominator remains constant for a given input, we can remove that term:</a:t>
            </a:r>
          </a:p>
          <a:p>
            <a:pPr marL="0" indent="0">
              <a:buNone/>
            </a:pPr>
            <a:endParaRPr lang="en-US" dirty="0"/>
          </a:p>
          <a:p>
            <a:pPr marL="0" indent="0">
              <a:buNone/>
            </a:pPr>
            <a:endParaRPr lang="en-IN" dirty="0"/>
          </a:p>
        </p:txBody>
      </p:sp>
      <p:pic>
        <p:nvPicPr>
          <p:cNvPr id="12" name="Graphic 11">
            <a:extLst>
              <a:ext uri="{FF2B5EF4-FFF2-40B4-BE49-F238E27FC236}">
                <a16:creationId xmlns:a16="http://schemas.microsoft.com/office/drawing/2014/main" xmlns="" id="{5D013964-A436-4DE7-804D-1B0152676B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01090" y="3380263"/>
            <a:ext cx="7448550" cy="471647"/>
          </a:xfrm>
          <a:prstGeom prst="rect">
            <a:avLst/>
          </a:prstGeom>
        </p:spPr>
      </p:pic>
      <p:pic>
        <p:nvPicPr>
          <p:cNvPr id="18" name="Graphic 17">
            <a:extLst>
              <a:ext uri="{FF2B5EF4-FFF2-40B4-BE49-F238E27FC236}">
                <a16:creationId xmlns:a16="http://schemas.microsoft.com/office/drawing/2014/main" xmlns="" id="{BB7F5BA1-677C-40FA-A335-C6A07BA4CB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101090" y="4218622"/>
            <a:ext cx="7448550" cy="471647"/>
          </a:xfrm>
          <a:prstGeom prst="rect">
            <a:avLst/>
          </a:prstGeom>
        </p:spPr>
      </p:pic>
      <p:pic>
        <p:nvPicPr>
          <p:cNvPr id="20" name="Graphic 19">
            <a:extLst>
              <a:ext uri="{FF2B5EF4-FFF2-40B4-BE49-F238E27FC236}">
                <a16:creationId xmlns:a16="http://schemas.microsoft.com/office/drawing/2014/main" xmlns="" id="{2E8732DA-A349-44E0-BF83-C3007802EB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91690" y="5619613"/>
            <a:ext cx="6366510" cy="381272"/>
          </a:xfrm>
          <a:prstGeom prst="rect">
            <a:avLst/>
          </a:prstGeom>
        </p:spPr>
      </p:pic>
    </p:spTree>
    <p:extLst>
      <p:ext uri="{BB962C8B-B14F-4D97-AF65-F5344CB8AC3E}">
        <p14:creationId xmlns:p14="http://schemas.microsoft.com/office/powerpoint/2010/main" val="286214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FAF38-B38A-402F-A013-0C0F8F590FEC}"/>
              </a:ext>
            </a:extLst>
          </p:cNvPr>
          <p:cNvSpPr>
            <a:spLocks noGrp="1"/>
          </p:cNvSpPr>
          <p:nvPr>
            <p:ph type="title"/>
          </p:nvPr>
        </p:nvSpPr>
        <p:spPr/>
        <p:txBody>
          <a:bodyPr/>
          <a:lstStyle/>
          <a:p>
            <a:r>
              <a:rPr lang="en-IN" dirty="0" smtClean="0"/>
              <a:t>Naïve Bayes Algorithm</a:t>
            </a:r>
            <a:endParaRPr lang="en-IN" dirty="0"/>
          </a:p>
        </p:txBody>
      </p:sp>
      <p:sp>
        <p:nvSpPr>
          <p:cNvPr id="3" name="Content Placeholder 2">
            <a:extLst>
              <a:ext uri="{FF2B5EF4-FFF2-40B4-BE49-F238E27FC236}">
                <a16:creationId xmlns:a16="http://schemas.microsoft.com/office/drawing/2014/main" xmlns="" id="{BECA5827-7006-4655-AEB3-574E1C5B1E76}"/>
              </a:ext>
            </a:extLst>
          </p:cNvPr>
          <p:cNvSpPr>
            <a:spLocks noGrp="1"/>
          </p:cNvSpPr>
          <p:nvPr>
            <p:ph idx="1"/>
          </p:nvPr>
        </p:nvSpPr>
        <p:spPr/>
        <p:txBody>
          <a:bodyPr>
            <a:normAutofit lnSpcReduction="10000"/>
          </a:bodyPr>
          <a:lstStyle/>
          <a:p>
            <a:r>
              <a:rPr lang="en-US" dirty="0"/>
              <a:t>Now, we need to create a classifier model. For this, we find the probability of given set of inputs for all possible values of the class variable y and pick up the output with maximum probability. This can be expressed mathematically as:</a:t>
            </a:r>
          </a:p>
          <a:p>
            <a:endParaRPr lang="en-US" dirty="0"/>
          </a:p>
          <a:p>
            <a:endParaRPr lang="en-US" dirty="0"/>
          </a:p>
          <a:p>
            <a:endParaRPr lang="en-US" dirty="0"/>
          </a:p>
          <a:p>
            <a:r>
              <a:rPr lang="en-US" dirty="0"/>
              <a:t> So, finally, we are left with the task of calculating P(y) and P(xi | y).</a:t>
            </a:r>
          </a:p>
          <a:p>
            <a:endParaRPr lang="en-US" dirty="0"/>
          </a:p>
          <a:p>
            <a:r>
              <a:rPr lang="en-US" dirty="0"/>
              <a:t>Please note that P(y) is also called class probability and P(xi | y) is called conditional probability.</a:t>
            </a:r>
          </a:p>
          <a:p>
            <a:endParaRPr lang="en-US" dirty="0"/>
          </a:p>
          <a:p>
            <a:r>
              <a:rPr lang="en-US" dirty="0"/>
              <a:t>The different naive Bayes classifiers differ mainly by the assumptions they make regarding the distribution of P(xi | y).</a:t>
            </a:r>
          </a:p>
        </p:txBody>
      </p:sp>
      <p:pic>
        <p:nvPicPr>
          <p:cNvPr id="5" name="Graphic 4">
            <a:extLst>
              <a:ext uri="{FF2B5EF4-FFF2-40B4-BE49-F238E27FC236}">
                <a16:creationId xmlns:a16="http://schemas.microsoft.com/office/drawing/2014/main" xmlns="" id="{C7747B20-5F7A-40F7-9AC2-178EC9E083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953702" y="2895600"/>
            <a:ext cx="4852988" cy="278992"/>
          </a:xfrm>
          <a:prstGeom prst="rect">
            <a:avLst/>
          </a:prstGeom>
        </p:spPr>
      </p:pic>
    </p:spTree>
    <p:extLst>
      <p:ext uri="{BB962C8B-B14F-4D97-AF65-F5344CB8AC3E}">
        <p14:creationId xmlns:p14="http://schemas.microsoft.com/office/powerpoint/2010/main" val="314504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478AC5-93EE-4EFE-8556-09389DE81F6F}"/>
              </a:ext>
            </a:extLst>
          </p:cNvPr>
          <p:cNvSpPr>
            <a:spLocks noGrp="1"/>
          </p:cNvSpPr>
          <p:nvPr>
            <p:ph type="title"/>
          </p:nvPr>
        </p:nvSpPr>
        <p:spPr>
          <a:xfrm>
            <a:off x="838200" y="365125"/>
            <a:ext cx="10515600" cy="720725"/>
          </a:xfrm>
        </p:spPr>
        <p:txBody>
          <a:bodyPr/>
          <a:lstStyle/>
          <a:p>
            <a:r>
              <a:rPr lang="en-US" dirty="0"/>
              <a:t>Prediction using Bayes </a:t>
            </a:r>
            <a:r>
              <a:rPr lang="en-US" dirty="0" smtClean="0"/>
              <a:t>Theorem - Example</a:t>
            </a:r>
            <a:endParaRPr lang="en-IN" dirty="0"/>
          </a:p>
        </p:txBody>
      </p:sp>
      <p:pic>
        <p:nvPicPr>
          <p:cNvPr id="11" name="Content Placeholder 10">
            <a:extLst>
              <a:ext uri="{FF2B5EF4-FFF2-40B4-BE49-F238E27FC236}">
                <a16:creationId xmlns:a16="http://schemas.microsoft.com/office/drawing/2014/main" xmlns="" id="{7EB039B9-9CB1-4799-8905-5A834FF93F59}"/>
              </a:ext>
            </a:extLst>
          </p:cNvPr>
          <p:cNvPicPr>
            <a:picLocks noGrp="1" noChangeAspect="1"/>
          </p:cNvPicPr>
          <p:nvPr>
            <p:ph idx="1"/>
          </p:nvPr>
        </p:nvPicPr>
        <p:blipFill>
          <a:blip r:embed="rId2"/>
          <a:stretch>
            <a:fillRect/>
          </a:stretch>
        </p:blipFill>
        <p:spPr>
          <a:xfrm>
            <a:off x="1155841" y="1280160"/>
            <a:ext cx="5514693" cy="5099050"/>
          </a:xfrm>
          <a:prstGeom prst="rect">
            <a:avLst/>
          </a:prstGeom>
        </p:spPr>
      </p:pic>
      <p:sp>
        <p:nvSpPr>
          <p:cNvPr id="12" name="Rectangle 11">
            <a:extLst>
              <a:ext uri="{FF2B5EF4-FFF2-40B4-BE49-F238E27FC236}">
                <a16:creationId xmlns:a16="http://schemas.microsoft.com/office/drawing/2014/main" xmlns="" id="{38B2717F-F0F7-4960-9FC9-0E0C984F77BF}"/>
              </a:ext>
            </a:extLst>
          </p:cNvPr>
          <p:cNvSpPr/>
          <p:nvPr/>
        </p:nvSpPr>
        <p:spPr>
          <a:xfrm>
            <a:off x="7273636" y="1587699"/>
            <a:ext cx="4384964" cy="4524315"/>
          </a:xfrm>
          <a:prstGeom prst="rect">
            <a:avLst/>
          </a:prstGeom>
        </p:spPr>
        <p:txBody>
          <a:bodyPr wrap="square">
            <a:spAutoFit/>
          </a:bodyPr>
          <a:lstStyle/>
          <a:p>
            <a:r>
              <a:rPr lang="en-US" dirty="0">
                <a:latin typeface="Arial" pitchFamily="34" charset="0"/>
                <a:cs typeface="Arial" pitchFamily="34" charset="0"/>
              </a:rPr>
              <a:t>The dataset is divided into two parts, namely, </a:t>
            </a:r>
            <a:r>
              <a:rPr lang="en-US" b="1" dirty="0">
                <a:latin typeface="Arial" pitchFamily="34" charset="0"/>
                <a:cs typeface="Arial" pitchFamily="34" charset="0"/>
              </a:rPr>
              <a:t>feature matrix</a:t>
            </a:r>
            <a:r>
              <a:rPr lang="en-US" dirty="0">
                <a:latin typeface="Arial" pitchFamily="34" charset="0"/>
                <a:cs typeface="Arial" pitchFamily="34" charset="0"/>
              </a:rPr>
              <a:t> and the </a:t>
            </a:r>
            <a:r>
              <a:rPr lang="en-US" b="1" dirty="0">
                <a:latin typeface="Arial" pitchFamily="34" charset="0"/>
                <a:cs typeface="Arial" pitchFamily="34" charset="0"/>
              </a:rPr>
              <a:t>response vector</a:t>
            </a:r>
            <a:r>
              <a:rPr lang="en-US" dirty="0" smtClean="0">
                <a:latin typeface="Arial" pitchFamily="34" charset="0"/>
                <a:cs typeface="Arial" pitchFamily="34" charset="0"/>
              </a:rPr>
              <a:t>.</a:t>
            </a:r>
          </a:p>
          <a:p>
            <a:endParaRPr lang="en-US" dirty="0">
              <a:latin typeface="Arial" pitchFamily="34" charset="0"/>
              <a:cs typeface="Arial" pitchFamily="34" charset="0"/>
            </a:endParaRPr>
          </a:p>
          <a:p>
            <a:pPr algn="just">
              <a:buFont typeface="Arial" panose="020B0604020202020204" pitchFamily="34" charset="0"/>
              <a:buChar char="•"/>
            </a:pPr>
            <a:r>
              <a:rPr lang="en-US" dirty="0">
                <a:latin typeface="Arial" pitchFamily="34" charset="0"/>
                <a:cs typeface="Arial" pitchFamily="34" charset="0"/>
              </a:rPr>
              <a:t>Feature matrix contains all the vectors(rows) of dataset in which each vector consists of the value of </a:t>
            </a:r>
            <a:r>
              <a:rPr lang="en-US" b="1" dirty="0">
                <a:latin typeface="Arial" pitchFamily="34" charset="0"/>
                <a:cs typeface="Arial" pitchFamily="34" charset="0"/>
              </a:rPr>
              <a:t>dependent features</a:t>
            </a:r>
            <a:r>
              <a:rPr lang="en-US" dirty="0">
                <a:latin typeface="Arial" pitchFamily="34" charset="0"/>
                <a:cs typeface="Arial" pitchFamily="34" charset="0"/>
              </a:rPr>
              <a:t>. In above dataset, features are ‘Outlook’, ‘Temperature’, ‘Humidity’ and ‘Windy</a:t>
            </a:r>
            <a:r>
              <a:rPr lang="en-US" dirty="0" smtClean="0">
                <a:latin typeface="Arial" pitchFamily="34" charset="0"/>
                <a:cs typeface="Arial" pitchFamily="34" charset="0"/>
              </a:rPr>
              <a:t>’.</a:t>
            </a:r>
          </a:p>
          <a:p>
            <a:pPr algn="just"/>
            <a:endParaRPr lang="en-US" dirty="0">
              <a:latin typeface="Arial" pitchFamily="34" charset="0"/>
              <a:cs typeface="Arial" pitchFamily="34" charset="0"/>
            </a:endParaRPr>
          </a:p>
          <a:p>
            <a:pPr algn="just">
              <a:buFont typeface="Arial" panose="020B0604020202020204" pitchFamily="34" charset="0"/>
              <a:buChar char="•"/>
            </a:pPr>
            <a:r>
              <a:rPr lang="en-US" dirty="0">
                <a:latin typeface="Arial" pitchFamily="34" charset="0"/>
                <a:cs typeface="Arial" pitchFamily="34" charset="0"/>
              </a:rPr>
              <a:t>Response vector contains the value of </a:t>
            </a:r>
            <a:r>
              <a:rPr lang="en-US" b="1" dirty="0">
                <a:latin typeface="Arial" pitchFamily="34" charset="0"/>
                <a:cs typeface="Arial" pitchFamily="34" charset="0"/>
              </a:rPr>
              <a:t>class variable</a:t>
            </a:r>
            <a:r>
              <a:rPr lang="en-US" dirty="0">
                <a:latin typeface="Arial" pitchFamily="34" charset="0"/>
                <a:cs typeface="Arial" pitchFamily="34" charset="0"/>
              </a:rPr>
              <a:t>(prediction or output) for each row of feature matrix. In above dataset, the class variable name is ‘Play golf’.</a:t>
            </a:r>
          </a:p>
        </p:txBody>
      </p:sp>
    </p:spTree>
    <p:extLst>
      <p:ext uri="{BB962C8B-B14F-4D97-AF65-F5344CB8AC3E}">
        <p14:creationId xmlns:p14="http://schemas.microsoft.com/office/powerpoint/2010/main" val="35618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6A5CB-0386-44C8-95F5-2D083C30E3CF}"/>
              </a:ext>
            </a:extLst>
          </p:cNvPr>
          <p:cNvSpPr>
            <a:spLocks noGrp="1"/>
          </p:cNvSpPr>
          <p:nvPr>
            <p:ph type="title"/>
          </p:nvPr>
        </p:nvSpPr>
        <p:spPr/>
        <p:txBody>
          <a:bodyPr/>
          <a:lstStyle/>
          <a:p>
            <a:r>
              <a:rPr lang="en-US" dirty="0"/>
              <a:t>Assumptions</a:t>
            </a:r>
            <a:endParaRPr lang="en-IN" dirty="0"/>
          </a:p>
        </p:txBody>
      </p:sp>
      <p:sp>
        <p:nvSpPr>
          <p:cNvPr id="3" name="Content Placeholder 2">
            <a:extLst>
              <a:ext uri="{FF2B5EF4-FFF2-40B4-BE49-F238E27FC236}">
                <a16:creationId xmlns:a16="http://schemas.microsoft.com/office/drawing/2014/main" xmlns="" id="{0EC96756-66D0-4995-BC2D-507A58B9C517}"/>
              </a:ext>
            </a:extLst>
          </p:cNvPr>
          <p:cNvSpPr>
            <a:spLocks noGrp="1"/>
          </p:cNvSpPr>
          <p:nvPr>
            <p:ph idx="1"/>
          </p:nvPr>
        </p:nvSpPr>
        <p:spPr/>
        <p:txBody>
          <a:bodyPr>
            <a:normAutofit lnSpcReduction="10000"/>
          </a:bodyPr>
          <a:lstStyle/>
          <a:p>
            <a:pPr marL="0" indent="0">
              <a:buNone/>
            </a:pPr>
            <a:r>
              <a:rPr lang="en-US" dirty="0"/>
              <a:t>The fundamental Naive Bayes assumption is that each feature makes an:</a:t>
            </a:r>
          </a:p>
          <a:p>
            <a:r>
              <a:rPr lang="en-US" dirty="0"/>
              <a:t>independent</a:t>
            </a:r>
          </a:p>
          <a:p>
            <a:r>
              <a:rPr lang="en-US" dirty="0"/>
              <a:t>Equal contribution to the outcome.</a:t>
            </a:r>
          </a:p>
          <a:p>
            <a:pPr marL="0" indent="0">
              <a:buNone/>
            </a:pPr>
            <a:r>
              <a:rPr lang="en-US" dirty="0">
                <a:solidFill>
                  <a:srgbClr val="FF0000"/>
                </a:solidFill>
              </a:rPr>
              <a:t>With relation to our dataset, this concept can be understood as:</a:t>
            </a:r>
          </a:p>
          <a:p>
            <a:pPr algn="just"/>
            <a:r>
              <a:rPr lang="en-US" dirty="0"/>
              <a:t>We assume that no pair of features are dependent. For example, the temperature being ‘Hot’ has nothing to do with the humidity or the outlook being ‘</a:t>
            </a:r>
            <a:r>
              <a:rPr lang="en-US" dirty="0" smtClean="0"/>
              <a:t>Rainy. </a:t>
            </a:r>
            <a:r>
              <a:rPr lang="en-US" dirty="0"/>
              <a:t>Hence, the features are assumed to be </a:t>
            </a:r>
            <a:r>
              <a:rPr lang="en-US" b="1" dirty="0"/>
              <a:t>independent</a:t>
            </a:r>
            <a:r>
              <a:rPr lang="en-US" dirty="0"/>
              <a:t>.</a:t>
            </a:r>
          </a:p>
          <a:p>
            <a:pPr algn="just"/>
            <a:r>
              <a:rPr lang="en-US" dirty="0"/>
              <a:t>Secondly, each feature is given the same weight(or importance). For example, knowing only temperature and humidity alone can’t predict the outcome accurately. None of the attributes is irrelevant and assumed to be contributing </a:t>
            </a:r>
            <a:r>
              <a:rPr lang="en-US" b="1" dirty="0"/>
              <a:t>equally</a:t>
            </a:r>
            <a:r>
              <a:rPr lang="en-US" dirty="0"/>
              <a:t> to the outcome.</a:t>
            </a:r>
          </a:p>
          <a:p>
            <a:pPr algn="just"/>
            <a:r>
              <a:rPr lang="en-US" b="1" dirty="0"/>
              <a:t>Note:</a:t>
            </a:r>
            <a:r>
              <a:rPr lang="en-US" dirty="0"/>
              <a:t> The assumptions made by Naive Bayes are not generally correct in real-world situations. In-fact, the independence assumption is never correct but often works well in practice.</a:t>
            </a:r>
          </a:p>
          <a:p>
            <a:endParaRPr lang="en-IN" dirty="0"/>
          </a:p>
        </p:txBody>
      </p:sp>
    </p:spTree>
    <p:extLst>
      <p:ext uri="{BB962C8B-B14F-4D97-AF65-F5344CB8AC3E}">
        <p14:creationId xmlns:p14="http://schemas.microsoft.com/office/powerpoint/2010/main" val="564624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1FC9DE-FFD8-418B-8325-3603E73DE67F}"/>
              </a:ext>
            </a:extLst>
          </p:cNvPr>
          <p:cNvSpPr>
            <a:spLocks noGrp="1"/>
          </p:cNvSpPr>
          <p:nvPr>
            <p:ph type="title"/>
          </p:nvPr>
        </p:nvSpPr>
        <p:spPr/>
        <p:txBody>
          <a:bodyPr/>
          <a:lstStyle/>
          <a:p>
            <a:r>
              <a:rPr lang="en-IN" dirty="0" smtClean="0"/>
              <a:t>Example contd..</a:t>
            </a:r>
            <a:endParaRPr lang="en-IN" dirty="0"/>
          </a:p>
        </p:txBody>
      </p:sp>
      <p:pic>
        <p:nvPicPr>
          <p:cNvPr id="4" name="Content Placeholder 3">
            <a:extLst>
              <a:ext uri="{FF2B5EF4-FFF2-40B4-BE49-F238E27FC236}">
                <a16:creationId xmlns:a16="http://schemas.microsoft.com/office/drawing/2014/main" xmlns="" id="{269799E3-5878-4814-972B-43C9DF7CF0A9}"/>
              </a:ext>
            </a:extLst>
          </p:cNvPr>
          <p:cNvPicPr>
            <a:picLocks noGrp="1" noChangeAspect="1"/>
          </p:cNvPicPr>
          <p:nvPr>
            <p:ph idx="1"/>
          </p:nvPr>
        </p:nvPicPr>
        <p:blipFill>
          <a:blip r:embed="rId2"/>
          <a:stretch>
            <a:fillRect/>
          </a:stretch>
        </p:blipFill>
        <p:spPr>
          <a:xfrm>
            <a:off x="712594" y="2083386"/>
            <a:ext cx="4941445" cy="4441536"/>
          </a:xfrm>
          <a:prstGeom prst="rect">
            <a:avLst/>
          </a:prstGeom>
        </p:spPr>
      </p:pic>
      <p:sp>
        <p:nvSpPr>
          <p:cNvPr id="5" name="Rectangle 4">
            <a:extLst>
              <a:ext uri="{FF2B5EF4-FFF2-40B4-BE49-F238E27FC236}">
                <a16:creationId xmlns:a16="http://schemas.microsoft.com/office/drawing/2014/main" xmlns="" id="{3959ED49-2C14-48A3-9D6F-78D4D405323F}"/>
              </a:ext>
            </a:extLst>
          </p:cNvPr>
          <p:cNvSpPr/>
          <p:nvPr/>
        </p:nvSpPr>
        <p:spPr>
          <a:xfrm>
            <a:off x="712594" y="1437055"/>
            <a:ext cx="10305535" cy="646331"/>
          </a:xfrm>
          <a:prstGeom prst="rect">
            <a:avLst/>
          </a:prstGeom>
        </p:spPr>
        <p:txBody>
          <a:bodyPr wrap="square">
            <a:spAutoFit/>
          </a:bodyPr>
          <a:lstStyle/>
          <a:p>
            <a:r>
              <a:rPr lang="en-US" dirty="0"/>
              <a:t>We need to find P(x</a:t>
            </a:r>
            <a:r>
              <a:rPr lang="en-US" baseline="-25000" dirty="0"/>
              <a:t>i</a:t>
            </a:r>
            <a:r>
              <a:rPr lang="en-US" dirty="0"/>
              <a:t> | </a:t>
            </a:r>
            <a:r>
              <a:rPr lang="en-US" dirty="0" err="1"/>
              <a:t>y</a:t>
            </a:r>
            <a:r>
              <a:rPr lang="en-US" baseline="-25000" dirty="0" err="1"/>
              <a:t>j</a:t>
            </a:r>
            <a:r>
              <a:rPr lang="en-US" dirty="0"/>
              <a:t>) for each x</a:t>
            </a:r>
            <a:r>
              <a:rPr lang="en-US" baseline="-25000" dirty="0"/>
              <a:t>i</a:t>
            </a:r>
            <a:r>
              <a:rPr lang="en-US" dirty="0"/>
              <a:t> in X and </a:t>
            </a:r>
            <a:r>
              <a:rPr lang="en-US" dirty="0" err="1"/>
              <a:t>y</a:t>
            </a:r>
            <a:r>
              <a:rPr lang="en-US" baseline="-25000" dirty="0" err="1"/>
              <a:t>j</a:t>
            </a:r>
            <a:r>
              <a:rPr lang="en-US" dirty="0"/>
              <a:t> in y. All these calculations have been demonstrated in the tables below:</a:t>
            </a:r>
            <a:endParaRPr lang="en-IN" dirty="0"/>
          </a:p>
        </p:txBody>
      </p:sp>
      <p:sp>
        <p:nvSpPr>
          <p:cNvPr id="6" name="Rectangle 5">
            <a:extLst>
              <a:ext uri="{FF2B5EF4-FFF2-40B4-BE49-F238E27FC236}">
                <a16:creationId xmlns:a16="http://schemas.microsoft.com/office/drawing/2014/main" xmlns="" id="{9FE44E7F-56C5-4A99-BE8C-31E049336281}"/>
              </a:ext>
            </a:extLst>
          </p:cNvPr>
          <p:cNvSpPr/>
          <p:nvPr/>
        </p:nvSpPr>
        <p:spPr>
          <a:xfrm>
            <a:off x="5989320" y="2235003"/>
            <a:ext cx="6069330" cy="3139321"/>
          </a:xfrm>
          <a:prstGeom prst="rect">
            <a:avLst/>
          </a:prstGeom>
        </p:spPr>
        <p:txBody>
          <a:bodyPr wrap="square">
            <a:spAutoFit/>
          </a:bodyPr>
          <a:lstStyle/>
          <a:p>
            <a:pPr algn="just"/>
            <a:r>
              <a:rPr lang="en-US" b="1" dirty="0"/>
              <a:t>We have calculated P(x</a:t>
            </a:r>
            <a:r>
              <a:rPr lang="en-US" b="1" baseline="-25000" dirty="0"/>
              <a:t>i</a:t>
            </a:r>
            <a:r>
              <a:rPr lang="en-US" b="1" dirty="0"/>
              <a:t> | </a:t>
            </a:r>
            <a:r>
              <a:rPr lang="en-US" b="1" dirty="0" err="1"/>
              <a:t>y</a:t>
            </a:r>
            <a:r>
              <a:rPr lang="en-US" b="1" baseline="-25000" dirty="0" err="1"/>
              <a:t>j</a:t>
            </a:r>
            <a:r>
              <a:rPr lang="en-US" b="1" dirty="0"/>
              <a:t>) for each x</a:t>
            </a:r>
            <a:r>
              <a:rPr lang="en-US" b="1" baseline="-25000" dirty="0"/>
              <a:t>i</a:t>
            </a:r>
            <a:r>
              <a:rPr lang="en-US" b="1" dirty="0"/>
              <a:t> in X and </a:t>
            </a:r>
            <a:r>
              <a:rPr lang="en-US" b="1" dirty="0" err="1"/>
              <a:t>y</a:t>
            </a:r>
            <a:r>
              <a:rPr lang="en-US" b="1" baseline="-25000" dirty="0" err="1"/>
              <a:t>j</a:t>
            </a:r>
            <a:r>
              <a:rPr lang="en-US" b="1" dirty="0"/>
              <a:t> in y manually in the tables 1-4. For example, probability of playing golf given that the temperature is cool, </a:t>
            </a:r>
            <a:r>
              <a:rPr lang="en-US" b="1" dirty="0" err="1"/>
              <a:t>i.e</a:t>
            </a:r>
            <a:r>
              <a:rPr lang="en-US" b="1" dirty="0"/>
              <a:t> </a:t>
            </a:r>
            <a:endParaRPr lang="en-US" b="1" dirty="0" smtClean="0"/>
          </a:p>
          <a:p>
            <a:pPr algn="just"/>
            <a:r>
              <a:rPr lang="en-US" b="1" dirty="0" smtClean="0"/>
              <a:t>P(temp </a:t>
            </a:r>
            <a:r>
              <a:rPr lang="en-US" b="1" dirty="0"/>
              <a:t>= cool | play </a:t>
            </a:r>
            <a:r>
              <a:rPr lang="en-US" b="1" dirty="0" smtClean="0"/>
              <a:t>golf </a:t>
            </a:r>
            <a:r>
              <a:rPr lang="en-US" b="1" dirty="0"/>
              <a:t>= Yes) = 3/9.</a:t>
            </a:r>
          </a:p>
          <a:p>
            <a:pPr algn="just"/>
            <a:endParaRPr lang="en-US" b="1" dirty="0"/>
          </a:p>
          <a:p>
            <a:pPr algn="just"/>
            <a:r>
              <a:rPr lang="en-US" b="1" dirty="0"/>
              <a:t>Also, we need to find class probabilities (P(y)) which has been calculated in the table 5. For example, P(play golf = Yes) = 9/14.</a:t>
            </a:r>
          </a:p>
          <a:p>
            <a:pPr algn="just"/>
            <a:endParaRPr lang="en-US" b="1" dirty="0"/>
          </a:p>
          <a:p>
            <a:pPr algn="just"/>
            <a:r>
              <a:rPr lang="en-US" b="1" dirty="0"/>
              <a:t>So now, we are done with our pre-computations and the classifier is ready!</a:t>
            </a:r>
            <a:endParaRPr lang="en-IN" b="1" dirty="0"/>
          </a:p>
        </p:txBody>
      </p:sp>
    </p:spTree>
    <p:extLst>
      <p:ext uri="{BB962C8B-B14F-4D97-AF65-F5344CB8AC3E}">
        <p14:creationId xmlns:p14="http://schemas.microsoft.com/office/powerpoint/2010/main" val="3466772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roduc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introduction</Template>
  <TotalTime>721</TotalTime>
  <Words>1420</Words>
  <Application>Microsoft Office PowerPoint</Application>
  <PresentationFormat>Custom</PresentationFormat>
  <Paragraphs>126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introduction</vt:lpstr>
      <vt:lpstr>Naïve Bayes Classification </vt:lpstr>
      <vt:lpstr>Introduction</vt:lpstr>
      <vt:lpstr>Bayes Theorem</vt:lpstr>
      <vt:lpstr>Contd..</vt:lpstr>
      <vt:lpstr>Contd..</vt:lpstr>
      <vt:lpstr>Naïve Bayes Algorithm</vt:lpstr>
      <vt:lpstr>Prediction using Bayes Theorem - Example</vt:lpstr>
      <vt:lpstr>Assumptions</vt:lpstr>
      <vt:lpstr>Example contd..</vt:lpstr>
      <vt:lpstr>PowerPoint Presentation</vt:lpstr>
      <vt:lpstr>PowerPoint Presentation</vt:lpstr>
      <vt:lpstr>Contd..</vt:lpstr>
      <vt:lpstr>Zero Probability</vt:lpstr>
      <vt:lpstr>Laplacian Correction</vt:lpstr>
      <vt:lpstr>Try Solving this…………….</vt:lpstr>
      <vt:lpstr>Contd..</vt:lpstr>
      <vt:lpstr>Advantages</vt:lpstr>
      <vt:lpstr>Disadvantages</vt:lpstr>
      <vt:lpstr>Some Key Points</vt:lpstr>
      <vt:lpstr>Applications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MEGHNA</dc:creator>
  <cp:lastModifiedBy>Rita</cp:lastModifiedBy>
  <cp:revision>120</cp:revision>
  <dcterms:created xsi:type="dcterms:W3CDTF">2020-03-19T16:19:25Z</dcterms:created>
  <dcterms:modified xsi:type="dcterms:W3CDTF">2020-03-23T09:01:30Z</dcterms:modified>
</cp:coreProperties>
</file>