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70" r:id="rId5"/>
    <p:sldId id="267" r:id="rId6"/>
    <p:sldId id="271" r:id="rId7"/>
    <p:sldId id="259" r:id="rId8"/>
    <p:sldId id="260" r:id="rId9"/>
    <p:sldId id="261" r:id="rId10"/>
    <p:sldId id="262" r:id="rId11"/>
    <p:sldId id="263" r:id="rId12"/>
    <p:sldId id="272" r:id="rId13"/>
    <p:sldId id="273" r:id="rId14"/>
    <p:sldId id="264" r:id="rId15"/>
    <p:sldId id="265" r:id="rId16"/>
    <p:sldId id="268" r:id="rId17"/>
    <p:sldId id="274" r:id="rId18"/>
    <p:sldId id="275" r:id="rId19"/>
    <p:sldId id="269"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76214" autoAdjust="0"/>
  </p:normalViewPr>
  <p:slideViewPr>
    <p:cSldViewPr snapToGrid="0">
      <p:cViewPr varScale="1">
        <p:scale>
          <a:sx n="83" d="100"/>
          <a:sy n="83" d="100"/>
        </p:scale>
        <p:origin x="108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2D79FD-642E-41A7-8526-8A40AFD1D947}"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59404-6B84-4BFC-AD1F-000F5FBFDA82}" type="slidenum">
              <a:rPr lang="en-US" smtClean="0"/>
              <a:t>‹#›</a:t>
            </a:fld>
            <a:endParaRPr lang="en-US"/>
          </a:p>
        </p:txBody>
      </p:sp>
    </p:spTree>
    <p:extLst>
      <p:ext uri="{BB962C8B-B14F-4D97-AF65-F5344CB8AC3E}">
        <p14:creationId xmlns:p14="http://schemas.microsoft.com/office/powerpoint/2010/main" val="2996844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159404-6B84-4BFC-AD1F-000F5FBFDA82}" type="slidenum">
              <a:rPr lang="en-US" smtClean="0"/>
              <a:t>1</a:t>
            </a:fld>
            <a:endParaRPr lang="en-US"/>
          </a:p>
        </p:txBody>
      </p:sp>
    </p:spTree>
    <p:extLst>
      <p:ext uri="{BB962C8B-B14F-4D97-AF65-F5344CB8AC3E}">
        <p14:creationId xmlns:p14="http://schemas.microsoft.com/office/powerpoint/2010/main" val="3796621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139951"/>
            <a:ext cx="10417195" cy="1370336"/>
          </a:xfrm>
        </p:spPr>
        <p:txBody>
          <a:bodyPr>
            <a:normAutofit/>
          </a:bodyPr>
          <a:lstStyle/>
          <a:p>
            <a:r>
              <a:rPr lang="en-US" sz="3200" b="1" dirty="0">
                <a:latin typeface="Verdana" panose="020B0604030504040204" pitchFamily="34" charset="0"/>
                <a:ea typeface="Verdana" panose="020B0604030504040204" pitchFamily="34" charset="0"/>
              </a:rPr>
              <a:t>Customer Credit and Buying Profile in E-commerce</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7C33</a:t>
            </a:r>
          </a:p>
          <a:p>
            <a:pPr algn="l"/>
            <a:endParaRPr lang="en-GB" dirty="0"/>
          </a:p>
        </p:txBody>
      </p:sp>
      <p:sp>
        <p:nvSpPr>
          <p:cNvPr id="5" name="Subtitle 2"/>
          <p:cNvSpPr txBox="1">
            <a:spLocks/>
          </p:cNvSpPr>
          <p:nvPr/>
        </p:nvSpPr>
        <p:spPr>
          <a:xfrm>
            <a:off x="6553199" y="3274140"/>
            <a:ext cx="5415887"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Pallavi M</a:t>
            </a:r>
          </a:p>
          <a:p>
            <a:pPr algn="l"/>
            <a:r>
              <a:rPr lang="en-GB" sz="1700" dirty="0">
                <a:solidFill>
                  <a:schemeClr val="tx1"/>
                </a:solidFill>
              </a:rPr>
              <a:t>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648593" y="376097"/>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graphicFrame>
        <p:nvGraphicFramePr>
          <p:cNvPr id="8" name="Table 7">
            <a:extLst>
              <a:ext uri="{FF2B5EF4-FFF2-40B4-BE49-F238E27FC236}">
                <a16:creationId xmlns:a16="http://schemas.microsoft.com/office/drawing/2014/main" id="{09520264-A466-74B2-FE1D-FEC73AF51926}"/>
              </a:ext>
            </a:extLst>
          </p:cNvPr>
          <p:cNvGraphicFramePr>
            <a:graphicFrameLocks noGrp="1"/>
          </p:cNvGraphicFramePr>
          <p:nvPr>
            <p:extLst>
              <p:ext uri="{D42A27DB-BD31-4B8C-83A1-F6EECF244321}">
                <p14:modId xmlns:p14="http://schemas.microsoft.com/office/powerpoint/2010/main" val="1795327593"/>
              </p:ext>
            </p:extLst>
          </p:nvPr>
        </p:nvGraphicFramePr>
        <p:xfrm>
          <a:off x="790468" y="3274141"/>
          <a:ext cx="5031211" cy="2311400"/>
        </p:xfrm>
        <a:graphic>
          <a:graphicData uri="http://schemas.openxmlformats.org/drawingml/2006/table">
            <a:tbl>
              <a:tblPr firstRow="1" bandRow="1">
                <a:tableStyleId>{2D5ABB26-0587-4C30-8999-92F81FD0307C}</a:tableStyleId>
              </a:tblPr>
              <a:tblGrid>
                <a:gridCol w="1935914">
                  <a:extLst>
                    <a:ext uri="{9D8B030D-6E8A-4147-A177-3AD203B41FA5}">
                      <a16:colId xmlns:a16="http://schemas.microsoft.com/office/drawing/2014/main" val="3331634959"/>
                    </a:ext>
                  </a:extLst>
                </a:gridCol>
                <a:gridCol w="3095297">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20201CEI0158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MR. ARNAV GUPTA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20201CEI0155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MR. JATIN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20201CEI0180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MS. KUMARI PUJA SHARMA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solidFill>
                            <a:schemeClr val="tx1"/>
                          </a:solidFill>
                        </a:rPr>
                        <a:t>20201CEI0175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MS. C. LIKITHA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dirty="0">
                          <a:solidFill>
                            <a:schemeClr val="tx1"/>
                          </a:solidFill>
                        </a:rPr>
                        <a:t>20201CEI0109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MR. VIRAJ MAGDUM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5" name="Content Placeholder 4">
            <a:extLst>
              <a:ext uri="{FF2B5EF4-FFF2-40B4-BE49-F238E27FC236}">
                <a16:creationId xmlns:a16="http://schemas.microsoft.com/office/drawing/2014/main" id="{44F637E1-73C5-4581-92A6-C296784271E9}"/>
              </a:ext>
            </a:extLst>
          </p:cNvPr>
          <p:cNvPicPr>
            <a:picLocks noGrp="1" noChangeAspect="1"/>
          </p:cNvPicPr>
          <p:nvPr>
            <p:ph idx="1"/>
          </p:nvPr>
        </p:nvPicPr>
        <p:blipFill>
          <a:blip r:embed="rId2"/>
          <a:stretch>
            <a:fillRect/>
          </a:stretch>
        </p:blipFill>
        <p:spPr>
          <a:xfrm>
            <a:off x="1996084" y="1860721"/>
            <a:ext cx="8199831" cy="3314987"/>
          </a:xfr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a:t>
            </a:r>
          </a:p>
        </p:txBody>
      </p:sp>
      <p:sp>
        <p:nvSpPr>
          <p:cNvPr id="3" name="Content Placeholder 2"/>
          <p:cNvSpPr>
            <a:spLocks noGrp="1"/>
          </p:cNvSpPr>
          <p:nvPr>
            <p:ph idx="1"/>
          </p:nvPr>
        </p:nvSpPr>
        <p:spPr/>
        <p:txBody>
          <a:bodyPr>
            <a:normAutofit fontScale="62500" lnSpcReduction="20000"/>
          </a:bodyPr>
          <a:lstStyle/>
          <a:p>
            <a:r>
              <a:rPr lang="en-US" sz="3200" dirty="0"/>
              <a:t>Model Performance Insights</a:t>
            </a:r>
            <a:r>
              <a:rPr lang="en-US" dirty="0"/>
              <a:t>: </a:t>
            </a:r>
            <a:r>
              <a:rPr lang="en-US" dirty="0">
                <a:latin typeface="+mj-lt"/>
              </a:rPr>
              <a:t>Comprehensive experimentation with machine learning models for e-commerce credit scoring reveals notable variations in performance. The k-Nearest Neighbors (KNN) classifier, despite a reasonable 80.15% accuracy, showed sensitivity to outliers, emphasizing the importance of outlier handling for robustness.</a:t>
            </a:r>
          </a:p>
          <a:p>
            <a:endParaRPr lang="en-US" dirty="0">
              <a:latin typeface="+mj-lt"/>
            </a:endParaRPr>
          </a:p>
          <a:p>
            <a:r>
              <a:rPr lang="en-US" sz="3200" dirty="0"/>
              <a:t>Standout Performers</a:t>
            </a:r>
            <a:r>
              <a:rPr lang="en-US" dirty="0">
                <a:latin typeface="+mj-lt"/>
              </a:rPr>
              <a:t>: The Decision Tree model demonstrated high accuracy (92.26%) even with outliers, highlighting its reliability in predicting customer credit scores in e-commerce. The Random Forest model consistently performed well, achieving an accuracy of 94.62% with outliers and 95.44% without outliers. Introducing Polynomial Features in Random Forest led to a remarkable accuracy improvement to 96.64%.</a:t>
            </a:r>
          </a:p>
          <a:p>
            <a:endParaRPr lang="en-US" dirty="0">
              <a:latin typeface="+mj-lt"/>
            </a:endParaRPr>
          </a:p>
          <a:p>
            <a:r>
              <a:rPr lang="en-US" sz="3200" dirty="0"/>
              <a:t>Importance of Outlier Handling and Feature Engineering</a:t>
            </a:r>
            <a:r>
              <a:rPr lang="en-US" dirty="0"/>
              <a:t>: </a:t>
            </a:r>
            <a:r>
              <a:rPr lang="en-US" dirty="0">
                <a:latin typeface="+mj-lt"/>
              </a:rPr>
              <a:t>The Support Vector Machine (SVM) model's significant decline in accuracy without outliers (from 87.30% to 41.46%) emphasizes the importance of proper outlier handling in SVM for credit scoring. The outcomes underscore the potential benefits of feature engineering, especially evident in the enhanced performance of the Random Forest model with Polynomial Features. Overall, the findings highlight the significance of model selection, outlier handling, and feature engineering for robust credit scoring systems in dynamic e-commerce environments.</a:t>
            </a:r>
            <a:endParaRPr lang="en-GB" dirty="0">
              <a:latin typeface="+mj-lt"/>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475736"/>
            <a:ext cx="10515600" cy="1325563"/>
          </a:xfrm>
        </p:spPr>
        <p:txBody>
          <a:bodyPr/>
          <a:lstStyle/>
          <a:p>
            <a:pPr algn="ctr"/>
            <a:r>
              <a:rPr lang="en-GB" b="1" dirty="0"/>
              <a:t>Results Obtained</a:t>
            </a:r>
          </a:p>
        </p:txBody>
      </p:sp>
      <p:graphicFrame>
        <p:nvGraphicFramePr>
          <p:cNvPr id="8" name="Table 7">
            <a:extLst>
              <a:ext uri="{FF2B5EF4-FFF2-40B4-BE49-F238E27FC236}">
                <a16:creationId xmlns:a16="http://schemas.microsoft.com/office/drawing/2014/main" id="{FC5AB212-FA14-24F3-D079-35261F065ED0}"/>
              </a:ext>
            </a:extLst>
          </p:cNvPr>
          <p:cNvGraphicFramePr>
            <a:graphicFrameLocks noGrp="1"/>
          </p:cNvGraphicFramePr>
          <p:nvPr>
            <p:extLst>
              <p:ext uri="{D42A27DB-BD31-4B8C-83A1-F6EECF244321}">
                <p14:modId xmlns:p14="http://schemas.microsoft.com/office/powerpoint/2010/main" val="3651715383"/>
              </p:ext>
            </p:extLst>
          </p:nvPr>
        </p:nvGraphicFramePr>
        <p:xfrm>
          <a:off x="457202" y="2599949"/>
          <a:ext cx="5759825" cy="3119533"/>
        </p:xfrm>
        <a:graphic>
          <a:graphicData uri="http://schemas.openxmlformats.org/drawingml/2006/table">
            <a:tbl>
              <a:tblPr>
                <a:tableStyleId>{5C22544A-7EE6-4342-B048-85BDC9FD1C3A}</a:tableStyleId>
              </a:tblPr>
              <a:tblGrid>
                <a:gridCol w="1151965">
                  <a:extLst>
                    <a:ext uri="{9D8B030D-6E8A-4147-A177-3AD203B41FA5}">
                      <a16:colId xmlns:a16="http://schemas.microsoft.com/office/drawing/2014/main" val="1648455225"/>
                    </a:ext>
                  </a:extLst>
                </a:gridCol>
                <a:gridCol w="1151965">
                  <a:extLst>
                    <a:ext uri="{9D8B030D-6E8A-4147-A177-3AD203B41FA5}">
                      <a16:colId xmlns:a16="http://schemas.microsoft.com/office/drawing/2014/main" val="1140130282"/>
                    </a:ext>
                  </a:extLst>
                </a:gridCol>
                <a:gridCol w="1151965">
                  <a:extLst>
                    <a:ext uri="{9D8B030D-6E8A-4147-A177-3AD203B41FA5}">
                      <a16:colId xmlns:a16="http://schemas.microsoft.com/office/drawing/2014/main" val="2438506608"/>
                    </a:ext>
                  </a:extLst>
                </a:gridCol>
                <a:gridCol w="1151965">
                  <a:extLst>
                    <a:ext uri="{9D8B030D-6E8A-4147-A177-3AD203B41FA5}">
                      <a16:colId xmlns:a16="http://schemas.microsoft.com/office/drawing/2014/main" val="2210093085"/>
                    </a:ext>
                  </a:extLst>
                </a:gridCol>
                <a:gridCol w="1151965">
                  <a:extLst>
                    <a:ext uri="{9D8B030D-6E8A-4147-A177-3AD203B41FA5}">
                      <a16:colId xmlns:a16="http://schemas.microsoft.com/office/drawing/2014/main" val="3344646292"/>
                    </a:ext>
                  </a:extLst>
                </a:gridCol>
              </a:tblGrid>
              <a:tr h="649799">
                <a:tc gridSpan="5">
                  <a:txBody>
                    <a:bodyPr/>
                    <a:lstStyle/>
                    <a:p>
                      <a:pPr algn="ctr" fontAlgn="b"/>
                      <a:r>
                        <a:rPr lang="en-US" sz="2000" u="none" strike="noStrike" dirty="0">
                          <a:effectLst/>
                        </a:rPr>
                        <a:t>WITH OUTLIERS</a:t>
                      </a:r>
                      <a:endParaRPr lang="en-US" sz="20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0305960"/>
                  </a:ext>
                </a:extLst>
              </a:tr>
              <a:tr h="426284">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KNN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SVM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DECISION TREE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RANDOM FOREST</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4096475"/>
                  </a:ext>
                </a:extLst>
              </a:tr>
              <a:tr h="410400">
                <a:tc>
                  <a:txBody>
                    <a:bodyPr/>
                    <a:lstStyle/>
                    <a:p>
                      <a:pPr algn="ctr" fontAlgn="b"/>
                      <a:r>
                        <a:rPr lang="en-US" sz="1100" u="none" strike="noStrike" dirty="0">
                          <a:effectLst/>
                        </a:rPr>
                        <a:t>ACCURACY</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100" u="none" strike="noStrike">
                          <a:effectLst/>
                        </a:rPr>
                        <a:t>0.801514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0.873003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0.922624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0.946173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0253143"/>
                  </a:ext>
                </a:extLst>
              </a:tr>
              <a:tr h="401850">
                <a:tc>
                  <a:txBody>
                    <a:bodyPr/>
                    <a:lstStyle/>
                    <a:p>
                      <a:pPr algn="ctr" fontAlgn="b"/>
                      <a:r>
                        <a:rPr lang="en-US" sz="1100" u="none" strike="noStrike">
                          <a:effectLst/>
                        </a:rPr>
                        <a:t>PRECISION</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100" u="none" strike="noStrike">
                          <a:effectLst/>
                        </a:rPr>
                        <a:t>0.80222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0.875365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0.92288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0.947016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62528525"/>
                  </a:ext>
                </a:extLst>
              </a:tr>
              <a:tr h="401850">
                <a:tc>
                  <a:txBody>
                    <a:bodyPr/>
                    <a:lstStyle/>
                    <a:p>
                      <a:pPr algn="ctr" fontAlgn="b"/>
                      <a:r>
                        <a:rPr lang="en-US" sz="1100" u="none" strike="noStrike" dirty="0">
                          <a:effectLst/>
                        </a:rPr>
                        <a:t>RECALL</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100" u="none" strike="noStrike">
                          <a:effectLst/>
                        </a:rPr>
                        <a:t>0.801514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0.873003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0.922624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0.946173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907007"/>
                  </a:ext>
                </a:extLst>
              </a:tr>
              <a:tr h="418950">
                <a:tc>
                  <a:txBody>
                    <a:bodyPr/>
                    <a:lstStyle/>
                    <a:p>
                      <a:pPr algn="ctr" fontAlgn="b"/>
                      <a:r>
                        <a:rPr lang="en-US" sz="1100" u="none" strike="noStrike" dirty="0">
                          <a:effectLst/>
                        </a:rPr>
                        <a:t>F1 SCORE</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100" u="none" strike="noStrike">
                          <a:effectLst/>
                        </a:rPr>
                        <a:t>0.801827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0.872875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0.922716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0.946263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9501941"/>
                  </a:ext>
                </a:extLst>
              </a:tr>
              <a:tr h="410400">
                <a:tc>
                  <a:txBody>
                    <a:bodyPr/>
                    <a:lstStyle/>
                    <a:p>
                      <a:pPr algn="ctr" fontAlgn="b"/>
                      <a:r>
                        <a:rPr lang="en-US" sz="1100" u="none" strike="noStrike" dirty="0">
                          <a:effectLst/>
                        </a:rPr>
                        <a:t>KAPPA</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100" u="none" strike="noStrike">
                          <a:effectLst/>
                        </a:rPr>
                        <a:t>0.720432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0.819273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0.89098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0.923896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7536602"/>
                  </a:ext>
                </a:extLst>
              </a:tr>
            </a:tbl>
          </a:graphicData>
        </a:graphic>
      </p:graphicFrame>
      <p:graphicFrame>
        <p:nvGraphicFramePr>
          <p:cNvPr id="9" name="Table 8">
            <a:extLst>
              <a:ext uri="{FF2B5EF4-FFF2-40B4-BE49-F238E27FC236}">
                <a16:creationId xmlns:a16="http://schemas.microsoft.com/office/drawing/2014/main" id="{D4708FEF-EA32-9F30-A33F-46103BC5AD53}"/>
              </a:ext>
            </a:extLst>
          </p:cNvPr>
          <p:cNvGraphicFramePr>
            <a:graphicFrameLocks noGrp="1"/>
          </p:cNvGraphicFramePr>
          <p:nvPr>
            <p:extLst>
              <p:ext uri="{D42A27DB-BD31-4B8C-83A1-F6EECF244321}">
                <p14:modId xmlns:p14="http://schemas.microsoft.com/office/powerpoint/2010/main" val="3181448327"/>
              </p:ext>
            </p:extLst>
          </p:nvPr>
        </p:nvGraphicFramePr>
        <p:xfrm>
          <a:off x="6333564" y="2573060"/>
          <a:ext cx="5759825" cy="3119533"/>
        </p:xfrm>
        <a:graphic>
          <a:graphicData uri="http://schemas.openxmlformats.org/drawingml/2006/table">
            <a:tbl>
              <a:tblPr>
                <a:tableStyleId>{5C22544A-7EE6-4342-B048-85BDC9FD1C3A}</a:tableStyleId>
              </a:tblPr>
              <a:tblGrid>
                <a:gridCol w="1151965">
                  <a:extLst>
                    <a:ext uri="{9D8B030D-6E8A-4147-A177-3AD203B41FA5}">
                      <a16:colId xmlns:a16="http://schemas.microsoft.com/office/drawing/2014/main" val="156310250"/>
                    </a:ext>
                  </a:extLst>
                </a:gridCol>
                <a:gridCol w="1151965">
                  <a:extLst>
                    <a:ext uri="{9D8B030D-6E8A-4147-A177-3AD203B41FA5}">
                      <a16:colId xmlns:a16="http://schemas.microsoft.com/office/drawing/2014/main" val="1126913351"/>
                    </a:ext>
                  </a:extLst>
                </a:gridCol>
                <a:gridCol w="1151965">
                  <a:extLst>
                    <a:ext uri="{9D8B030D-6E8A-4147-A177-3AD203B41FA5}">
                      <a16:colId xmlns:a16="http://schemas.microsoft.com/office/drawing/2014/main" val="3587082568"/>
                    </a:ext>
                  </a:extLst>
                </a:gridCol>
                <a:gridCol w="1151965">
                  <a:extLst>
                    <a:ext uri="{9D8B030D-6E8A-4147-A177-3AD203B41FA5}">
                      <a16:colId xmlns:a16="http://schemas.microsoft.com/office/drawing/2014/main" val="869054155"/>
                    </a:ext>
                  </a:extLst>
                </a:gridCol>
                <a:gridCol w="1151965">
                  <a:extLst>
                    <a:ext uri="{9D8B030D-6E8A-4147-A177-3AD203B41FA5}">
                      <a16:colId xmlns:a16="http://schemas.microsoft.com/office/drawing/2014/main" val="770572264"/>
                    </a:ext>
                  </a:extLst>
                </a:gridCol>
              </a:tblGrid>
              <a:tr h="647772">
                <a:tc gridSpan="5">
                  <a:txBody>
                    <a:bodyPr/>
                    <a:lstStyle/>
                    <a:p>
                      <a:pPr algn="ctr" fontAlgn="b"/>
                      <a:r>
                        <a:rPr lang="en-US" sz="2000" u="none" strike="noStrike" dirty="0">
                          <a:effectLst/>
                        </a:rPr>
                        <a:t>WITHOUT OUTLIERS</a:t>
                      </a:r>
                      <a:endParaRPr lang="en-US" sz="20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43014057"/>
                  </a:ext>
                </a:extLst>
              </a:tr>
              <a:tr h="434689">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KNN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SVM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DECISION TREE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RANDOM FOREST</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3607746"/>
                  </a:ext>
                </a:extLst>
              </a:tr>
              <a:tr h="409119">
                <a:tc>
                  <a:txBody>
                    <a:bodyPr/>
                    <a:lstStyle/>
                    <a:p>
                      <a:pPr algn="ctr" fontAlgn="ctr"/>
                      <a:r>
                        <a:rPr lang="en-US" sz="1100" u="none" strike="noStrike">
                          <a:effectLst/>
                        </a:rPr>
                        <a:t>ACCURACY</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100" u="none" strike="noStrike">
                          <a:effectLst/>
                        </a:rPr>
                        <a:t>0.787419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0.414634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0.925163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0.954447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8892440"/>
                  </a:ext>
                </a:extLst>
              </a:tr>
              <a:tr h="400596">
                <a:tc>
                  <a:txBody>
                    <a:bodyPr/>
                    <a:lstStyle/>
                    <a:p>
                      <a:pPr algn="ctr" fontAlgn="ctr"/>
                      <a:r>
                        <a:rPr lang="en-US" sz="1100" u="none" strike="noStrike">
                          <a:effectLst/>
                        </a:rPr>
                        <a:t>PRECISION</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100" u="none" strike="noStrike">
                          <a:effectLst/>
                        </a:rPr>
                        <a:t>0.789158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0.313272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0.925945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0.95452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8106159"/>
                  </a:ext>
                </a:extLst>
              </a:tr>
              <a:tr h="400596">
                <a:tc>
                  <a:txBody>
                    <a:bodyPr/>
                    <a:lstStyle/>
                    <a:p>
                      <a:pPr algn="ctr" fontAlgn="ctr"/>
                      <a:r>
                        <a:rPr lang="en-US" sz="1100" u="none" strike="noStrike">
                          <a:effectLst/>
                        </a:rPr>
                        <a:t>RECALL</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100" u="none" strike="noStrike">
                          <a:effectLst/>
                        </a:rPr>
                        <a:t>0.787419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0.414634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0.925163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0.954447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6578367"/>
                  </a:ext>
                </a:extLst>
              </a:tr>
              <a:tr h="417642">
                <a:tc>
                  <a:txBody>
                    <a:bodyPr/>
                    <a:lstStyle/>
                    <a:p>
                      <a:pPr algn="ctr" fontAlgn="ctr"/>
                      <a:r>
                        <a:rPr lang="en-US" sz="1100" u="none" strike="noStrike">
                          <a:effectLst/>
                        </a:rPr>
                        <a:t>F1 SCORE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100" u="none" strike="noStrike">
                          <a:effectLst/>
                        </a:rPr>
                        <a:t>0.78781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0.248638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0.925282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0.954408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6022822"/>
                  </a:ext>
                </a:extLst>
              </a:tr>
              <a:tr h="409119">
                <a:tc>
                  <a:txBody>
                    <a:bodyPr/>
                    <a:lstStyle/>
                    <a:p>
                      <a:pPr algn="ctr" fontAlgn="ctr"/>
                      <a:r>
                        <a:rPr lang="en-US" sz="1100" u="none" strike="noStrike">
                          <a:effectLst/>
                        </a:rPr>
                        <a:t>KAPPA</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100" u="none" strike="noStrike">
                          <a:effectLst/>
                        </a:rPr>
                        <a:t>0.668986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0.0107869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0.883286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0.928323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6226094"/>
                  </a:ext>
                </a:extLst>
              </a:tr>
            </a:tbl>
          </a:graphicData>
        </a:graphic>
      </p:graphicFrame>
    </p:spTree>
    <p:extLst>
      <p:ext uri="{BB962C8B-B14F-4D97-AF65-F5344CB8AC3E}">
        <p14:creationId xmlns:p14="http://schemas.microsoft.com/office/powerpoint/2010/main" val="200897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391" y="-39134"/>
            <a:ext cx="10515600" cy="1325563"/>
          </a:xfrm>
        </p:spPr>
        <p:txBody>
          <a:bodyPr/>
          <a:lstStyle/>
          <a:p>
            <a:pPr algn="ctr"/>
            <a:r>
              <a:rPr lang="en-GB" b="1" dirty="0"/>
              <a:t>Results Obtained</a:t>
            </a:r>
          </a:p>
        </p:txBody>
      </p:sp>
      <p:sp>
        <p:nvSpPr>
          <p:cNvPr id="4" name="TextBox 3">
            <a:extLst>
              <a:ext uri="{FF2B5EF4-FFF2-40B4-BE49-F238E27FC236}">
                <a16:creationId xmlns:a16="http://schemas.microsoft.com/office/drawing/2014/main" id="{2D6E9AA1-6C4C-D463-D489-9967BA6233BD}"/>
              </a:ext>
            </a:extLst>
          </p:cNvPr>
          <p:cNvSpPr txBox="1"/>
          <p:nvPr/>
        </p:nvSpPr>
        <p:spPr>
          <a:xfrm>
            <a:off x="3048000" y="912352"/>
            <a:ext cx="6096000" cy="374077"/>
          </a:xfrm>
          <a:prstGeom prst="rect">
            <a:avLst/>
          </a:prstGeom>
          <a:noFill/>
        </p:spPr>
        <p:txBody>
          <a:bodyPr wrap="square">
            <a:spAutoFit/>
          </a:bodyPr>
          <a:lstStyle/>
          <a:p>
            <a:pPr marL="0" marR="0" indent="-285750" algn="ctr">
              <a:lnSpc>
                <a:spcPct val="107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with Polynomial Features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E84C14-9859-9276-3C56-C0344C78F15D}"/>
              </a:ext>
            </a:extLst>
          </p:cNvPr>
          <p:cNvPicPr>
            <a:picLocks noChangeAspect="1"/>
          </p:cNvPicPr>
          <p:nvPr/>
        </p:nvPicPr>
        <p:blipFill>
          <a:blip r:embed="rId2"/>
          <a:stretch>
            <a:fillRect/>
          </a:stretch>
        </p:blipFill>
        <p:spPr>
          <a:xfrm>
            <a:off x="7153835" y="1505725"/>
            <a:ext cx="3517339" cy="3550977"/>
          </a:xfrm>
          <a:prstGeom prst="rect">
            <a:avLst/>
          </a:prstGeom>
        </p:spPr>
      </p:pic>
      <p:pic>
        <p:nvPicPr>
          <p:cNvPr id="6" name="Picture 5">
            <a:extLst>
              <a:ext uri="{FF2B5EF4-FFF2-40B4-BE49-F238E27FC236}">
                <a16:creationId xmlns:a16="http://schemas.microsoft.com/office/drawing/2014/main" id="{AD77E8BD-F28D-C86B-4EA9-B779DF5A021C}"/>
              </a:ext>
            </a:extLst>
          </p:cNvPr>
          <p:cNvPicPr>
            <a:picLocks noChangeAspect="1"/>
          </p:cNvPicPr>
          <p:nvPr/>
        </p:nvPicPr>
        <p:blipFill>
          <a:blip r:embed="rId3"/>
          <a:stretch>
            <a:fillRect/>
          </a:stretch>
        </p:blipFill>
        <p:spPr>
          <a:xfrm>
            <a:off x="1458855" y="1505725"/>
            <a:ext cx="4673004" cy="3704329"/>
          </a:xfrm>
          <a:prstGeom prst="rect">
            <a:avLst/>
          </a:prstGeom>
        </p:spPr>
      </p:pic>
      <p:sp>
        <p:nvSpPr>
          <p:cNvPr id="7" name="TextBox 6">
            <a:extLst>
              <a:ext uri="{FF2B5EF4-FFF2-40B4-BE49-F238E27FC236}">
                <a16:creationId xmlns:a16="http://schemas.microsoft.com/office/drawing/2014/main" id="{8975DD45-EC3F-2C63-0ECE-2F38A3E2E637}"/>
              </a:ext>
            </a:extLst>
          </p:cNvPr>
          <p:cNvSpPr txBox="1"/>
          <p:nvPr/>
        </p:nvSpPr>
        <p:spPr>
          <a:xfrm>
            <a:off x="2396863" y="5210054"/>
            <a:ext cx="2796988" cy="307777"/>
          </a:xfrm>
          <a:prstGeom prst="rect">
            <a:avLst/>
          </a:prstGeom>
          <a:noFill/>
        </p:spPr>
        <p:txBody>
          <a:bodyPr wrap="square" rtlCol="0">
            <a:spAutoFit/>
          </a:bodyPr>
          <a:lstStyle/>
          <a:p>
            <a:pPr algn="ctr"/>
            <a:r>
              <a:rPr lang="en-US" sz="1400" dirty="0">
                <a:solidFill>
                  <a:schemeClr val="accent1"/>
                </a:solidFill>
                <a:latin typeface="Times New Roman" panose="02020603050405020304" pitchFamily="18" charset="0"/>
                <a:cs typeface="Times New Roman" panose="02020603050405020304" pitchFamily="18" charset="0"/>
              </a:rPr>
              <a:t>CONFUSION MATRIX</a:t>
            </a:r>
          </a:p>
        </p:txBody>
      </p:sp>
      <p:sp>
        <p:nvSpPr>
          <p:cNvPr id="10" name="TextBox 9">
            <a:extLst>
              <a:ext uri="{FF2B5EF4-FFF2-40B4-BE49-F238E27FC236}">
                <a16:creationId xmlns:a16="http://schemas.microsoft.com/office/drawing/2014/main" id="{9A7BDA63-5A0A-3A2E-C98E-35E022603C0E}"/>
              </a:ext>
            </a:extLst>
          </p:cNvPr>
          <p:cNvSpPr txBox="1"/>
          <p:nvPr/>
        </p:nvSpPr>
        <p:spPr>
          <a:xfrm>
            <a:off x="7530352" y="5194665"/>
            <a:ext cx="2764303" cy="523220"/>
          </a:xfrm>
          <a:prstGeom prst="rect">
            <a:avLst/>
          </a:prstGeom>
          <a:noFill/>
        </p:spPr>
        <p:txBody>
          <a:bodyPr wrap="square" rtlCol="0">
            <a:spAutoFit/>
          </a:bodyPr>
          <a:lstStyle/>
          <a:p>
            <a:r>
              <a:rPr lang="en-US" sz="1400" dirty="0">
                <a:solidFill>
                  <a:schemeClr val="accent1"/>
                </a:solidFill>
                <a:latin typeface="Times New Roman" panose="02020603050405020304" pitchFamily="18" charset="0"/>
                <a:cs typeface="Times New Roman" panose="02020603050405020304" pitchFamily="18" charset="0"/>
              </a:rPr>
              <a:t>CLASSIFICATION REPORT, EVALUATION METRICS</a:t>
            </a:r>
          </a:p>
        </p:txBody>
      </p:sp>
    </p:spTree>
    <p:extLst>
      <p:ext uri="{BB962C8B-B14F-4D97-AF65-F5344CB8AC3E}">
        <p14:creationId xmlns:p14="http://schemas.microsoft.com/office/powerpoint/2010/main" val="607465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743309" y="1609965"/>
            <a:ext cx="10515600" cy="4351338"/>
          </a:xfrm>
        </p:spPr>
        <p:txBody>
          <a:bodyPr>
            <a:normAutofit fontScale="70000" lnSpcReduction="20000"/>
          </a:bodyPr>
          <a:lstStyle/>
          <a:p>
            <a:r>
              <a:rPr lang="en-US" sz="3400" dirty="0"/>
              <a:t>Model Effectiveness Insights: </a:t>
            </a:r>
            <a:r>
              <a:rPr lang="en-US" dirty="0">
                <a:latin typeface="+mj-lt"/>
              </a:rPr>
              <a:t>The research highlights the consistent high performance of Decision Tree and Random Forest models in predicting customer credit scores within e-commerce, achieving accuracies of 92.26% and 94.62%, respectively. This underscores their suitability for credit scoring tasks in this domain.</a:t>
            </a:r>
          </a:p>
          <a:p>
            <a:endParaRPr lang="en-US" dirty="0"/>
          </a:p>
          <a:p>
            <a:r>
              <a:rPr lang="en-US" sz="3400" dirty="0"/>
              <a:t>Role of Data Preprocessing</a:t>
            </a:r>
            <a:r>
              <a:rPr lang="en-US" dirty="0">
                <a:latin typeface="+mj-lt"/>
              </a:rPr>
              <a:t>: The efficacy of the SVM model, especially with outliers, emphasizes the critical role of data preprocessing in ensuring model effectiveness. The findings underscore the significance of thoughtful model selection and thorough data preprocessing for the development of reliable credit scoring systems in e-commerce.</a:t>
            </a:r>
          </a:p>
          <a:p>
            <a:endParaRPr lang="en-US" dirty="0"/>
          </a:p>
          <a:p>
            <a:r>
              <a:rPr lang="en-US" sz="3400" dirty="0"/>
              <a:t>Future Research Directions</a:t>
            </a:r>
            <a:r>
              <a:rPr lang="en-US" dirty="0"/>
              <a:t>: </a:t>
            </a:r>
            <a:r>
              <a:rPr lang="en-US" dirty="0">
                <a:latin typeface="+mj-lt"/>
              </a:rPr>
              <a:t>The research suggests future exploration into advanced feature engineering methods and the integration of ensemble models to further enhance the robustness and adaptability of credit scoring systems in the dynamic e-commerce landscape. Continued refinement and innovation in these areas aim to contribute to the development of more sophisticated and reliable credit scoring systems that meet the evolving demands of the e-commerce industry.</a:t>
            </a:r>
            <a:endParaRPr lang="en-GB" dirty="0">
              <a:latin typeface="+mj-lt"/>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354347"/>
            <a:ext cx="10515600" cy="4494812"/>
          </a:xfrm>
        </p:spPr>
        <p:txBody>
          <a:bodyPr>
            <a:normAutofit/>
          </a:bodyPr>
          <a:lstStyle/>
          <a:p>
            <a:pPr algn="just">
              <a:lnSpc>
                <a:spcPct val="107000"/>
              </a:lnSpc>
              <a:spcBef>
                <a:spcPts val="0"/>
              </a:spcBef>
              <a:spcAft>
                <a:spcPts val="800"/>
              </a:spcAft>
            </a:pP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Maoguang</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Wang and Hang Yang. Research on customer credit scoring model based on bank credit card. In</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Intelligent Information Processing X: 11th IFIP TC 12 International Conference, IIP 2020, Hangzhou, China,</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July 3–6, 2020, Proceedings 11, pages 232–243. Springer, 2020.</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Bef>
                <a:spcPts val="0"/>
              </a:spcBef>
              <a:spcAft>
                <a:spcPts val="800"/>
              </a:spcAft>
            </a:pP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Haichao</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Zhang,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Ruishuang</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Zeng,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Linling</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Chen, and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Shangfeng</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Zhang. Research on personal credit scoring</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based on multi source data. In Journal of Physics: Conference Series, volume 1437, page 012053. IOP</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Publishing, 2020.</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Bef>
                <a:spcPts val="0"/>
              </a:spcBef>
              <a:spcAft>
                <a:spcPts val="800"/>
              </a:spcAft>
            </a:pP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Kirti Maheshwari, Ria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Khapekar</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Anmol Bahl, and Kunal Bhatia. Credit profile of e-commerce customer.</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2019.</a:t>
            </a:r>
            <a:endParaRPr lang="en-US" sz="105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Bef>
                <a:spcPts val="0"/>
              </a:spcBef>
              <a:spcAft>
                <a:spcPts val="800"/>
              </a:spcAft>
            </a:pP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Zengyuan</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Wu,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Lingmin</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Jin,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Jiali</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Zhao,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Lizheng</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Jing, and Liang Chen. Research on segmenting e-commerce</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through an improved k-medoids clustering algorithm. Computational Intelligence and Neuroscience,</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2022, 2022.</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Bef>
                <a:spcPts val="0"/>
              </a:spcBef>
              <a:spcAft>
                <a:spcPts val="800"/>
              </a:spcAft>
            </a:pP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Aslıhan</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Dursun</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Meltem</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Caber. Using data mining techniques for profiling profitable hotel customers: An</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application of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rfm</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analysis. Tourism management perspectives, 18:153–160, 2016.</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Bef>
                <a:spcPts val="0"/>
              </a:spcBef>
              <a:spcAft>
                <a:spcPts val="800"/>
              </a:spcAft>
            </a:pP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A Joy Christy, A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Umamakeswari</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Priyatharsini</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Neyaa</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Rfm</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ranking–an effective approach to customer</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segmentation. Journal of King Saud University-Computer and Information Sciences, 33(10):1251–1257, 2021.</a:t>
            </a:r>
          </a:p>
          <a:p>
            <a:pPr algn="just">
              <a:lnSpc>
                <a:spcPct val="107000"/>
              </a:lnSpc>
              <a:spcBef>
                <a:spcPts val="0"/>
              </a:spcBef>
              <a:spcAft>
                <a:spcPts val="800"/>
              </a:spcAft>
            </a:pP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Onur Dogan,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Ejder</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Ayçin</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Zeki Bulut. Customer segmentation by using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rfm</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 and clustering methods:</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case study in retail industry. International Journal of Contemporary Economics and Administrative Sciences,</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8, 2018.</a:t>
            </a:r>
            <a:b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Ching-</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Hsue</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Cheng and You-</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Shyang</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Chen. Classifying the segmentation of customer value via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rfm</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 and</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theory. Expert systems with applications, 36(3):4176–4184, 2009.</a:t>
            </a:r>
            <a:b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 RW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Sembiring</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Brahmana, Fahd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Agodzo</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Mohammed, and K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Chairuang</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Customer segmentation based on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rfm</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using k means, k-medoids, and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dbscan</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methods. Lontar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Komput</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Ilm</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Teknol</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Inf, 11(1):32, 2020.</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Bef>
                <a:spcPts val="0"/>
              </a:spcBef>
              <a:spcAft>
                <a:spcPts val="800"/>
              </a:spcAft>
            </a:pP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İnanç</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Kabasakal</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Customer segmentation based on recency frequency monetary model: A case study in</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e-retailing.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Bilişim</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Teknolojileri</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Dergisi</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13(1):47–56, 2020.</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Bef>
                <a:spcPts val="0"/>
              </a:spcBef>
              <a:spcAft>
                <a:spcPts val="800"/>
              </a:spcAft>
            </a:pP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Uus</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Firdaus and D Utama. development of bank’s customer segmentation model based on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rfm</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 approach.</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 J.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Innov</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Comput</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Inf.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12(1):17–26, 2021.</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Bef>
                <a:spcPts val="0"/>
              </a:spcBef>
              <a:spcAft>
                <a:spcPts val="800"/>
              </a:spcAft>
            </a:pP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 Md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Billal</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Hossain, Nargis Dewan, Aslan Amat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Senin</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Csaba Balint </a:t>
            </a:r>
            <a:r>
              <a:rPr lang="en-US" sz="105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Illes</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Evaluating the utilization of</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technological factors to promote e-commerce adoption in small and medium enterprises. Electronic Commerce</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Research, pages 1–20, 2023.</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5" name="Content Placeholder 4">
            <a:extLst>
              <a:ext uri="{FF2B5EF4-FFF2-40B4-BE49-F238E27FC236}">
                <a16:creationId xmlns:a16="http://schemas.microsoft.com/office/drawing/2014/main" id="{6C793328-023C-E898-741D-4E98C78CBB8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1815" y="1600200"/>
            <a:ext cx="5169565" cy="3657600"/>
          </a:xfrm>
        </p:spPr>
      </p:pic>
      <p:pic>
        <p:nvPicPr>
          <p:cNvPr id="7" name="Picture 6">
            <a:extLst>
              <a:ext uri="{FF2B5EF4-FFF2-40B4-BE49-F238E27FC236}">
                <a16:creationId xmlns:a16="http://schemas.microsoft.com/office/drawing/2014/main" id="{0C85C1AF-D709-82AF-CB16-1142FF0843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5235" y="1600200"/>
            <a:ext cx="5169565" cy="3657600"/>
          </a:xfrm>
          <a:prstGeom prst="rect">
            <a:avLst/>
          </a:prstGeom>
        </p:spPr>
      </p:pic>
    </p:spTree>
    <p:extLst>
      <p:ext uri="{BB962C8B-B14F-4D97-AF65-F5344CB8AC3E}">
        <p14:creationId xmlns:p14="http://schemas.microsoft.com/office/powerpoint/2010/main" val="625457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9" name="Picture 8">
            <a:extLst>
              <a:ext uri="{FF2B5EF4-FFF2-40B4-BE49-F238E27FC236}">
                <a16:creationId xmlns:a16="http://schemas.microsoft.com/office/drawing/2014/main" id="{88C64F14-93AF-33C3-174C-0341CC6E14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669" y="1690688"/>
            <a:ext cx="5169565" cy="3657600"/>
          </a:xfrm>
          <a:prstGeom prst="rect">
            <a:avLst/>
          </a:prstGeom>
        </p:spPr>
      </p:pic>
      <p:pic>
        <p:nvPicPr>
          <p:cNvPr id="13" name="Picture 12">
            <a:extLst>
              <a:ext uri="{FF2B5EF4-FFF2-40B4-BE49-F238E27FC236}">
                <a16:creationId xmlns:a16="http://schemas.microsoft.com/office/drawing/2014/main" id="{87828427-1CBD-44B7-6680-740BC01CEF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2577" y="1690688"/>
            <a:ext cx="5169566" cy="3657600"/>
          </a:xfrm>
          <a:prstGeom prst="rect">
            <a:avLst/>
          </a:prstGeom>
        </p:spPr>
      </p:pic>
    </p:spTree>
    <p:extLst>
      <p:ext uri="{BB962C8B-B14F-4D97-AF65-F5344CB8AC3E}">
        <p14:creationId xmlns:p14="http://schemas.microsoft.com/office/powerpoint/2010/main" val="279819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11" name="Picture 10">
            <a:extLst>
              <a:ext uri="{FF2B5EF4-FFF2-40B4-BE49-F238E27FC236}">
                <a16:creationId xmlns:a16="http://schemas.microsoft.com/office/drawing/2014/main" id="{A550F61E-837C-7971-735E-89B4796AD9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600200"/>
            <a:ext cx="5169565" cy="3657600"/>
          </a:xfrm>
          <a:prstGeom prst="rect">
            <a:avLst/>
          </a:prstGeom>
        </p:spPr>
      </p:pic>
    </p:spTree>
    <p:extLst>
      <p:ext uri="{BB962C8B-B14F-4D97-AF65-F5344CB8AC3E}">
        <p14:creationId xmlns:p14="http://schemas.microsoft.com/office/powerpoint/2010/main" val="56780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Achievements (if any)</a:t>
            </a:r>
          </a:p>
        </p:txBody>
      </p:sp>
      <p:sp>
        <p:nvSpPr>
          <p:cNvPr id="3" name="Content Placeholder 2"/>
          <p:cNvSpPr>
            <a:spLocks noGrp="1"/>
          </p:cNvSpPr>
          <p:nvPr>
            <p:ph idx="1"/>
          </p:nvPr>
        </p:nvSpPr>
        <p:spPr>
          <a:xfrm>
            <a:off x="838200" y="1515074"/>
            <a:ext cx="10515600" cy="4351338"/>
          </a:xfrm>
        </p:spPr>
        <p:txBody>
          <a:bodyPr>
            <a:normAutofit/>
          </a:bodyPr>
          <a:lstStyle/>
          <a:p>
            <a:endParaRPr lang="en-GB" dirty="0">
              <a:latin typeface="+mj-lt"/>
            </a:endParaRPr>
          </a:p>
        </p:txBody>
      </p:sp>
    </p:spTree>
    <p:extLst>
      <p:ext uri="{BB962C8B-B14F-4D97-AF65-F5344CB8AC3E}">
        <p14:creationId xmlns:p14="http://schemas.microsoft.com/office/powerpoint/2010/main" val="222311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563880" y="1371600"/>
            <a:ext cx="11064240" cy="4896803"/>
          </a:xfrm>
        </p:spPr>
        <p:txBody>
          <a:bodyPr>
            <a:normAutofit fontScale="85000" lnSpcReduction="10000"/>
          </a:bodyPr>
          <a:lstStyle/>
          <a:p>
            <a:pPr marL="0" marR="0" indent="0" algn="just">
              <a:lnSpc>
                <a:spcPct val="115000"/>
              </a:lnSpc>
              <a:spcBef>
                <a:spcPts val="0"/>
              </a:spcBef>
              <a:spcAft>
                <a:spcPts val="80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research introduces a pioneering system aimed at revolutionizing e-commerce through personalized credit and purchasing profiles. By leveraging cutting-edge technologies such as big data analytics,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machine learning</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statistical analysis, it seeks to uncover profound insights into customer behaviors. This depth of understanding enables businesses to go beyond traditional segmentation, crafting intricate profiles that consider not only purchasing patterns but also individual creditworthiness. This approach allows for tailored services, such as personalized delivery benefits and flexible payment options, aligned with each customer's financial preferences.</a:t>
            </a:r>
          </a:p>
          <a:p>
            <a:pPr marL="0" marR="0" indent="0" algn="just">
              <a:lnSpc>
                <a:spcPct val="115000"/>
              </a:lnSpc>
              <a:spcBef>
                <a:spcPts val="0"/>
              </a:spcBef>
              <a:spcAft>
                <a:spcPts val="80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Moreover, a paramount focus on safeguarding customer privacy is evident throughout. The system incorporates state-of-the-art anonymization and aggregation techniques, ensuring the protection of sensitive customer information. Ethical considerations are emphasized, including transparency, user consent, and strict compliance with privacy regulations, establishing a model that combines technological advancement with ethical obligations in today's digital age.</a:t>
            </a:r>
          </a:p>
          <a:p>
            <a:pPr marL="0" marR="0" indent="0" algn="just">
              <a:lnSpc>
                <a:spcPct val="115000"/>
              </a:lnSpc>
              <a:spcBef>
                <a:spcPts val="0"/>
              </a:spcBef>
              <a:spcAft>
                <a:spcPts val="80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Addressing the complex legal landscape surrounding data privacy and protection, the research advocates for a principled approach. It recognizes potential challenges and pitfalls, providing e-commerce platforms with a comprehensive roadmap. This roadmap aims to guide the implementation of a system that respects privacy while effectively customizing services for customers. This holistic approach aligns technological sophistication with ethical and legal imperatives, shaping a future where e-commerce thrives while prioritizing customer privacy and service personalization.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378585"/>
            <a:ext cx="10515600" cy="4351338"/>
          </a:xfrm>
        </p:spPr>
        <p:txBody>
          <a:bodyPr>
            <a:normAutofit fontScale="92500" lnSpcReduction="20000"/>
          </a:bodyPr>
          <a:lstStyle/>
          <a:p>
            <a:pPr marL="914400" marR="70485" lvl="2" indent="0" algn="just">
              <a:lnSpc>
                <a:spcPct val="105000"/>
              </a:lnSpc>
              <a:spcBef>
                <a:spcPts val="805"/>
              </a:spcBef>
              <a:buSzPts val="1000"/>
              <a:buNone/>
              <a:tabLst>
                <a:tab pos="388620" algn="l"/>
              </a:tabLst>
            </a:pPr>
            <a:r>
              <a:rPr lang="en-US" sz="1900" dirty="0">
                <a:effectLst/>
                <a:latin typeface="Georgia" panose="02040502050405020303" pitchFamily="18" charset="0"/>
                <a:ea typeface="Georgia" panose="02040502050405020303" pitchFamily="18" charset="0"/>
                <a:cs typeface="Georgia" panose="02040502050405020303" pitchFamily="18" charset="0"/>
              </a:rPr>
              <a:t>Credit Scoring:</a:t>
            </a:r>
          </a:p>
          <a:p>
            <a:pPr marR="70485" lvl="2" algn="just">
              <a:lnSpc>
                <a:spcPct val="105000"/>
              </a:lnSpc>
              <a:spcBef>
                <a:spcPts val="805"/>
              </a:spcBef>
              <a:buSzPts val="1000"/>
              <a:tabLst>
                <a:tab pos="388620" algn="l"/>
              </a:tabLst>
            </a:pPr>
            <a:r>
              <a:rPr lang="en-US" sz="1900" dirty="0">
                <a:effectLst/>
                <a:latin typeface="Georgia" panose="02040502050405020303" pitchFamily="18" charset="0"/>
                <a:ea typeface="Georgia" panose="02040502050405020303" pitchFamily="18" charset="0"/>
                <a:cs typeface="Georgia" panose="02040502050405020303" pitchFamily="18" charset="0"/>
              </a:rPr>
              <a:t>1. Wang and Yang (2020): Employed an unspecified ML model achieving 85.71% accuracy in credit scoring for bank credit cards, showcasing ML's efficacy in financial risk assessment.</a:t>
            </a:r>
          </a:p>
          <a:p>
            <a:pPr marR="70485" lvl="2" algn="just">
              <a:lnSpc>
                <a:spcPct val="105000"/>
              </a:lnSpc>
              <a:spcBef>
                <a:spcPts val="805"/>
              </a:spcBef>
              <a:buSzPts val="1000"/>
              <a:tabLst>
                <a:tab pos="388620" algn="l"/>
              </a:tabLst>
            </a:pPr>
            <a:r>
              <a:rPr lang="en-US" sz="1900" dirty="0">
                <a:effectLst/>
                <a:latin typeface="Georgia" panose="02040502050405020303" pitchFamily="18" charset="0"/>
                <a:ea typeface="Georgia" panose="02040502050405020303" pitchFamily="18" charset="0"/>
                <a:cs typeface="Georgia" panose="02040502050405020303" pitchFamily="18" charset="0"/>
              </a:rPr>
              <a:t>2. Zhang et al. (2020): Explored multi-source data (personal information + credit card data) for credit scoring but lacked accuracy reports, suggesting potential for improved accuracy by leveraging diverse data sources.</a:t>
            </a:r>
          </a:p>
          <a:p>
            <a:pPr marR="70485" lvl="2" algn="just">
              <a:lnSpc>
                <a:spcPct val="105000"/>
              </a:lnSpc>
              <a:spcBef>
                <a:spcPts val="805"/>
              </a:spcBef>
              <a:buSzPts val="1000"/>
              <a:tabLst>
                <a:tab pos="388620" algn="l"/>
              </a:tabLst>
            </a:pPr>
            <a:r>
              <a:rPr lang="en-US" sz="1900" dirty="0">
                <a:effectLst/>
                <a:latin typeface="Georgia" panose="02040502050405020303" pitchFamily="18" charset="0"/>
                <a:ea typeface="Georgia" panose="02040502050405020303" pitchFamily="18" charset="0"/>
                <a:cs typeface="Georgia" panose="02040502050405020303" pitchFamily="18" charset="0"/>
              </a:rPr>
              <a:t>3. Maheshwari et al. (2019): Utilized RFM strategy and K-means clustering for e-commerce customer segmentation, demonstrating high accuracy with SVM (87%) and Random Forest (99%) algorithms, aiming to identify genuine and fraud customers to minimize losses.</a:t>
            </a:r>
          </a:p>
          <a:p>
            <a:pPr marL="914400" marR="70485" lvl="2" indent="0" algn="just">
              <a:lnSpc>
                <a:spcPct val="105000"/>
              </a:lnSpc>
              <a:spcBef>
                <a:spcPts val="805"/>
              </a:spcBef>
              <a:buSzPts val="1000"/>
              <a:buNone/>
              <a:tabLst>
                <a:tab pos="388620" algn="l"/>
              </a:tabLst>
            </a:pPr>
            <a:r>
              <a:rPr lang="en-US" sz="1900" dirty="0">
                <a:effectLst/>
                <a:latin typeface="Georgia" panose="02040502050405020303" pitchFamily="18" charset="0"/>
                <a:ea typeface="Georgia" panose="02040502050405020303" pitchFamily="18" charset="0"/>
                <a:cs typeface="Georgia" panose="02040502050405020303" pitchFamily="18" charset="0"/>
              </a:rPr>
              <a:t> Customer Segmentation:</a:t>
            </a:r>
          </a:p>
          <a:p>
            <a:pPr marR="70485" lvl="2" algn="just">
              <a:lnSpc>
                <a:spcPct val="105000"/>
              </a:lnSpc>
              <a:spcBef>
                <a:spcPts val="805"/>
              </a:spcBef>
              <a:buSzPts val="1000"/>
              <a:tabLst>
                <a:tab pos="388620" algn="l"/>
              </a:tabLst>
            </a:pPr>
            <a:r>
              <a:rPr lang="en-US" sz="1900" dirty="0">
                <a:effectLst/>
                <a:latin typeface="Georgia" panose="02040502050405020303" pitchFamily="18" charset="0"/>
                <a:ea typeface="Georgia" panose="02040502050405020303" pitchFamily="18" charset="0"/>
                <a:cs typeface="Georgia" panose="02040502050405020303" pitchFamily="18" charset="0"/>
              </a:rPr>
              <a:t>1. Wu et al. (2022): Introduced an enhanced k-medoids clustering algorithm for e-commerce customer segmentation, showing improved results compared to standard algorithms.</a:t>
            </a:r>
          </a:p>
          <a:p>
            <a:pPr marR="70485" lvl="2" algn="just">
              <a:lnSpc>
                <a:spcPct val="105000"/>
              </a:lnSpc>
              <a:spcBef>
                <a:spcPts val="805"/>
              </a:spcBef>
              <a:buSzPts val="1000"/>
              <a:tabLst>
                <a:tab pos="388620" algn="l"/>
              </a:tabLst>
            </a:pPr>
            <a:endParaRPr lang="en-US" sz="1800" dirty="0">
              <a:effectLst/>
              <a:latin typeface="Georgia" panose="02040502050405020303" pitchFamily="18" charset="0"/>
              <a:ea typeface="Georgia" panose="02040502050405020303" pitchFamily="18" charset="0"/>
              <a:cs typeface="Georgia" panose="02040502050405020303" pitchFamily="18" charset="0"/>
            </a:endParaRPr>
          </a:p>
          <a:p>
            <a:pPr marR="70485" lvl="2" algn="just">
              <a:lnSpc>
                <a:spcPct val="105000"/>
              </a:lnSpc>
              <a:spcBef>
                <a:spcPts val="805"/>
              </a:spcBef>
              <a:buSzPts val="1000"/>
              <a:buFont typeface="Georgia" panose="02040502050405020303" pitchFamily="18" charset="0"/>
              <a:buChar char="•"/>
              <a:tabLst>
                <a:tab pos="388620" algn="l"/>
              </a:tabLst>
            </a:pPr>
            <a:endParaRPr lang="en-US" sz="1800" dirty="0">
              <a:effectLst/>
              <a:latin typeface="Georgia" panose="02040502050405020303" pitchFamily="18" charset="0"/>
              <a:ea typeface="Georgia" panose="02040502050405020303" pitchFamily="18" charset="0"/>
              <a:cs typeface="Georgia" panose="02040502050405020303"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Literature Review</a:t>
            </a:r>
          </a:p>
        </p:txBody>
      </p:sp>
      <p:sp>
        <p:nvSpPr>
          <p:cNvPr id="3" name="Content Placeholder 2"/>
          <p:cNvSpPr>
            <a:spLocks noGrp="1"/>
          </p:cNvSpPr>
          <p:nvPr>
            <p:ph idx="1"/>
          </p:nvPr>
        </p:nvSpPr>
        <p:spPr>
          <a:xfrm>
            <a:off x="111760" y="951864"/>
            <a:ext cx="11511280" cy="5713095"/>
          </a:xfrm>
        </p:spPr>
        <p:txBody>
          <a:bodyPr>
            <a:noAutofit/>
          </a:bodyPr>
          <a:lstStyle/>
          <a:p>
            <a:pPr marR="70485" lvl="2" algn="just">
              <a:lnSpc>
                <a:spcPct val="105000"/>
              </a:lnSpc>
              <a:spcBef>
                <a:spcPts val="805"/>
              </a:spcBef>
              <a:buSzPts val="1000"/>
              <a:tabLst>
                <a:tab pos="388620" algn="l"/>
              </a:tabLst>
            </a:pPr>
            <a:r>
              <a:rPr lang="en-US" sz="1800" dirty="0">
                <a:effectLst/>
                <a:latin typeface="Georgia" panose="02040502050405020303" pitchFamily="18" charset="0"/>
                <a:ea typeface="Georgia" panose="02040502050405020303" pitchFamily="18" charset="0"/>
                <a:cs typeface="Georgia" panose="02040502050405020303" pitchFamily="18" charset="0"/>
              </a:rPr>
              <a:t>2. Various studies, including </a:t>
            </a:r>
            <a:r>
              <a:rPr lang="en-US" sz="1800" dirty="0" err="1">
                <a:effectLst/>
                <a:latin typeface="Georgia" panose="02040502050405020303" pitchFamily="18" charset="0"/>
                <a:ea typeface="Georgia" panose="02040502050405020303" pitchFamily="18" charset="0"/>
                <a:cs typeface="Georgia" panose="02040502050405020303" pitchFamily="18" charset="0"/>
              </a:rPr>
              <a:t>Dursun</a:t>
            </a:r>
            <a:r>
              <a:rPr lang="en-US" sz="1800" dirty="0">
                <a:effectLst/>
                <a:latin typeface="Georgia" panose="02040502050405020303" pitchFamily="18" charset="0"/>
                <a:ea typeface="Georgia" panose="02040502050405020303" pitchFamily="18" charset="0"/>
                <a:cs typeface="Georgia" panose="02040502050405020303" pitchFamily="18" charset="0"/>
              </a:rPr>
              <a:t> and Caber (2016), Christy et al. (2021), Dogan et al. (2018), etc.: Applied RFM and clustering methods for customer segmentation, demonstrating their effectiveness in different contexts without specific accuracy metrics.</a:t>
            </a:r>
          </a:p>
          <a:p>
            <a:pPr marR="70485" lvl="2" algn="just">
              <a:lnSpc>
                <a:spcPct val="105000"/>
              </a:lnSpc>
              <a:spcBef>
                <a:spcPts val="805"/>
              </a:spcBef>
              <a:buSzPts val="1000"/>
              <a:tabLst>
                <a:tab pos="388620" algn="l"/>
              </a:tabLst>
            </a:pPr>
            <a:r>
              <a:rPr lang="en-US" sz="1800" dirty="0">
                <a:effectLst/>
                <a:latin typeface="Georgia" panose="02040502050405020303" pitchFamily="18" charset="0"/>
                <a:ea typeface="Georgia" panose="02040502050405020303" pitchFamily="18" charset="0"/>
                <a:cs typeface="Georgia" panose="02040502050405020303" pitchFamily="18" charset="0"/>
              </a:rPr>
              <a:t>3. Cheng and Chen (2009): Achieved 85.6% accuracy by combining RFM with rough set theory, indicating the potential of hybrid approaches for enhanced customer value assessment.</a:t>
            </a:r>
          </a:p>
          <a:p>
            <a:pPr marR="70485" lvl="2" algn="just">
              <a:lnSpc>
                <a:spcPct val="105000"/>
              </a:lnSpc>
              <a:spcBef>
                <a:spcPts val="805"/>
              </a:spcBef>
              <a:buSzPts val="1000"/>
              <a:tabLst>
                <a:tab pos="388620" algn="l"/>
              </a:tabLst>
            </a:pPr>
            <a:r>
              <a:rPr lang="en-US" sz="1800" dirty="0">
                <a:effectLst/>
                <a:latin typeface="Georgia" panose="02040502050405020303" pitchFamily="18" charset="0"/>
                <a:ea typeface="Georgia" panose="02040502050405020303" pitchFamily="18" charset="0"/>
                <a:cs typeface="Georgia" panose="02040502050405020303" pitchFamily="18" charset="0"/>
              </a:rPr>
              <a:t>4. Brahmana et al. (2020): Compared clustering algorithms for RFM-based segmentation, highlighting the superiority of k-means, offering insights into algorithm selection based on data characteristics.</a:t>
            </a:r>
          </a:p>
          <a:p>
            <a:pPr marR="70485" lvl="2" algn="just">
              <a:lnSpc>
                <a:spcPct val="105000"/>
              </a:lnSpc>
              <a:spcBef>
                <a:spcPts val="805"/>
              </a:spcBef>
              <a:buSzPts val="1000"/>
              <a:tabLst>
                <a:tab pos="388620" algn="l"/>
              </a:tabLst>
            </a:pPr>
            <a:r>
              <a:rPr lang="en-US" sz="1800" dirty="0">
                <a:effectLst/>
                <a:latin typeface="Georgia" panose="02040502050405020303" pitchFamily="18" charset="0"/>
                <a:ea typeface="Georgia" panose="02040502050405020303" pitchFamily="18" charset="0"/>
                <a:cs typeface="Georgia" panose="02040502050405020303" pitchFamily="18" charset="0"/>
              </a:rPr>
              <a:t>5. Hossain et al. (2023): Explored the impact of technology on SME e-commerce adoption, emphasizing the significant role of ICT adoption, internet connectivity, and business data management in promoting e-commerce success for SMEs.</a:t>
            </a:r>
          </a:p>
          <a:p>
            <a:pPr marL="914400" marR="70485" lvl="2" indent="0" algn="just">
              <a:lnSpc>
                <a:spcPct val="105000"/>
              </a:lnSpc>
              <a:spcBef>
                <a:spcPts val="805"/>
              </a:spcBef>
              <a:buSzPts val="1000"/>
              <a:buNone/>
              <a:tabLst>
                <a:tab pos="388620" algn="l"/>
              </a:tabLst>
            </a:pPr>
            <a:r>
              <a:rPr lang="en-US" sz="1800" dirty="0">
                <a:effectLst/>
                <a:latin typeface="Georgia" panose="02040502050405020303" pitchFamily="18" charset="0"/>
                <a:ea typeface="Georgia" panose="02040502050405020303" pitchFamily="18" charset="0"/>
                <a:cs typeface="Georgia" panose="02040502050405020303" pitchFamily="18" charset="0"/>
              </a:rPr>
              <a:t>This condensed summary captures the essence of the studies, focusing on credit scoring methods, customer segmentation approaches, and the role of technology in SME e-commerce adoption without delving into specific details or accuracy metrics for each study.</a:t>
            </a:r>
            <a:endParaRPr lang="en-GB" sz="1800" dirty="0"/>
          </a:p>
        </p:txBody>
      </p:sp>
    </p:spTree>
    <p:extLst>
      <p:ext uri="{BB962C8B-B14F-4D97-AF65-F5344CB8AC3E}">
        <p14:creationId xmlns:p14="http://schemas.microsoft.com/office/powerpoint/2010/main" val="18264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566834"/>
            <a:ext cx="10515600" cy="4351338"/>
          </a:xfrm>
        </p:spPr>
        <p:txBody>
          <a:bodyPr>
            <a:normAutofit/>
          </a:bodyPr>
          <a:lstStyle/>
          <a:p>
            <a:pPr marL="0" marR="0" indent="0" algn="just">
              <a:lnSpc>
                <a:spcPct val="115000"/>
              </a:lnSpc>
              <a:spcBef>
                <a:spcPts val="0"/>
              </a:spcBef>
              <a:spcAft>
                <a:spcPts val="800"/>
              </a:spcAft>
              <a:buNone/>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Despite the advancements in credit scoring and customer segmentation methods discussed in the literature review, several research gaps persist, presenting opportunities for further exploration and improvement: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gn="just">
              <a:lnSpc>
                <a:spcPct val="115000"/>
              </a:lnSpc>
              <a:spcBef>
                <a:spcPts val="0"/>
              </a:spcBef>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Algorithmic Transparency and Interpretability</a:t>
            </a:r>
          </a:p>
          <a:p>
            <a:pPr lvl="1" algn="just">
              <a:lnSpc>
                <a:spcPct val="115000"/>
              </a:lnSpc>
              <a:spcBef>
                <a:spcPts val="0"/>
              </a:spcBef>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Incorporation of Advanced Machine Learning Techniques</a:t>
            </a:r>
          </a:p>
          <a:p>
            <a:pPr lvl="1" algn="just">
              <a:lnSpc>
                <a:spcPct val="115000"/>
              </a:lnSpc>
              <a:spcBef>
                <a:spcPts val="0"/>
              </a:spcBef>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Dynamic and Adaptive Models</a:t>
            </a:r>
          </a:p>
          <a:p>
            <a:pPr lvl="1" algn="just">
              <a:lnSpc>
                <a:spcPct val="115000"/>
              </a:lnSpc>
              <a:spcBef>
                <a:spcPts val="0"/>
              </a:spcBef>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Integration of Alternative Data Sources</a:t>
            </a:r>
          </a:p>
          <a:p>
            <a:pPr lvl="1" algn="just">
              <a:lnSpc>
                <a:spcPct val="115000"/>
              </a:lnSpc>
              <a:spcBef>
                <a:spcPts val="0"/>
              </a:spcBef>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Ethical Considerations and Bias Mitigation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497823"/>
            <a:ext cx="10515600" cy="4351338"/>
          </a:xfrm>
        </p:spPr>
        <p:txBody>
          <a:bodyPr>
            <a:normAutofit/>
          </a:bodyPr>
          <a:lstStyle/>
          <a:p>
            <a:pPr lvl="1" algn="just">
              <a:lnSpc>
                <a:spcPct val="115000"/>
              </a:lnSpc>
              <a:spcBef>
                <a:spcPts val="0"/>
              </a:spcBef>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Real-Time Processing and Adaptation</a:t>
            </a:r>
          </a:p>
          <a:p>
            <a:pPr lvl="1" algn="just">
              <a:lnSpc>
                <a:spcPct val="115000"/>
              </a:lnSpc>
              <a:spcBef>
                <a:spcPts val="0"/>
              </a:spcBef>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 Metrics and Benchmarking</a:t>
            </a:r>
          </a:p>
          <a:p>
            <a:pPr lvl="1" algn="just">
              <a:lnSpc>
                <a:spcPct val="115000"/>
              </a:lnSpc>
              <a:spcBef>
                <a:spcPts val="0"/>
              </a:spcBef>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Generalizability Across Industries and Regions</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lvl="1" algn="just">
              <a:lnSpc>
                <a:spcPct val="115000"/>
              </a:lnSpc>
              <a:spcBef>
                <a:spcPts val="0"/>
              </a:spcBef>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Privacy-Preserving Techniques</a:t>
            </a:r>
          </a:p>
          <a:p>
            <a:pPr lvl="1" algn="just">
              <a:lnSpc>
                <a:spcPct val="115000"/>
              </a:lnSpc>
              <a:spcBef>
                <a:spcPts val="0"/>
              </a:spcBef>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User-Centric Approaches</a:t>
            </a:r>
          </a:p>
          <a:p>
            <a:pPr lvl="1" algn="just">
              <a:lnSpc>
                <a:spcPct val="115000"/>
              </a:lnSpc>
              <a:spcBef>
                <a:spcPts val="0"/>
              </a:spcBef>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Addressing these research gaps can contribute to the refinement and advancement of credit scoring and customer segmentation methods, making them more reliable, ethical, and adaptable to the evolving landscape of e-commerce.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78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601338"/>
            <a:ext cx="10515600" cy="4351338"/>
          </a:xfrm>
        </p:spPr>
        <p:txBody>
          <a:bodyPr>
            <a:normAutofit/>
          </a:bodyPr>
          <a:lstStyle/>
          <a:p>
            <a:pPr marL="457200" lvl="1" indent="0">
              <a:buNone/>
            </a:pPr>
            <a:r>
              <a:rPr lang="en-US" sz="1800" b="1"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 Methods</a:t>
            </a:r>
            <a:endParaRPr lang="en-US" sz="1800" b="1" i="1" dirty="0">
              <a:solidFill>
                <a:srgbClr val="31849B"/>
              </a:solidFill>
              <a:effectLst/>
              <a:latin typeface="Cambria" panose="02040503050406030204" pitchFamily="18" charset="0"/>
              <a:ea typeface="Times New Roman" panose="02020603050405020304" pitchFamily="18" charset="0"/>
              <a:cs typeface="Times New Roman" panose="02020603050405020304" pitchFamily="18" charset="0"/>
            </a:endParaRPr>
          </a:p>
          <a:p>
            <a:pPr lvl="1"/>
            <a:r>
              <a:rPr lang="en-US" sz="1800" b="1" dirty="0">
                <a:effectLst/>
                <a:latin typeface="+mj-lt"/>
                <a:ea typeface="Times New Roman" panose="02020603050405020304" pitchFamily="18" charset="0"/>
              </a:rPr>
              <a:t>Concatenation</a:t>
            </a:r>
          </a:p>
          <a:p>
            <a:pPr lvl="1"/>
            <a:r>
              <a:rPr lang="en-US" sz="1800" b="1" dirty="0">
                <a:effectLst/>
                <a:latin typeface="+mj-lt"/>
                <a:ea typeface="Times New Roman" panose="02020603050405020304" pitchFamily="18" charset="0"/>
              </a:rPr>
              <a:t>Handling Missing Values</a:t>
            </a:r>
            <a:endParaRPr lang="en-GB" sz="1800" b="1" dirty="0">
              <a:effectLst/>
              <a:latin typeface="+mj-lt"/>
              <a:ea typeface="Times New Roman" panose="02020603050405020304" pitchFamily="18" charset="0"/>
            </a:endParaRPr>
          </a:p>
          <a:p>
            <a:pPr lvl="1"/>
            <a:r>
              <a:rPr lang="en-US" sz="1800" b="1" dirty="0">
                <a:effectLst/>
                <a:latin typeface="+mj-lt"/>
                <a:ea typeface="Times New Roman" panose="02020603050405020304" pitchFamily="18" charset="0"/>
              </a:rPr>
              <a:t>Date Conversion and Time-Based Feature Engineering</a:t>
            </a:r>
          </a:p>
          <a:p>
            <a:pPr marL="457200" lvl="1" indent="0">
              <a:buNone/>
            </a:pPr>
            <a:r>
              <a:rPr lang="en-US" b="1"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Extraction Methods</a:t>
            </a:r>
          </a:p>
          <a:p>
            <a:pPr lvl="1"/>
            <a:r>
              <a:rPr lang="en-US" sz="1800" b="1" dirty="0">
                <a:effectLst/>
                <a:latin typeface="+mj-lt"/>
                <a:ea typeface="Times New Roman" panose="02020603050405020304" pitchFamily="18" charset="0"/>
              </a:rPr>
              <a:t>Grouping and Aggregation</a:t>
            </a:r>
            <a:endParaRPr lang="en-US" sz="1800" b="1" dirty="0">
              <a:solidFill>
                <a:srgbClr val="000000"/>
              </a:solidFill>
              <a:latin typeface="+mj-lt"/>
              <a:ea typeface="Times New Roman" panose="02020603050405020304" pitchFamily="18" charset="0"/>
              <a:cs typeface="Times New Roman" panose="02020603050405020304" pitchFamily="18" charset="0"/>
            </a:endParaRPr>
          </a:p>
          <a:p>
            <a:pPr lvl="1"/>
            <a:r>
              <a:rPr lang="en-US" sz="1800" b="1" dirty="0">
                <a:effectLst/>
                <a:latin typeface="+mj-lt"/>
                <a:ea typeface="Times New Roman" panose="02020603050405020304" pitchFamily="18" charset="0"/>
              </a:rPr>
              <a:t>Return Count Calculation</a:t>
            </a:r>
          </a:p>
          <a:p>
            <a:pPr lvl="1"/>
            <a:r>
              <a:rPr lang="en-IN" sz="1800" b="1" dirty="0">
                <a:solidFill>
                  <a:srgbClr val="000000"/>
                </a:solidFill>
                <a:effectLst/>
                <a:latin typeface="+mj-lt"/>
                <a:ea typeface="Times New Roman" panose="02020603050405020304" pitchFamily="18" charset="0"/>
                <a:cs typeface="Times New Roman" panose="02020603050405020304" pitchFamily="18" charset="0"/>
              </a:rPr>
              <a:t>Payment Method Frequency</a:t>
            </a:r>
          </a:p>
          <a:p>
            <a:pPr lvl="1"/>
            <a:r>
              <a:rPr lang="en-IN" sz="1800" b="1" dirty="0">
                <a:solidFill>
                  <a:srgbClr val="000000"/>
                </a:solidFill>
                <a:effectLst/>
                <a:latin typeface="+mj-lt"/>
                <a:ea typeface="Times New Roman" panose="02020603050405020304" pitchFamily="18" charset="0"/>
                <a:cs typeface="Times New Roman" panose="02020603050405020304" pitchFamily="18" charset="0"/>
              </a:rPr>
              <a:t>Credit Score Calculation</a:t>
            </a:r>
          </a:p>
          <a:p>
            <a:pPr lvl="1"/>
            <a:r>
              <a:rPr lang="en-US" sz="1800" b="1" dirty="0">
                <a:effectLst/>
                <a:latin typeface="+mj-lt"/>
                <a:ea typeface="Times New Roman" panose="02020603050405020304" pitchFamily="18" charset="0"/>
              </a:rPr>
              <a:t>Categorization into Classes</a:t>
            </a:r>
            <a:endParaRPr lang="en-US" sz="1800" b="1" dirty="0">
              <a:solidFill>
                <a:srgbClr val="000000"/>
              </a:solidFill>
              <a:effectLst/>
              <a:latin typeface="+mj-lt"/>
              <a:ea typeface="Times New Roman" panose="02020603050405020304" pitchFamily="18" charset="0"/>
              <a:cs typeface="Times New Roman" panose="02020603050405020304" pitchFamily="18" charset="0"/>
            </a:endParaRPr>
          </a:p>
        </p:txBody>
      </p:sp>
      <p:sp>
        <p:nvSpPr>
          <p:cNvPr id="6" name="Rectangle 6">
            <a:extLst>
              <a:ext uri="{FF2B5EF4-FFF2-40B4-BE49-F238E27FC236}">
                <a16:creationId xmlns:a16="http://schemas.microsoft.com/office/drawing/2014/main" id="{0E17B93D-105D-D92D-0E30-CA86AF31E073}"/>
              </a:ext>
            </a:extLst>
          </p:cNvPr>
          <p:cNvSpPr>
            <a:spLocks noChangeArrowheads="1"/>
          </p:cNvSpPr>
          <p:nvPr/>
        </p:nvSpPr>
        <p:spPr bwMode="auto">
          <a:xfrm>
            <a:off x="457200" y="494506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592711"/>
            <a:ext cx="10515600" cy="4351338"/>
          </a:xfrm>
        </p:spPr>
        <p:txBody>
          <a:bodyPr>
            <a:normAutofit/>
          </a:bodyPr>
          <a:lstStyle/>
          <a:p>
            <a:r>
              <a:rPr lang="en-US" sz="1800" dirty="0"/>
              <a:t>Develop an innovative methodology for customer credit scoring in e-commerce</a:t>
            </a:r>
          </a:p>
          <a:p>
            <a:r>
              <a:rPr lang="en-US" sz="1800" dirty="0"/>
              <a:t>Implement a privacy-centric approach to data handling</a:t>
            </a:r>
          </a:p>
          <a:p>
            <a:r>
              <a:rPr lang="en-US" sz="1800" dirty="0"/>
              <a:t>Prioritize ethical considerations in credit scoring</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r>
              <a:rPr lang="en-IN" sz="1800" u="none" strike="noStrike" kern="100" dirty="0">
                <a:effectLst/>
                <a:ea typeface="Calibri" panose="020F0502020204030204" pitchFamily="34" charset="0"/>
                <a:cs typeface="Times New Roman" panose="02020603050405020304" pitchFamily="18" charset="0"/>
              </a:rPr>
              <a:t>Reduce scope of error and maximize accuracy</a:t>
            </a:r>
            <a:endParaRPr lang="en-US" sz="1800" kern="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normAutofit fontScale="62500" lnSpcReduction="20000"/>
          </a:bodyPr>
          <a:lstStyle/>
          <a:p>
            <a:r>
              <a:rPr lang="en-US" sz="3200" dirty="0"/>
              <a:t>Comprehensive Experimental Setup</a:t>
            </a:r>
            <a:r>
              <a:rPr lang="en-US" dirty="0"/>
              <a:t>: </a:t>
            </a:r>
            <a:r>
              <a:rPr lang="en-US" dirty="0">
                <a:latin typeface="+mj-lt"/>
              </a:rPr>
              <a:t>The development of a robust customer credit scoring system for e-commerce involved meticulous preprocessing of the dataset (df4), including concatenation of data from d1.csv and d2.csv, handling missing values, and time-based feature engineering. This preprocessing prepared the dataset for the application of machine learning models.</a:t>
            </a:r>
          </a:p>
          <a:p>
            <a:endParaRPr lang="en-US" dirty="0">
              <a:latin typeface="+mj-lt"/>
            </a:endParaRPr>
          </a:p>
          <a:p>
            <a:r>
              <a:rPr lang="en-US" sz="3200" dirty="0"/>
              <a:t>Diverse Machine Learning Models and Feature Selection</a:t>
            </a:r>
            <a:r>
              <a:rPr lang="en-US" dirty="0"/>
              <a:t>: </a:t>
            </a:r>
            <a:r>
              <a:rPr lang="en-US" dirty="0">
                <a:latin typeface="+mj-lt"/>
              </a:rPr>
              <a:t>The experimental design incorporated a variety of machine learning models, such as k-Nearest Neighbors, Decision Tree, Support Vector Machine, Random Forest, and Random Forest with Polynomial Features. Feature selection for credit scoring predictions included Recency, Frequency, </a:t>
            </a:r>
            <a:r>
              <a:rPr lang="en-US" dirty="0" err="1">
                <a:latin typeface="+mj-lt"/>
              </a:rPr>
              <a:t>TotalCost</a:t>
            </a:r>
            <a:r>
              <a:rPr lang="en-US" dirty="0">
                <a:latin typeface="+mj-lt"/>
              </a:rPr>
              <a:t>, </a:t>
            </a:r>
            <a:r>
              <a:rPr lang="en-US" dirty="0" err="1">
                <a:latin typeface="+mj-lt"/>
              </a:rPr>
              <a:t>paymtd</a:t>
            </a:r>
            <a:r>
              <a:rPr lang="en-US" dirty="0">
                <a:latin typeface="+mj-lt"/>
              </a:rPr>
              <a:t> (payment method), and </a:t>
            </a:r>
            <a:r>
              <a:rPr lang="en-US" dirty="0" err="1">
                <a:latin typeface="+mj-lt"/>
              </a:rPr>
              <a:t>Return_Count</a:t>
            </a:r>
            <a:r>
              <a:rPr lang="en-US" dirty="0">
                <a:latin typeface="+mj-lt"/>
              </a:rPr>
              <a:t> (return count), providing a comprehensive set of variables. This diversity aimed to evaluate customer creditworthiness effectively.</a:t>
            </a:r>
          </a:p>
          <a:p>
            <a:pPr marL="0" indent="0">
              <a:buNone/>
            </a:pPr>
            <a:endParaRPr lang="en-US" dirty="0"/>
          </a:p>
          <a:p>
            <a:r>
              <a:rPr lang="en-US" sz="3200" dirty="0"/>
              <a:t>Thorough Performance Evaluation</a:t>
            </a:r>
            <a:r>
              <a:rPr lang="en-US" dirty="0">
                <a:latin typeface="+mj-lt"/>
              </a:rPr>
              <a:t>: The experimental implementation involved training and testing each machine learning model on separate dataset subsets to simulate real-world scenarios. Performance evaluation metrics such as accuracy, precision, recall, F1 score, and Cohen’s Kappa were employed for a nuanced assessment. This multifaceted evaluation allowed for a comparative analysis, identifying the most effective approach for predicting customer credit scores in dynamic e-commerce environments.</a:t>
            </a:r>
            <a:endParaRPr lang="en-GB" dirty="0">
              <a:latin typeface="+mj-lt"/>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244</TotalTime>
  <Words>2015</Words>
  <Application>Microsoft Office PowerPoint</Application>
  <PresentationFormat>Widescreen</PresentationFormat>
  <Paragraphs>171</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Cambria</vt:lpstr>
      <vt:lpstr>Georgia</vt:lpstr>
      <vt:lpstr>Times New Roman</vt:lpstr>
      <vt:lpstr>Verdana</vt:lpstr>
      <vt:lpstr>Presidency University 45 Yrs</vt:lpstr>
      <vt:lpstr>Customer Credit and Buying Profile in E-commerce</vt:lpstr>
      <vt:lpstr>Introduction</vt:lpstr>
      <vt:lpstr>Literature Review</vt:lpstr>
      <vt:lpstr>Literature Review</vt:lpstr>
      <vt:lpstr>Research Gaps Identified</vt:lpstr>
      <vt:lpstr>Research Gaps Identified</vt:lpstr>
      <vt:lpstr>Proposed Methodology</vt:lpstr>
      <vt:lpstr>Objectives</vt:lpstr>
      <vt:lpstr>System Design &amp; Implementation</vt:lpstr>
      <vt:lpstr>Timeline of Project</vt:lpstr>
      <vt:lpstr>Outcomes </vt:lpstr>
      <vt:lpstr>Results Obtained</vt:lpstr>
      <vt:lpstr>Results Obtained</vt:lpstr>
      <vt:lpstr>Conclusion</vt:lpstr>
      <vt:lpstr>References</vt:lpstr>
      <vt:lpstr>Publication Details</vt:lpstr>
      <vt:lpstr>Publication Details</vt:lpstr>
      <vt:lpstr>Publication Details</vt:lpstr>
      <vt:lpstr>Achievements (if any)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arnav gupta</cp:lastModifiedBy>
  <cp:revision>30</cp:revision>
  <dcterms:created xsi:type="dcterms:W3CDTF">2023-03-16T03:26:27Z</dcterms:created>
  <dcterms:modified xsi:type="dcterms:W3CDTF">2024-01-18T04:50:53Z</dcterms:modified>
</cp:coreProperties>
</file>