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5" r:id="rId4"/>
    <p:sldId id="258" r:id="rId5"/>
    <p:sldId id="259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2"/>
    <p:restoredTop sz="94597"/>
  </p:normalViewPr>
  <p:slideViewPr>
    <p:cSldViewPr snapToGrid="0">
      <p:cViewPr varScale="1">
        <p:scale>
          <a:sx n="88" d="100"/>
          <a:sy n="8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6953-EFD2-47E0-187D-2764C8F77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1954B-D7B5-07B4-70E6-B290FE5D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233BC-F44A-16E5-3B5D-B672D4F9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B19DF-B870-A6E2-C63F-9F9105AA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F9C8-52CD-96D5-3DA8-D851CDE5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A5E1-BDB5-0D95-FCCF-83F43D1D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BB978-A3D3-A9DA-EE65-874D4395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9EF9-115F-C3B3-89B4-D8253A68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8B95-32E4-BD48-53FC-4BF286C1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A7901-F3BA-5109-D586-8DB18BC2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9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4EEC4-F9FB-D5AF-C089-F00E2305C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8215-E536-9BA9-2EFD-05C9FA993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FE5E-F6D0-938D-C6FD-AA9EDE78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F01B-31A0-0199-27F0-44294EFB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7E3D-44D8-A8ED-EB5E-6ED38F8F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1458-65A1-1073-A352-0768BD85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05B9-1105-F987-500F-02F51561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7186-B37A-901F-464B-93503832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D960-AEFF-B6B3-01BE-AB91E4E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1887-7F11-EE06-0DB7-55A11C1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27D5-F856-0D24-7C15-BC92306C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A56D-284B-A3B2-A6DF-652FF2D9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BDE-AAE5-11B6-8BF5-7F8218EC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6A7C-E754-03CB-FA1F-BBBB91B2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573A-827F-D91A-7B44-79A1D155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5CDA-AEA3-B0A2-469F-85E0A2F1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3B2C-0D02-3705-F4CF-95C710CCC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7792E-88B5-D7A1-3E61-CC5486994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7DD65-EA78-74AE-6FF0-5B4E687E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F0C90-CCF2-3639-48FA-4BAB5411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371AC-7349-A23D-CD23-AC1031C2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0798-4A66-7BFE-AD6E-8E684033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74F0-E67F-2BDA-EFBF-B65DAC57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0BA8-22BB-E0E8-5900-25CA3314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94C1C-821B-E245-780E-1C66D9267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2F54-4A46-1FC4-19C5-E246EDC01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74CC4-3031-3BEB-0196-76192EF9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2F359-9118-C5B1-29CD-500AD65F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2663B-29CA-2090-ABDF-780E4C4A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D981-1680-1DFE-EFCE-CA0BE876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81C15-053B-A984-38E4-E30C4D9D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E2AB5-C663-8870-EC3C-4401F52B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E1919-6E1F-392D-2C6E-AC1A42EF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0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EE264-19B1-C60D-0992-FFAAF4AC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EC029-FDD8-4F46-01B7-A9ACFFD7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90FF4-DA5F-4503-46E2-5B93202D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BC96-B07E-AFE9-8F2F-BD27C17B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3E80-B108-B886-254F-C549C5A7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A248-F0EC-FFA8-3588-F43CDBD0C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FE8D9-EB98-FD98-D5E2-7418B426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3B3C9-7CFD-F519-74E5-6EBA47A2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581C1-E420-B6E1-E2D9-145A709B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6D3C-C014-011E-89BC-F47308D3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8BC23-FBC6-4C31-0F86-9B6006FE6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B0980-2987-CEBA-699F-C6411AF8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936E7-FED4-8D05-728E-A003C5F1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DF55C-ABBB-3001-F9CA-0B258448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EF8E-5F23-7039-F7E7-2F078890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45838-1CFB-382F-1AA0-AB6EA1A1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6DFF2-14E5-BA95-CCC9-ABF934AF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4743-8D6F-0BB5-9FE4-FA5FE29B1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18896-8370-C343-A2D4-35C854082E9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58D3-7F7B-43D2-669C-7A479AD66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725E-19BC-6EB0-95C4-196083982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0ECA7-1760-D245-8EA8-DE3F9445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0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0.png"/><Relationship Id="rId3" Type="http://schemas.openxmlformats.org/officeDocument/2006/relationships/image" Target="../media/image22.pn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21.png"/><Relationship Id="rId16" Type="http://schemas.openxmlformats.org/officeDocument/2006/relationships/image" Target="../media/image14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0.png"/><Relationship Id="rId3" Type="http://schemas.openxmlformats.org/officeDocument/2006/relationships/image" Target="../media/image22.png"/><Relationship Id="rId21" Type="http://schemas.openxmlformats.org/officeDocument/2006/relationships/image" Target="../media/image25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21.png"/><Relationship Id="rId16" Type="http://schemas.openxmlformats.org/officeDocument/2006/relationships/image" Target="../media/image14.png"/><Relationship Id="rId20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71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231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0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0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CC2E35-4AC5-E73D-3849-C0505C11374E}"/>
              </a:ext>
            </a:extLst>
          </p:cNvPr>
          <p:cNvSpPr txBox="1"/>
          <p:nvPr/>
        </p:nvSpPr>
        <p:spPr>
          <a:xfrm>
            <a:off x="1013747" y="624134"/>
            <a:ext cx="1641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Asset Class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80B4B-129C-7BA3-D574-37AC482A90CD}"/>
              </a:ext>
            </a:extLst>
          </p:cNvPr>
          <p:cNvSpPr txBox="1"/>
          <p:nvPr/>
        </p:nvSpPr>
        <p:spPr>
          <a:xfrm>
            <a:off x="1013746" y="1151108"/>
            <a:ext cx="16415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Asset Class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A5BE1-F25F-8B95-6220-038EC0941477}"/>
                  </a:ext>
                </a:extLst>
              </p:cNvPr>
              <p:cNvSpPr txBox="1"/>
              <p:nvPr/>
            </p:nvSpPr>
            <p:spPr>
              <a:xfrm>
                <a:off x="1013746" y="2295026"/>
                <a:ext cx="164151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Asset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A5BE1-F25F-8B95-6220-038EC0941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46" y="2295026"/>
                <a:ext cx="1641515" cy="369332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25B19A-5AC1-BBBC-65DA-50EB9C02B494}"/>
                  </a:ext>
                </a:extLst>
              </p:cNvPr>
              <p:cNvSpPr txBox="1"/>
              <p:nvPr/>
            </p:nvSpPr>
            <p:spPr>
              <a:xfrm>
                <a:off x="1013746" y="1678082"/>
                <a:ext cx="164151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25B19A-5AC1-BBBC-65DA-50EB9C02B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46" y="1678082"/>
                <a:ext cx="164151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A165590C-DF73-B4DC-84B1-35BBCC8F3FAC}"/>
              </a:ext>
            </a:extLst>
          </p:cNvPr>
          <p:cNvSpPr/>
          <p:nvPr/>
        </p:nvSpPr>
        <p:spPr>
          <a:xfrm>
            <a:off x="2668513" y="2112370"/>
            <a:ext cx="2014331" cy="357809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D8EBCD6-C320-4413-474B-79BAFDB7F63D}"/>
              </a:ext>
            </a:extLst>
          </p:cNvPr>
          <p:cNvSpPr/>
          <p:nvPr/>
        </p:nvSpPr>
        <p:spPr>
          <a:xfrm rot="10800000" flipV="1">
            <a:off x="2668512" y="815425"/>
            <a:ext cx="2014331" cy="335682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2181F-655E-646F-8565-927D22CE0451}"/>
              </a:ext>
            </a:extLst>
          </p:cNvPr>
          <p:cNvSpPr txBox="1"/>
          <p:nvPr/>
        </p:nvSpPr>
        <p:spPr>
          <a:xfrm>
            <a:off x="4682843" y="947822"/>
            <a:ext cx="16807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Latent Factor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E8CDCF-DEFD-5D3A-C9DF-08FA79D54F2F}"/>
                  </a:ext>
                </a:extLst>
              </p:cNvPr>
              <p:cNvSpPr txBox="1"/>
              <p:nvPr/>
            </p:nvSpPr>
            <p:spPr>
              <a:xfrm>
                <a:off x="4682842" y="1955081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E8CDCF-DEFD-5D3A-C9DF-08FA79D5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42" y="1955081"/>
                <a:ext cx="1680717" cy="369332"/>
              </a:xfrm>
              <a:prstGeom prst="rect">
                <a:avLst/>
              </a:prstGeom>
              <a:blipFill>
                <a:blip r:embed="rId4"/>
                <a:stretch>
                  <a:fillRect l="-296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8504A6C-3431-4447-81F2-A0392FA2A876}"/>
              </a:ext>
            </a:extLst>
          </p:cNvPr>
          <p:cNvSpPr/>
          <p:nvPr/>
        </p:nvSpPr>
        <p:spPr>
          <a:xfrm>
            <a:off x="2668513" y="1197859"/>
            <a:ext cx="2014331" cy="145885"/>
          </a:xfrm>
          <a:custGeom>
            <a:avLst/>
            <a:gdLst>
              <a:gd name="connsiteX0" fmla="*/ 0 w 2014331"/>
              <a:gd name="connsiteY0" fmla="*/ 145885 h 145885"/>
              <a:gd name="connsiteX1" fmla="*/ 675861 w 2014331"/>
              <a:gd name="connsiteY1" fmla="*/ 53120 h 145885"/>
              <a:gd name="connsiteX2" fmla="*/ 1417983 w 2014331"/>
              <a:gd name="connsiteY2" fmla="*/ 111 h 145885"/>
              <a:gd name="connsiteX3" fmla="*/ 2014331 w 2014331"/>
              <a:gd name="connsiteY3" fmla="*/ 66372 h 14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31" h="145885">
                <a:moveTo>
                  <a:pt x="0" y="145885"/>
                </a:moveTo>
                <a:cubicBezTo>
                  <a:pt x="219765" y="111650"/>
                  <a:pt x="439531" y="77416"/>
                  <a:pt x="675861" y="53120"/>
                </a:cubicBezTo>
                <a:cubicBezTo>
                  <a:pt x="912191" y="28824"/>
                  <a:pt x="1194905" y="-2098"/>
                  <a:pt x="1417983" y="111"/>
                </a:cubicBezTo>
                <a:cubicBezTo>
                  <a:pt x="1641061" y="2320"/>
                  <a:pt x="1827696" y="34346"/>
                  <a:pt x="2014331" y="6637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F5FC271-8186-3FF9-67F0-82DD42B2C6A7}"/>
              </a:ext>
            </a:extLst>
          </p:cNvPr>
          <p:cNvSpPr/>
          <p:nvPr/>
        </p:nvSpPr>
        <p:spPr>
          <a:xfrm>
            <a:off x="2668512" y="1980261"/>
            <a:ext cx="2014332" cy="45719"/>
          </a:xfrm>
          <a:custGeom>
            <a:avLst/>
            <a:gdLst>
              <a:gd name="connsiteX0" fmla="*/ 0 w 1987826"/>
              <a:gd name="connsiteY0" fmla="*/ 6375 h 79011"/>
              <a:gd name="connsiteX1" fmla="*/ 675860 w 1987826"/>
              <a:gd name="connsiteY1" fmla="*/ 6375 h 79011"/>
              <a:gd name="connsiteX2" fmla="*/ 1749286 w 1987826"/>
              <a:gd name="connsiteY2" fmla="*/ 72636 h 79011"/>
              <a:gd name="connsiteX3" fmla="*/ 1987826 w 1987826"/>
              <a:gd name="connsiteY3" fmla="*/ 72636 h 7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826" h="79011">
                <a:moveTo>
                  <a:pt x="0" y="6375"/>
                </a:moveTo>
                <a:cubicBezTo>
                  <a:pt x="192156" y="853"/>
                  <a:pt x="384312" y="-4668"/>
                  <a:pt x="675860" y="6375"/>
                </a:cubicBezTo>
                <a:cubicBezTo>
                  <a:pt x="967408" y="17418"/>
                  <a:pt x="1530625" y="61593"/>
                  <a:pt x="1749286" y="72636"/>
                </a:cubicBezTo>
                <a:cubicBezTo>
                  <a:pt x="1967947" y="83679"/>
                  <a:pt x="1977886" y="78157"/>
                  <a:pt x="1987826" y="726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C604E1-CF98-5269-8534-B75853DBF3B3}"/>
                  </a:ext>
                </a:extLst>
              </p:cNvPr>
              <p:cNvSpPr txBox="1"/>
              <p:nvPr/>
            </p:nvSpPr>
            <p:spPr>
              <a:xfrm>
                <a:off x="4682842" y="1434317"/>
                <a:ext cx="168071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C604E1-CF98-5269-8534-B75853DBF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42" y="1434317"/>
                <a:ext cx="168071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25A90E-D08A-4071-BDBE-6CAC620AA22F}"/>
                  </a:ext>
                </a:extLst>
              </p:cNvPr>
              <p:cNvSpPr txBox="1"/>
              <p:nvPr/>
            </p:nvSpPr>
            <p:spPr>
              <a:xfrm>
                <a:off x="4682841" y="2367775"/>
                <a:ext cx="16807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25A90E-D08A-4071-BDBE-6CAC620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41" y="2367775"/>
                <a:ext cx="168071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8DB7336-6A40-DFAD-5545-2AA405AA556B}"/>
              </a:ext>
            </a:extLst>
          </p:cNvPr>
          <p:cNvSpPr txBox="1"/>
          <p:nvPr/>
        </p:nvSpPr>
        <p:spPr>
          <a:xfrm>
            <a:off x="2620870" y="167321"/>
            <a:ext cx="204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Dimensionality Reduction using PCA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CD6E1F-6F65-31C3-5FE5-845BAF890854}"/>
              </a:ext>
            </a:extLst>
          </p:cNvPr>
          <p:cNvSpPr txBox="1"/>
          <p:nvPr/>
        </p:nvSpPr>
        <p:spPr>
          <a:xfrm>
            <a:off x="4195570" y="3073528"/>
            <a:ext cx="380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Ordinary Least-Squares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9E6358-9205-3597-8133-CA593D9C6C83}"/>
                  </a:ext>
                </a:extLst>
              </p:cNvPr>
              <p:cNvSpPr txBox="1"/>
              <p:nvPr/>
            </p:nvSpPr>
            <p:spPr>
              <a:xfrm>
                <a:off x="2336217" y="3525073"/>
                <a:ext cx="2504661" cy="3916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G3 Factor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9E6358-9205-3597-8133-CA593D9C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17" y="3525073"/>
                <a:ext cx="2504661" cy="391646"/>
              </a:xfrm>
              <a:prstGeom prst="rect">
                <a:avLst/>
              </a:prstGeom>
              <a:blipFill>
                <a:blip r:embed="rId7"/>
                <a:stretch>
                  <a:fillRect l="-1508" t="-6250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>
            <a:extLst>
              <a:ext uri="{FF2B5EF4-FFF2-40B4-BE49-F238E27FC236}">
                <a16:creationId xmlns:a16="http://schemas.microsoft.com/office/drawing/2014/main" id="{1998A8DB-B793-C86D-B59E-75DEC15EACF5}"/>
              </a:ext>
            </a:extLst>
          </p:cNvPr>
          <p:cNvSpPr/>
          <p:nvPr/>
        </p:nvSpPr>
        <p:spPr>
          <a:xfrm>
            <a:off x="2695017" y="1318926"/>
            <a:ext cx="2001078" cy="477079"/>
          </a:xfrm>
          <a:custGeom>
            <a:avLst/>
            <a:gdLst>
              <a:gd name="connsiteX0" fmla="*/ 0 w 2001078"/>
              <a:gd name="connsiteY0" fmla="*/ 477079 h 477079"/>
              <a:gd name="connsiteX1" fmla="*/ 450574 w 2001078"/>
              <a:gd name="connsiteY1" fmla="*/ 450574 h 477079"/>
              <a:gd name="connsiteX2" fmla="*/ 1378226 w 2001078"/>
              <a:gd name="connsiteY2" fmla="*/ 371061 h 477079"/>
              <a:gd name="connsiteX3" fmla="*/ 1868556 w 2001078"/>
              <a:gd name="connsiteY3" fmla="*/ 172279 h 477079"/>
              <a:gd name="connsiteX4" fmla="*/ 2001078 w 2001078"/>
              <a:gd name="connsiteY4" fmla="*/ 0 h 47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078" h="477079">
                <a:moveTo>
                  <a:pt x="0" y="477079"/>
                </a:moveTo>
                <a:lnTo>
                  <a:pt x="450574" y="450574"/>
                </a:lnTo>
                <a:cubicBezTo>
                  <a:pt x="680278" y="432904"/>
                  <a:pt x="1141896" y="417443"/>
                  <a:pt x="1378226" y="371061"/>
                </a:cubicBezTo>
                <a:cubicBezTo>
                  <a:pt x="1614556" y="324679"/>
                  <a:pt x="1764747" y="234122"/>
                  <a:pt x="1868556" y="172279"/>
                </a:cubicBezTo>
                <a:cubicBezTo>
                  <a:pt x="1972365" y="110436"/>
                  <a:pt x="1986721" y="55218"/>
                  <a:pt x="200107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724619-96A0-F513-F45E-CB089DC8ABF9}"/>
                  </a:ext>
                </a:extLst>
              </p:cNvPr>
              <p:cNvSpPr txBox="1"/>
              <p:nvPr/>
            </p:nvSpPr>
            <p:spPr>
              <a:xfrm>
                <a:off x="2199861" y="4982336"/>
                <a:ext cx="2398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724619-96A0-F513-F45E-CB089DC8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861" y="4982336"/>
                <a:ext cx="23986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0603A8-B5CB-EF47-D29C-E4D2D896A5AE}"/>
                  </a:ext>
                </a:extLst>
              </p:cNvPr>
              <p:cNvSpPr txBox="1"/>
              <p:nvPr/>
            </p:nvSpPr>
            <p:spPr>
              <a:xfrm>
                <a:off x="2254633" y="4049684"/>
                <a:ext cx="239864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0603A8-B5CB-EF47-D29C-E4D2D896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3" y="4049684"/>
                <a:ext cx="23986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680EF-67FE-DC60-8326-36808F16E71A}"/>
                  </a:ext>
                </a:extLst>
              </p:cNvPr>
              <p:cNvSpPr txBox="1"/>
              <p:nvPr/>
            </p:nvSpPr>
            <p:spPr>
              <a:xfrm>
                <a:off x="4731025" y="3551413"/>
                <a:ext cx="16446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680EF-67FE-DC60-8326-36808F16E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25" y="3551413"/>
                <a:ext cx="1644617" cy="369332"/>
              </a:xfrm>
              <a:prstGeom prst="rect">
                <a:avLst/>
              </a:prstGeom>
              <a:blipFill>
                <a:blip r:embed="rId10"/>
                <a:stretch>
                  <a:fillRect l="-303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AFEC2C-FE8C-2146-E440-88708C54C6F8}"/>
                  </a:ext>
                </a:extLst>
              </p:cNvPr>
              <p:cNvSpPr txBox="1"/>
              <p:nvPr/>
            </p:nvSpPr>
            <p:spPr>
              <a:xfrm>
                <a:off x="6517758" y="3543249"/>
                <a:ext cx="1102237" cy="3907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⋯+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AFEC2C-FE8C-2146-E440-88708C54C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58" y="3543249"/>
                <a:ext cx="1102237" cy="390748"/>
              </a:xfrm>
              <a:prstGeom prst="rect">
                <a:avLst/>
              </a:prstGeom>
              <a:blipFill>
                <a:blip r:embed="rId11"/>
                <a:stretch>
                  <a:fillRect r="-11494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5F2EA2-F52E-9D83-7AE6-C0865591B033}"/>
                  </a:ext>
                </a:extLst>
              </p:cNvPr>
              <p:cNvSpPr txBox="1"/>
              <p:nvPr/>
            </p:nvSpPr>
            <p:spPr>
              <a:xfrm>
                <a:off x="7726012" y="3551413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5F2EA2-F52E-9D83-7AE6-C0865591B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12" y="3551413"/>
                <a:ext cx="1680717" cy="369332"/>
              </a:xfrm>
              <a:prstGeom prst="rect">
                <a:avLst/>
              </a:prstGeom>
              <a:blipFill>
                <a:blip r:embed="rId12"/>
                <a:stretch>
                  <a:fillRect l="-222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FFA369-88AD-8DAE-2313-A0453A410839}"/>
                  </a:ext>
                </a:extLst>
              </p:cNvPr>
              <p:cNvSpPr txBox="1"/>
              <p:nvPr/>
            </p:nvSpPr>
            <p:spPr>
              <a:xfrm>
                <a:off x="9431228" y="3551413"/>
                <a:ext cx="1102237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FFA369-88AD-8DAE-2313-A0453A41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228" y="3551413"/>
                <a:ext cx="11022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5138B2-AF83-6BD7-4A21-6985B9E0116A}"/>
                  </a:ext>
                </a:extLst>
              </p:cNvPr>
              <p:cNvSpPr txBox="1"/>
              <p:nvPr/>
            </p:nvSpPr>
            <p:spPr>
              <a:xfrm>
                <a:off x="2108934" y="4591182"/>
                <a:ext cx="2782956" cy="3916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G3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5138B2-AF83-6BD7-4A21-6985B9E01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34" y="4591182"/>
                <a:ext cx="2782956" cy="391646"/>
              </a:xfrm>
              <a:prstGeom prst="rect">
                <a:avLst/>
              </a:prstGeom>
              <a:blipFill>
                <a:blip r:embed="rId14"/>
                <a:stretch>
                  <a:fillRect l="-1826" t="-6250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D0633F-9A60-F9A9-7ED5-D75063F31A3F}"/>
                  </a:ext>
                </a:extLst>
              </p:cNvPr>
              <p:cNvSpPr txBox="1"/>
              <p:nvPr/>
            </p:nvSpPr>
            <p:spPr>
              <a:xfrm>
                <a:off x="4731025" y="4591182"/>
                <a:ext cx="16446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D0633F-9A60-F9A9-7ED5-D75063F3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25" y="4591182"/>
                <a:ext cx="1644617" cy="369332"/>
              </a:xfrm>
              <a:prstGeom prst="rect">
                <a:avLst/>
              </a:prstGeom>
              <a:blipFill>
                <a:blip r:embed="rId15"/>
                <a:stretch>
                  <a:fillRect l="-3030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2490C-7F13-A9AF-77AB-D4B772D58B5A}"/>
                  </a:ext>
                </a:extLst>
              </p:cNvPr>
              <p:cNvSpPr txBox="1"/>
              <p:nvPr/>
            </p:nvSpPr>
            <p:spPr>
              <a:xfrm>
                <a:off x="6438246" y="4591588"/>
                <a:ext cx="1102237" cy="3907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⋯+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2490C-7F13-A9AF-77AB-D4B772D58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46" y="4591588"/>
                <a:ext cx="1102237" cy="390748"/>
              </a:xfrm>
              <a:prstGeom prst="rect">
                <a:avLst/>
              </a:prstGeom>
              <a:blipFill>
                <a:blip r:embed="rId16"/>
                <a:stretch>
                  <a:fillRect r="-14773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D864AD-16CB-3A87-1F76-D5AE35876820}"/>
                  </a:ext>
                </a:extLst>
              </p:cNvPr>
              <p:cNvSpPr txBox="1"/>
              <p:nvPr/>
            </p:nvSpPr>
            <p:spPr>
              <a:xfrm>
                <a:off x="7712760" y="4613004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D864AD-16CB-3A87-1F76-D5AE3587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0" y="4613004"/>
                <a:ext cx="1680717" cy="369332"/>
              </a:xfrm>
              <a:prstGeom prst="rect">
                <a:avLst/>
              </a:prstGeom>
              <a:blipFill>
                <a:blip r:embed="rId17"/>
                <a:stretch>
                  <a:fillRect l="-2222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57DFC-E966-1CF4-8CBC-B04ABF2D70F0}"/>
                  </a:ext>
                </a:extLst>
              </p:cNvPr>
              <p:cNvSpPr txBox="1"/>
              <p:nvPr/>
            </p:nvSpPr>
            <p:spPr>
              <a:xfrm>
                <a:off x="9431228" y="4613004"/>
                <a:ext cx="1102237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57DFC-E966-1CF4-8CBC-B04ABF2D7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228" y="4613004"/>
                <a:ext cx="110223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8AA265-99FF-EB87-B7CE-C65491C2F853}"/>
                  </a:ext>
                </a:extLst>
              </p:cNvPr>
              <p:cNvSpPr txBox="1"/>
              <p:nvPr/>
            </p:nvSpPr>
            <p:spPr>
              <a:xfrm>
                <a:off x="6452307" y="4982336"/>
                <a:ext cx="2547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8AA265-99FF-EB87-B7CE-C65491C2F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07" y="4982336"/>
                <a:ext cx="2547409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511A6A02-EDBF-B5ED-57B2-8957AF358AA7}"/>
              </a:ext>
            </a:extLst>
          </p:cNvPr>
          <p:cNvSpPr/>
          <p:nvPr/>
        </p:nvSpPr>
        <p:spPr>
          <a:xfrm>
            <a:off x="6363557" y="1851238"/>
            <a:ext cx="2014331" cy="357809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94A55D-C6A0-98C5-A58C-6524C5B62F33}"/>
              </a:ext>
            </a:extLst>
          </p:cNvPr>
          <p:cNvSpPr/>
          <p:nvPr/>
        </p:nvSpPr>
        <p:spPr>
          <a:xfrm rot="10800000" flipV="1">
            <a:off x="6376808" y="1115269"/>
            <a:ext cx="2014331" cy="335682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C8E3878-AC24-986A-469E-CEA7805842DA}"/>
              </a:ext>
            </a:extLst>
          </p:cNvPr>
          <p:cNvSpPr/>
          <p:nvPr/>
        </p:nvSpPr>
        <p:spPr>
          <a:xfrm>
            <a:off x="6376809" y="1530117"/>
            <a:ext cx="2014331" cy="145885"/>
          </a:xfrm>
          <a:custGeom>
            <a:avLst/>
            <a:gdLst>
              <a:gd name="connsiteX0" fmla="*/ 0 w 2014331"/>
              <a:gd name="connsiteY0" fmla="*/ 145885 h 145885"/>
              <a:gd name="connsiteX1" fmla="*/ 675861 w 2014331"/>
              <a:gd name="connsiteY1" fmla="*/ 53120 h 145885"/>
              <a:gd name="connsiteX2" fmla="*/ 1417983 w 2014331"/>
              <a:gd name="connsiteY2" fmla="*/ 111 h 145885"/>
              <a:gd name="connsiteX3" fmla="*/ 2014331 w 2014331"/>
              <a:gd name="connsiteY3" fmla="*/ 66372 h 14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31" h="145885">
                <a:moveTo>
                  <a:pt x="0" y="145885"/>
                </a:moveTo>
                <a:cubicBezTo>
                  <a:pt x="219765" y="111650"/>
                  <a:pt x="439531" y="77416"/>
                  <a:pt x="675861" y="53120"/>
                </a:cubicBezTo>
                <a:cubicBezTo>
                  <a:pt x="912191" y="28824"/>
                  <a:pt x="1194905" y="-2098"/>
                  <a:pt x="1417983" y="111"/>
                </a:cubicBezTo>
                <a:cubicBezTo>
                  <a:pt x="1641061" y="2320"/>
                  <a:pt x="1827696" y="34346"/>
                  <a:pt x="2014331" y="6637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927BA-DE90-39C6-6513-16C1E0A8A391}"/>
              </a:ext>
            </a:extLst>
          </p:cNvPr>
          <p:cNvSpPr txBox="1"/>
          <p:nvPr/>
        </p:nvSpPr>
        <p:spPr>
          <a:xfrm>
            <a:off x="6363557" y="165289"/>
            <a:ext cx="204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Further Reduction using LARS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DC5CAF-639B-989F-5D16-539CB65AC699}"/>
                  </a:ext>
                </a:extLst>
              </p:cNvPr>
              <p:cNvSpPr txBox="1"/>
              <p:nvPr/>
            </p:nvSpPr>
            <p:spPr>
              <a:xfrm>
                <a:off x="8351385" y="947822"/>
                <a:ext cx="16446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DC5CAF-639B-989F-5D16-539CB65A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85" y="947822"/>
                <a:ext cx="1644617" cy="369332"/>
              </a:xfrm>
              <a:prstGeom prst="rect">
                <a:avLst/>
              </a:prstGeom>
              <a:blipFill>
                <a:blip r:embed="rId20"/>
                <a:stretch>
                  <a:fillRect l="-3030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6EC416-A7C1-068B-8917-32A7A4D13C12}"/>
                  </a:ext>
                </a:extLst>
              </p:cNvPr>
              <p:cNvSpPr txBox="1"/>
              <p:nvPr/>
            </p:nvSpPr>
            <p:spPr>
              <a:xfrm>
                <a:off x="8351384" y="1955081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6EC416-A7C1-068B-8917-32A7A4D1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84" y="1955081"/>
                <a:ext cx="1680717" cy="369332"/>
              </a:xfrm>
              <a:prstGeom prst="rect">
                <a:avLst/>
              </a:prstGeom>
              <a:blipFill>
                <a:blip r:embed="rId21"/>
                <a:stretch>
                  <a:fillRect l="-296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D02DAB-703B-1A00-875B-9DC4B2968667}"/>
                  </a:ext>
                </a:extLst>
              </p:cNvPr>
              <p:cNvSpPr txBox="1"/>
              <p:nvPr/>
            </p:nvSpPr>
            <p:spPr>
              <a:xfrm>
                <a:off x="8351384" y="1434317"/>
                <a:ext cx="168071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D02DAB-703B-1A00-875B-9DC4B296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84" y="1434317"/>
                <a:ext cx="168071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C74761-85CB-B477-F4F6-E4C31BC3DAFD}"/>
                  </a:ext>
                </a:extLst>
              </p:cNvPr>
              <p:cNvSpPr txBox="1"/>
              <p:nvPr/>
            </p:nvSpPr>
            <p:spPr>
              <a:xfrm>
                <a:off x="8351383" y="2367775"/>
                <a:ext cx="16807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C74761-85CB-B477-F4F6-E4C31BC3D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83" y="2367775"/>
                <a:ext cx="1680717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1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CC2E35-4AC5-E73D-3849-C0505C11374E}"/>
              </a:ext>
            </a:extLst>
          </p:cNvPr>
          <p:cNvSpPr txBox="1"/>
          <p:nvPr/>
        </p:nvSpPr>
        <p:spPr>
          <a:xfrm>
            <a:off x="991444" y="624134"/>
            <a:ext cx="1641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Asset Class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80B4B-129C-7BA3-D574-37AC482A90CD}"/>
              </a:ext>
            </a:extLst>
          </p:cNvPr>
          <p:cNvSpPr txBox="1"/>
          <p:nvPr/>
        </p:nvSpPr>
        <p:spPr>
          <a:xfrm>
            <a:off x="991443" y="1151108"/>
            <a:ext cx="16415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Asset Class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A5BE1-F25F-8B95-6220-038EC0941477}"/>
                  </a:ext>
                </a:extLst>
              </p:cNvPr>
              <p:cNvSpPr txBox="1"/>
              <p:nvPr/>
            </p:nvSpPr>
            <p:spPr>
              <a:xfrm>
                <a:off x="991443" y="2295026"/>
                <a:ext cx="164151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Asset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A5BE1-F25F-8B95-6220-038EC0941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43" y="2295026"/>
                <a:ext cx="1641515" cy="369332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25B19A-5AC1-BBBC-65DA-50EB9C02B494}"/>
                  </a:ext>
                </a:extLst>
              </p:cNvPr>
              <p:cNvSpPr txBox="1"/>
              <p:nvPr/>
            </p:nvSpPr>
            <p:spPr>
              <a:xfrm>
                <a:off x="991443" y="1678082"/>
                <a:ext cx="164151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25B19A-5AC1-BBBC-65DA-50EB9C02B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43" y="1678082"/>
                <a:ext cx="164151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A165590C-DF73-B4DC-84B1-35BBCC8F3FAC}"/>
              </a:ext>
            </a:extLst>
          </p:cNvPr>
          <p:cNvSpPr/>
          <p:nvPr/>
        </p:nvSpPr>
        <p:spPr>
          <a:xfrm>
            <a:off x="2646210" y="2112370"/>
            <a:ext cx="2014331" cy="357809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D8EBCD6-C320-4413-474B-79BAFDB7F63D}"/>
              </a:ext>
            </a:extLst>
          </p:cNvPr>
          <p:cNvSpPr/>
          <p:nvPr/>
        </p:nvSpPr>
        <p:spPr>
          <a:xfrm rot="10800000" flipV="1">
            <a:off x="2646209" y="815425"/>
            <a:ext cx="2014331" cy="335682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2181F-655E-646F-8565-927D22CE0451}"/>
              </a:ext>
            </a:extLst>
          </p:cNvPr>
          <p:cNvSpPr txBox="1"/>
          <p:nvPr/>
        </p:nvSpPr>
        <p:spPr>
          <a:xfrm>
            <a:off x="5333176" y="1033214"/>
            <a:ext cx="14745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Core Driver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E8CDCF-DEFD-5D3A-C9DF-08FA79D54F2F}"/>
                  </a:ext>
                </a:extLst>
              </p:cNvPr>
              <p:cNvSpPr txBox="1"/>
              <p:nvPr/>
            </p:nvSpPr>
            <p:spPr>
              <a:xfrm>
                <a:off x="5333176" y="2212288"/>
                <a:ext cx="164151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Core Driver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E8CDCF-DEFD-5D3A-C9DF-08FA79D5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76" y="2212288"/>
                <a:ext cx="1641516" cy="369332"/>
              </a:xfrm>
              <a:prstGeom prst="rect">
                <a:avLst/>
              </a:prstGeom>
              <a:blipFill>
                <a:blip r:embed="rId4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8504A6C-3431-4447-81F2-A0392FA2A876}"/>
              </a:ext>
            </a:extLst>
          </p:cNvPr>
          <p:cNvSpPr/>
          <p:nvPr/>
        </p:nvSpPr>
        <p:spPr>
          <a:xfrm>
            <a:off x="2646210" y="1197859"/>
            <a:ext cx="2014331" cy="145885"/>
          </a:xfrm>
          <a:custGeom>
            <a:avLst/>
            <a:gdLst>
              <a:gd name="connsiteX0" fmla="*/ 0 w 2014331"/>
              <a:gd name="connsiteY0" fmla="*/ 145885 h 145885"/>
              <a:gd name="connsiteX1" fmla="*/ 675861 w 2014331"/>
              <a:gd name="connsiteY1" fmla="*/ 53120 h 145885"/>
              <a:gd name="connsiteX2" fmla="*/ 1417983 w 2014331"/>
              <a:gd name="connsiteY2" fmla="*/ 111 h 145885"/>
              <a:gd name="connsiteX3" fmla="*/ 2014331 w 2014331"/>
              <a:gd name="connsiteY3" fmla="*/ 66372 h 14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31" h="145885">
                <a:moveTo>
                  <a:pt x="0" y="145885"/>
                </a:moveTo>
                <a:cubicBezTo>
                  <a:pt x="219765" y="111650"/>
                  <a:pt x="439531" y="77416"/>
                  <a:pt x="675861" y="53120"/>
                </a:cubicBezTo>
                <a:cubicBezTo>
                  <a:pt x="912191" y="28824"/>
                  <a:pt x="1194905" y="-2098"/>
                  <a:pt x="1417983" y="111"/>
                </a:cubicBezTo>
                <a:cubicBezTo>
                  <a:pt x="1641061" y="2320"/>
                  <a:pt x="1827696" y="34346"/>
                  <a:pt x="2014331" y="6637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F5FC271-8186-3FF9-67F0-82DD42B2C6A7}"/>
              </a:ext>
            </a:extLst>
          </p:cNvPr>
          <p:cNvSpPr/>
          <p:nvPr/>
        </p:nvSpPr>
        <p:spPr>
          <a:xfrm>
            <a:off x="2646209" y="1980261"/>
            <a:ext cx="2014332" cy="45719"/>
          </a:xfrm>
          <a:custGeom>
            <a:avLst/>
            <a:gdLst>
              <a:gd name="connsiteX0" fmla="*/ 0 w 1987826"/>
              <a:gd name="connsiteY0" fmla="*/ 6375 h 79011"/>
              <a:gd name="connsiteX1" fmla="*/ 675860 w 1987826"/>
              <a:gd name="connsiteY1" fmla="*/ 6375 h 79011"/>
              <a:gd name="connsiteX2" fmla="*/ 1749286 w 1987826"/>
              <a:gd name="connsiteY2" fmla="*/ 72636 h 79011"/>
              <a:gd name="connsiteX3" fmla="*/ 1987826 w 1987826"/>
              <a:gd name="connsiteY3" fmla="*/ 72636 h 7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826" h="79011">
                <a:moveTo>
                  <a:pt x="0" y="6375"/>
                </a:moveTo>
                <a:cubicBezTo>
                  <a:pt x="192156" y="853"/>
                  <a:pt x="384312" y="-4668"/>
                  <a:pt x="675860" y="6375"/>
                </a:cubicBezTo>
                <a:cubicBezTo>
                  <a:pt x="967408" y="17418"/>
                  <a:pt x="1530625" y="61593"/>
                  <a:pt x="1749286" y="72636"/>
                </a:cubicBezTo>
                <a:cubicBezTo>
                  <a:pt x="1967947" y="83679"/>
                  <a:pt x="1977886" y="78157"/>
                  <a:pt x="1987826" y="726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C604E1-CF98-5269-8534-B75853DBF3B3}"/>
                  </a:ext>
                </a:extLst>
              </p:cNvPr>
              <p:cNvSpPr txBox="1"/>
              <p:nvPr/>
            </p:nvSpPr>
            <p:spPr>
              <a:xfrm>
                <a:off x="5328367" y="1564913"/>
                <a:ext cx="147931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C604E1-CF98-5269-8534-B75853DBF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367" y="1564913"/>
                <a:ext cx="147931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8DB7336-6A40-DFAD-5545-2AA405AA556B}"/>
              </a:ext>
            </a:extLst>
          </p:cNvPr>
          <p:cNvSpPr txBox="1"/>
          <p:nvPr/>
        </p:nvSpPr>
        <p:spPr>
          <a:xfrm>
            <a:off x="2334746" y="178518"/>
            <a:ext cx="263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Refinement to Core Drivers of Asset Classes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CD6E1F-6F65-31C3-5FE5-845BAF890854}"/>
              </a:ext>
            </a:extLst>
          </p:cNvPr>
          <p:cNvSpPr txBox="1"/>
          <p:nvPr/>
        </p:nvSpPr>
        <p:spPr>
          <a:xfrm>
            <a:off x="4195570" y="3073528"/>
            <a:ext cx="380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Ordinary Least-Squares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9E6358-9205-3597-8133-CA593D9C6C83}"/>
                  </a:ext>
                </a:extLst>
              </p:cNvPr>
              <p:cNvSpPr txBox="1"/>
              <p:nvPr/>
            </p:nvSpPr>
            <p:spPr>
              <a:xfrm>
                <a:off x="2336217" y="3525073"/>
                <a:ext cx="2504661" cy="3916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G3 Factor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9E6358-9205-3597-8133-CA593D9C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17" y="3525073"/>
                <a:ext cx="2504661" cy="391646"/>
              </a:xfrm>
              <a:prstGeom prst="rect">
                <a:avLst/>
              </a:prstGeom>
              <a:blipFill>
                <a:blip r:embed="rId7"/>
                <a:stretch>
                  <a:fillRect l="-1508" t="-6250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>
            <a:extLst>
              <a:ext uri="{FF2B5EF4-FFF2-40B4-BE49-F238E27FC236}">
                <a16:creationId xmlns:a16="http://schemas.microsoft.com/office/drawing/2014/main" id="{1998A8DB-B793-C86D-B59E-75DEC15EACF5}"/>
              </a:ext>
            </a:extLst>
          </p:cNvPr>
          <p:cNvSpPr/>
          <p:nvPr/>
        </p:nvSpPr>
        <p:spPr>
          <a:xfrm>
            <a:off x="2672714" y="1318926"/>
            <a:ext cx="2001078" cy="477079"/>
          </a:xfrm>
          <a:custGeom>
            <a:avLst/>
            <a:gdLst>
              <a:gd name="connsiteX0" fmla="*/ 0 w 2001078"/>
              <a:gd name="connsiteY0" fmla="*/ 477079 h 477079"/>
              <a:gd name="connsiteX1" fmla="*/ 450574 w 2001078"/>
              <a:gd name="connsiteY1" fmla="*/ 450574 h 477079"/>
              <a:gd name="connsiteX2" fmla="*/ 1378226 w 2001078"/>
              <a:gd name="connsiteY2" fmla="*/ 371061 h 477079"/>
              <a:gd name="connsiteX3" fmla="*/ 1868556 w 2001078"/>
              <a:gd name="connsiteY3" fmla="*/ 172279 h 477079"/>
              <a:gd name="connsiteX4" fmla="*/ 2001078 w 2001078"/>
              <a:gd name="connsiteY4" fmla="*/ 0 h 47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078" h="477079">
                <a:moveTo>
                  <a:pt x="0" y="477079"/>
                </a:moveTo>
                <a:lnTo>
                  <a:pt x="450574" y="450574"/>
                </a:lnTo>
                <a:cubicBezTo>
                  <a:pt x="680278" y="432904"/>
                  <a:pt x="1141896" y="417443"/>
                  <a:pt x="1378226" y="371061"/>
                </a:cubicBezTo>
                <a:cubicBezTo>
                  <a:pt x="1614556" y="324679"/>
                  <a:pt x="1764747" y="234122"/>
                  <a:pt x="1868556" y="172279"/>
                </a:cubicBezTo>
                <a:cubicBezTo>
                  <a:pt x="1972365" y="110436"/>
                  <a:pt x="1986721" y="55218"/>
                  <a:pt x="200107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724619-96A0-F513-F45E-CB089DC8ABF9}"/>
                  </a:ext>
                </a:extLst>
              </p:cNvPr>
              <p:cNvSpPr txBox="1"/>
              <p:nvPr/>
            </p:nvSpPr>
            <p:spPr>
              <a:xfrm>
                <a:off x="2199861" y="4982336"/>
                <a:ext cx="2398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724619-96A0-F513-F45E-CB089DC8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861" y="4982336"/>
                <a:ext cx="23986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0603A8-B5CB-EF47-D29C-E4D2D896A5AE}"/>
                  </a:ext>
                </a:extLst>
              </p:cNvPr>
              <p:cNvSpPr txBox="1"/>
              <p:nvPr/>
            </p:nvSpPr>
            <p:spPr>
              <a:xfrm>
                <a:off x="2254633" y="4049684"/>
                <a:ext cx="239864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0603A8-B5CB-EF47-D29C-E4D2D896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3" y="4049684"/>
                <a:ext cx="23986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680EF-67FE-DC60-8326-36808F16E71A}"/>
                  </a:ext>
                </a:extLst>
              </p:cNvPr>
              <p:cNvSpPr txBox="1"/>
              <p:nvPr/>
            </p:nvSpPr>
            <p:spPr>
              <a:xfrm>
                <a:off x="4731025" y="3551413"/>
                <a:ext cx="16446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680EF-67FE-DC60-8326-36808F16E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25" y="3551413"/>
                <a:ext cx="1644617" cy="369332"/>
              </a:xfrm>
              <a:prstGeom prst="rect">
                <a:avLst/>
              </a:prstGeom>
              <a:blipFill>
                <a:blip r:embed="rId10"/>
                <a:stretch>
                  <a:fillRect l="-303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AFEC2C-FE8C-2146-E440-88708C54C6F8}"/>
                  </a:ext>
                </a:extLst>
              </p:cNvPr>
              <p:cNvSpPr txBox="1"/>
              <p:nvPr/>
            </p:nvSpPr>
            <p:spPr>
              <a:xfrm>
                <a:off x="6517758" y="3543249"/>
                <a:ext cx="1102237" cy="3907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⋯+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AFEC2C-FE8C-2146-E440-88708C54C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58" y="3543249"/>
                <a:ext cx="1102237" cy="390748"/>
              </a:xfrm>
              <a:prstGeom prst="rect">
                <a:avLst/>
              </a:prstGeom>
              <a:blipFill>
                <a:blip r:embed="rId11"/>
                <a:stretch>
                  <a:fillRect r="-11494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5F2EA2-F52E-9D83-7AE6-C0865591B033}"/>
                  </a:ext>
                </a:extLst>
              </p:cNvPr>
              <p:cNvSpPr txBox="1"/>
              <p:nvPr/>
            </p:nvSpPr>
            <p:spPr>
              <a:xfrm>
                <a:off x="7726012" y="3551413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5F2EA2-F52E-9D83-7AE6-C0865591B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12" y="3551413"/>
                <a:ext cx="1680717" cy="369332"/>
              </a:xfrm>
              <a:prstGeom prst="rect">
                <a:avLst/>
              </a:prstGeom>
              <a:blipFill>
                <a:blip r:embed="rId12"/>
                <a:stretch>
                  <a:fillRect l="-222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FFA369-88AD-8DAE-2313-A0453A410839}"/>
                  </a:ext>
                </a:extLst>
              </p:cNvPr>
              <p:cNvSpPr txBox="1"/>
              <p:nvPr/>
            </p:nvSpPr>
            <p:spPr>
              <a:xfrm>
                <a:off x="9431228" y="3551413"/>
                <a:ext cx="1102237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FFA369-88AD-8DAE-2313-A0453A41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228" y="3551413"/>
                <a:ext cx="11022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5138B2-AF83-6BD7-4A21-6985B9E0116A}"/>
                  </a:ext>
                </a:extLst>
              </p:cNvPr>
              <p:cNvSpPr txBox="1"/>
              <p:nvPr/>
            </p:nvSpPr>
            <p:spPr>
              <a:xfrm>
                <a:off x="2108934" y="4591182"/>
                <a:ext cx="2782956" cy="3916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G3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5138B2-AF83-6BD7-4A21-6985B9E01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34" y="4591182"/>
                <a:ext cx="2782956" cy="391646"/>
              </a:xfrm>
              <a:prstGeom prst="rect">
                <a:avLst/>
              </a:prstGeom>
              <a:blipFill>
                <a:blip r:embed="rId14"/>
                <a:stretch>
                  <a:fillRect l="-1826" t="-6250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D0633F-9A60-F9A9-7ED5-D75063F31A3F}"/>
                  </a:ext>
                </a:extLst>
              </p:cNvPr>
              <p:cNvSpPr txBox="1"/>
              <p:nvPr/>
            </p:nvSpPr>
            <p:spPr>
              <a:xfrm>
                <a:off x="4731025" y="4591182"/>
                <a:ext cx="16446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D0633F-9A60-F9A9-7ED5-D75063F3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25" y="4591182"/>
                <a:ext cx="1644617" cy="369332"/>
              </a:xfrm>
              <a:prstGeom prst="rect">
                <a:avLst/>
              </a:prstGeom>
              <a:blipFill>
                <a:blip r:embed="rId15"/>
                <a:stretch>
                  <a:fillRect l="-3030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2490C-7F13-A9AF-77AB-D4B772D58B5A}"/>
                  </a:ext>
                </a:extLst>
              </p:cNvPr>
              <p:cNvSpPr txBox="1"/>
              <p:nvPr/>
            </p:nvSpPr>
            <p:spPr>
              <a:xfrm>
                <a:off x="6438246" y="4591588"/>
                <a:ext cx="1102237" cy="3907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⋯+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2490C-7F13-A9AF-77AB-D4B772D58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46" y="4591588"/>
                <a:ext cx="1102237" cy="390748"/>
              </a:xfrm>
              <a:prstGeom prst="rect">
                <a:avLst/>
              </a:prstGeom>
              <a:blipFill>
                <a:blip r:embed="rId16"/>
                <a:stretch>
                  <a:fillRect r="-14773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D864AD-16CB-3A87-1F76-D5AE35876820}"/>
                  </a:ext>
                </a:extLst>
              </p:cNvPr>
              <p:cNvSpPr txBox="1"/>
              <p:nvPr/>
            </p:nvSpPr>
            <p:spPr>
              <a:xfrm>
                <a:off x="7712760" y="4613004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D864AD-16CB-3A87-1F76-D5AE3587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0" y="4613004"/>
                <a:ext cx="1680717" cy="369332"/>
              </a:xfrm>
              <a:prstGeom prst="rect">
                <a:avLst/>
              </a:prstGeom>
              <a:blipFill>
                <a:blip r:embed="rId17"/>
                <a:stretch>
                  <a:fillRect l="-2222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57DFC-E966-1CF4-8CBC-B04ABF2D70F0}"/>
                  </a:ext>
                </a:extLst>
              </p:cNvPr>
              <p:cNvSpPr txBox="1"/>
              <p:nvPr/>
            </p:nvSpPr>
            <p:spPr>
              <a:xfrm>
                <a:off x="9431228" y="4613004"/>
                <a:ext cx="1102237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57DFC-E966-1CF4-8CBC-B04ABF2D7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228" y="4613004"/>
                <a:ext cx="110223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8AA265-99FF-EB87-B7CE-C65491C2F853}"/>
                  </a:ext>
                </a:extLst>
              </p:cNvPr>
              <p:cNvSpPr txBox="1"/>
              <p:nvPr/>
            </p:nvSpPr>
            <p:spPr>
              <a:xfrm>
                <a:off x="6452307" y="4982336"/>
                <a:ext cx="2547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8AA265-99FF-EB87-B7CE-C65491C2F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07" y="4982336"/>
                <a:ext cx="2547409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511A6A02-EDBF-B5ED-57B2-8957AF358AA7}"/>
              </a:ext>
            </a:extLst>
          </p:cNvPr>
          <p:cNvSpPr/>
          <p:nvPr/>
        </p:nvSpPr>
        <p:spPr>
          <a:xfrm rot="702508">
            <a:off x="6965372" y="1996384"/>
            <a:ext cx="2014331" cy="357809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94A55D-C6A0-98C5-A58C-6524C5B62F33}"/>
              </a:ext>
            </a:extLst>
          </p:cNvPr>
          <p:cNvSpPr/>
          <p:nvPr/>
        </p:nvSpPr>
        <p:spPr>
          <a:xfrm rot="10585054" flipV="1">
            <a:off x="6850242" y="1114363"/>
            <a:ext cx="2014331" cy="335682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C8E3878-AC24-986A-469E-CEA7805842DA}"/>
              </a:ext>
            </a:extLst>
          </p:cNvPr>
          <p:cNvSpPr/>
          <p:nvPr/>
        </p:nvSpPr>
        <p:spPr>
          <a:xfrm>
            <a:off x="6949595" y="1617202"/>
            <a:ext cx="2014331" cy="145885"/>
          </a:xfrm>
          <a:custGeom>
            <a:avLst/>
            <a:gdLst>
              <a:gd name="connsiteX0" fmla="*/ 0 w 2014331"/>
              <a:gd name="connsiteY0" fmla="*/ 145885 h 145885"/>
              <a:gd name="connsiteX1" fmla="*/ 675861 w 2014331"/>
              <a:gd name="connsiteY1" fmla="*/ 53120 h 145885"/>
              <a:gd name="connsiteX2" fmla="*/ 1417983 w 2014331"/>
              <a:gd name="connsiteY2" fmla="*/ 111 h 145885"/>
              <a:gd name="connsiteX3" fmla="*/ 2014331 w 2014331"/>
              <a:gd name="connsiteY3" fmla="*/ 66372 h 14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31" h="145885">
                <a:moveTo>
                  <a:pt x="0" y="145885"/>
                </a:moveTo>
                <a:cubicBezTo>
                  <a:pt x="219765" y="111650"/>
                  <a:pt x="439531" y="77416"/>
                  <a:pt x="675861" y="53120"/>
                </a:cubicBezTo>
                <a:cubicBezTo>
                  <a:pt x="912191" y="28824"/>
                  <a:pt x="1194905" y="-2098"/>
                  <a:pt x="1417983" y="111"/>
                </a:cubicBezTo>
                <a:cubicBezTo>
                  <a:pt x="1641061" y="2320"/>
                  <a:pt x="1827696" y="34346"/>
                  <a:pt x="2014331" y="6637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927BA-DE90-39C6-6513-16C1E0A8A391}"/>
              </a:ext>
            </a:extLst>
          </p:cNvPr>
          <p:cNvSpPr txBox="1"/>
          <p:nvPr/>
        </p:nvSpPr>
        <p:spPr>
          <a:xfrm>
            <a:off x="6527025" y="351300"/>
            <a:ext cx="317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Machine Learning to Refine Further to a Concentrated Subset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DC5CAF-639B-989F-5D16-539CB65AC699}"/>
                  </a:ext>
                </a:extLst>
              </p:cNvPr>
              <p:cNvSpPr txBox="1"/>
              <p:nvPr/>
            </p:nvSpPr>
            <p:spPr>
              <a:xfrm>
                <a:off x="8994218" y="1052482"/>
                <a:ext cx="147931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Core Driver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DC5CAF-639B-989F-5D16-539CB65A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218" y="1052482"/>
                <a:ext cx="1479316" cy="369332"/>
              </a:xfrm>
              <a:prstGeom prst="rect">
                <a:avLst/>
              </a:prstGeom>
              <a:blipFill>
                <a:blip r:embed="rId20"/>
                <a:stretch>
                  <a:fillRect l="-2521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6EC416-A7C1-068B-8917-32A7A4D13C12}"/>
                  </a:ext>
                </a:extLst>
              </p:cNvPr>
              <p:cNvSpPr txBox="1"/>
              <p:nvPr/>
            </p:nvSpPr>
            <p:spPr>
              <a:xfrm>
                <a:off x="8994219" y="1667720"/>
                <a:ext cx="147931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Core Driver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6EC416-A7C1-068B-8917-32A7A4D1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219" y="1667720"/>
                <a:ext cx="1479316" cy="369332"/>
              </a:xfrm>
              <a:prstGeom prst="rect">
                <a:avLst/>
              </a:prstGeom>
              <a:blipFill>
                <a:blip r:embed="rId21"/>
                <a:stretch>
                  <a:fillRect l="-2521"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83ECBD-9E7C-FDE6-B576-C07C91F87E64}"/>
                  </a:ext>
                </a:extLst>
              </p:cNvPr>
              <p:cNvSpPr txBox="1"/>
              <p:nvPr/>
            </p:nvSpPr>
            <p:spPr>
              <a:xfrm>
                <a:off x="8994218" y="2212288"/>
                <a:ext cx="147931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Core Driver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83ECBD-9E7C-FDE6-B576-C07C91F8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218" y="2212288"/>
                <a:ext cx="1479316" cy="369332"/>
              </a:xfrm>
              <a:prstGeom prst="rect">
                <a:avLst/>
              </a:prstGeom>
              <a:blipFill>
                <a:blip r:embed="rId22"/>
                <a:stretch>
                  <a:fillRect l="-2521" t="-625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93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CC2E35-4AC5-E73D-3849-C0505C11374E}"/>
              </a:ext>
            </a:extLst>
          </p:cNvPr>
          <p:cNvSpPr txBox="1"/>
          <p:nvPr/>
        </p:nvSpPr>
        <p:spPr>
          <a:xfrm>
            <a:off x="991444" y="624134"/>
            <a:ext cx="1641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Asset Class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80B4B-129C-7BA3-D574-37AC482A90CD}"/>
              </a:ext>
            </a:extLst>
          </p:cNvPr>
          <p:cNvSpPr txBox="1"/>
          <p:nvPr/>
        </p:nvSpPr>
        <p:spPr>
          <a:xfrm>
            <a:off x="991443" y="1151108"/>
            <a:ext cx="16415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Asset Class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A5BE1-F25F-8B95-6220-038EC0941477}"/>
                  </a:ext>
                </a:extLst>
              </p:cNvPr>
              <p:cNvSpPr txBox="1"/>
              <p:nvPr/>
            </p:nvSpPr>
            <p:spPr>
              <a:xfrm>
                <a:off x="991443" y="2295026"/>
                <a:ext cx="164151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Asset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A5BE1-F25F-8B95-6220-038EC0941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43" y="2295026"/>
                <a:ext cx="1641515" cy="369332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25B19A-5AC1-BBBC-65DA-50EB9C02B494}"/>
                  </a:ext>
                </a:extLst>
              </p:cNvPr>
              <p:cNvSpPr txBox="1"/>
              <p:nvPr/>
            </p:nvSpPr>
            <p:spPr>
              <a:xfrm>
                <a:off x="991443" y="1678082"/>
                <a:ext cx="164151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25B19A-5AC1-BBBC-65DA-50EB9C02B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43" y="1678082"/>
                <a:ext cx="164151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A165590C-DF73-B4DC-84B1-35BBCC8F3FAC}"/>
              </a:ext>
            </a:extLst>
          </p:cNvPr>
          <p:cNvSpPr/>
          <p:nvPr/>
        </p:nvSpPr>
        <p:spPr>
          <a:xfrm>
            <a:off x="2646210" y="2112370"/>
            <a:ext cx="2014331" cy="357809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D8EBCD6-C320-4413-474B-79BAFDB7F63D}"/>
              </a:ext>
            </a:extLst>
          </p:cNvPr>
          <p:cNvSpPr/>
          <p:nvPr/>
        </p:nvSpPr>
        <p:spPr>
          <a:xfrm rot="10800000" flipV="1">
            <a:off x="2646209" y="815425"/>
            <a:ext cx="2014331" cy="335682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2181F-655E-646F-8565-927D22CE0451}"/>
              </a:ext>
            </a:extLst>
          </p:cNvPr>
          <p:cNvSpPr txBox="1"/>
          <p:nvPr/>
        </p:nvSpPr>
        <p:spPr>
          <a:xfrm>
            <a:off x="4682843" y="947822"/>
            <a:ext cx="14745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Core Driver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E8CDCF-DEFD-5D3A-C9DF-08FA79D54F2F}"/>
                  </a:ext>
                </a:extLst>
              </p:cNvPr>
              <p:cNvSpPr txBox="1"/>
              <p:nvPr/>
            </p:nvSpPr>
            <p:spPr>
              <a:xfrm>
                <a:off x="4682842" y="1955081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Core Driver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E8CDCF-DEFD-5D3A-C9DF-08FA79D5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42" y="1955081"/>
                <a:ext cx="1680717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8504A6C-3431-4447-81F2-A0392FA2A876}"/>
              </a:ext>
            </a:extLst>
          </p:cNvPr>
          <p:cNvSpPr/>
          <p:nvPr/>
        </p:nvSpPr>
        <p:spPr>
          <a:xfrm>
            <a:off x="2646210" y="1197859"/>
            <a:ext cx="2014331" cy="145885"/>
          </a:xfrm>
          <a:custGeom>
            <a:avLst/>
            <a:gdLst>
              <a:gd name="connsiteX0" fmla="*/ 0 w 2014331"/>
              <a:gd name="connsiteY0" fmla="*/ 145885 h 145885"/>
              <a:gd name="connsiteX1" fmla="*/ 675861 w 2014331"/>
              <a:gd name="connsiteY1" fmla="*/ 53120 h 145885"/>
              <a:gd name="connsiteX2" fmla="*/ 1417983 w 2014331"/>
              <a:gd name="connsiteY2" fmla="*/ 111 h 145885"/>
              <a:gd name="connsiteX3" fmla="*/ 2014331 w 2014331"/>
              <a:gd name="connsiteY3" fmla="*/ 66372 h 14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31" h="145885">
                <a:moveTo>
                  <a:pt x="0" y="145885"/>
                </a:moveTo>
                <a:cubicBezTo>
                  <a:pt x="219765" y="111650"/>
                  <a:pt x="439531" y="77416"/>
                  <a:pt x="675861" y="53120"/>
                </a:cubicBezTo>
                <a:cubicBezTo>
                  <a:pt x="912191" y="28824"/>
                  <a:pt x="1194905" y="-2098"/>
                  <a:pt x="1417983" y="111"/>
                </a:cubicBezTo>
                <a:cubicBezTo>
                  <a:pt x="1641061" y="2320"/>
                  <a:pt x="1827696" y="34346"/>
                  <a:pt x="2014331" y="6637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F5FC271-8186-3FF9-67F0-82DD42B2C6A7}"/>
              </a:ext>
            </a:extLst>
          </p:cNvPr>
          <p:cNvSpPr/>
          <p:nvPr/>
        </p:nvSpPr>
        <p:spPr>
          <a:xfrm>
            <a:off x="2646209" y="1980261"/>
            <a:ext cx="2014332" cy="45719"/>
          </a:xfrm>
          <a:custGeom>
            <a:avLst/>
            <a:gdLst>
              <a:gd name="connsiteX0" fmla="*/ 0 w 1987826"/>
              <a:gd name="connsiteY0" fmla="*/ 6375 h 79011"/>
              <a:gd name="connsiteX1" fmla="*/ 675860 w 1987826"/>
              <a:gd name="connsiteY1" fmla="*/ 6375 h 79011"/>
              <a:gd name="connsiteX2" fmla="*/ 1749286 w 1987826"/>
              <a:gd name="connsiteY2" fmla="*/ 72636 h 79011"/>
              <a:gd name="connsiteX3" fmla="*/ 1987826 w 1987826"/>
              <a:gd name="connsiteY3" fmla="*/ 72636 h 7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826" h="79011">
                <a:moveTo>
                  <a:pt x="0" y="6375"/>
                </a:moveTo>
                <a:cubicBezTo>
                  <a:pt x="192156" y="853"/>
                  <a:pt x="384312" y="-4668"/>
                  <a:pt x="675860" y="6375"/>
                </a:cubicBezTo>
                <a:cubicBezTo>
                  <a:pt x="967408" y="17418"/>
                  <a:pt x="1530625" y="61593"/>
                  <a:pt x="1749286" y="72636"/>
                </a:cubicBezTo>
                <a:cubicBezTo>
                  <a:pt x="1967947" y="83679"/>
                  <a:pt x="1977886" y="78157"/>
                  <a:pt x="1987826" y="726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C604E1-CF98-5269-8534-B75853DBF3B3}"/>
                  </a:ext>
                </a:extLst>
              </p:cNvPr>
              <p:cNvSpPr txBox="1"/>
              <p:nvPr/>
            </p:nvSpPr>
            <p:spPr>
              <a:xfrm>
                <a:off x="4682842" y="1434317"/>
                <a:ext cx="168071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C604E1-CF98-5269-8534-B75853DBF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42" y="1434317"/>
                <a:ext cx="168071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25A90E-D08A-4071-BDBE-6CAC620AA22F}"/>
                  </a:ext>
                </a:extLst>
              </p:cNvPr>
              <p:cNvSpPr txBox="1"/>
              <p:nvPr/>
            </p:nvSpPr>
            <p:spPr>
              <a:xfrm>
                <a:off x="4682841" y="2367775"/>
                <a:ext cx="16807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25A90E-D08A-4071-BDBE-6CAC620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41" y="2367775"/>
                <a:ext cx="168071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8DB7336-6A40-DFAD-5545-2AA405AA556B}"/>
              </a:ext>
            </a:extLst>
          </p:cNvPr>
          <p:cNvSpPr txBox="1"/>
          <p:nvPr/>
        </p:nvSpPr>
        <p:spPr>
          <a:xfrm>
            <a:off x="2334746" y="178518"/>
            <a:ext cx="263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Refinement to Core Drivers of Asset Classes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CD6E1F-6F65-31C3-5FE5-845BAF890854}"/>
              </a:ext>
            </a:extLst>
          </p:cNvPr>
          <p:cNvSpPr txBox="1"/>
          <p:nvPr/>
        </p:nvSpPr>
        <p:spPr>
          <a:xfrm>
            <a:off x="4195570" y="3073528"/>
            <a:ext cx="380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Ordinary Least-Squares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9E6358-9205-3597-8133-CA593D9C6C83}"/>
                  </a:ext>
                </a:extLst>
              </p:cNvPr>
              <p:cNvSpPr txBox="1"/>
              <p:nvPr/>
            </p:nvSpPr>
            <p:spPr>
              <a:xfrm>
                <a:off x="2336217" y="3525073"/>
                <a:ext cx="2504661" cy="3916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G3 Factor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9E6358-9205-3597-8133-CA593D9C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17" y="3525073"/>
                <a:ext cx="2504661" cy="391646"/>
              </a:xfrm>
              <a:prstGeom prst="rect">
                <a:avLst/>
              </a:prstGeom>
              <a:blipFill>
                <a:blip r:embed="rId7"/>
                <a:stretch>
                  <a:fillRect l="-1508" t="-6250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>
            <a:extLst>
              <a:ext uri="{FF2B5EF4-FFF2-40B4-BE49-F238E27FC236}">
                <a16:creationId xmlns:a16="http://schemas.microsoft.com/office/drawing/2014/main" id="{1998A8DB-B793-C86D-B59E-75DEC15EACF5}"/>
              </a:ext>
            </a:extLst>
          </p:cNvPr>
          <p:cNvSpPr/>
          <p:nvPr/>
        </p:nvSpPr>
        <p:spPr>
          <a:xfrm>
            <a:off x="2672714" y="1318926"/>
            <a:ext cx="2001078" cy="477079"/>
          </a:xfrm>
          <a:custGeom>
            <a:avLst/>
            <a:gdLst>
              <a:gd name="connsiteX0" fmla="*/ 0 w 2001078"/>
              <a:gd name="connsiteY0" fmla="*/ 477079 h 477079"/>
              <a:gd name="connsiteX1" fmla="*/ 450574 w 2001078"/>
              <a:gd name="connsiteY1" fmla="*/ 450574 h 477079"/>
              <a:gd name="connsiteX2" fmla="*/ 1378226 w 2001078"/>
              <a:gd name="connsiteY2" fmla="*/ 371061 h 477079"/>
              <a:gd name="connsiteX3" fmla="*/ 1868556 w 2001078"/>
              <a:gd name="connsiteY3" fmla="*/ 172279 h 477079"/>
              <a:gd name="connsiteX4" fmla="*/ 2001078 w 2001078"/>
              <a:gd name="connsiteY4" fmla="*/ 0 h 47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078" h="477079">
                <a:moveTo>
                  <a:pt x="0" y="477079"/>
                </a:moveTo>
                <a:lnTo>
                  <a:pt x="450574" y="450574"/>
                </a:lnTo>
                <a:cubicBezTo>
                  <a:pt x="680278" y="432904"/>
                  <a:pt x="1141896" y="417443"/>
                  <a:pt x="1378226" y="371061"/>
                </a:cubicBezTo>
                <a:cubicBezTo>
                  <a:pt x="1614556" y="324679"/>
                  <a:pt x="1764747" y="234122"/>
                  <a:pt x="1868556" y="172279"/>
                </a:cubicBezTo>
                <a:cubicBezTo>
                  <a:pt x="1972365" y="110436"/>
                  <a:pt x="1986721" y="55218"/>
                  <a:pt x="200107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724619-96A0-F513-F45E-CB089DC8ABF9}"/>
                  </a:ext>
                </a:extLst>
              </p:cNvPr>
              <p:cNvSpPr txBox="1"/>
              <p:nvPr/>
            </p:nvSpPr>
            <p:spPr>
              <a:xfrm>
                <a:off x="2199861" y="4982336"/>
                <a:ext cx="2398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724619-96A0-F513-F45E-CB089DC8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861" y="4982336"/>
                <a:ext cx="23986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0603A8-B5CB-EF47-D29C-E4D2D896A5AE}"/>
                  </a:ext>
                </a:extLst>
              </p:cNvPr>
              <p:cNvSpPr txBox="1"/>
              <p:nvPr/>
            </p:nvSpPr>
            <p:spPr>
              <a:xfrm>
                <a:off x="2254633" y="4049684"/>
                <a:ext cx="239864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0603A8-B5CB-EF47-D29C-E4D2D896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3" y="4049684"/>
                <a:ext cx="23986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680EF-67FE-DC60-8326-36808F16E71A}"/>
                  </a:ext>
                </a:extLst>
              </p:cNvPr>
              <p:cNvSpPr txBox="1"/>
              <p:nvPr/>
            </p:nvSpPr>
            <p:spPr>
              <a:xfrm>
                <a:off x="4731025" y="3551413"/>
                <a:ext cx="16446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D680EF-67FE-DC60-8326-36808F16E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25" y="3551413"/>
                <a:ext cx="1644617" cy="369332"/>
              </a:xfrm>
              <a:prstGeom prst="rect">
                <a:avLst/>
              </a:prstGeom>
              <a:blipFill>
                <a:blip r:embed="rId10"/>
                <a:stretch>
                  <a:fillRect l="-303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AFEC2C-FE8C-2146-E440-88708C54C6F8}"/>
                  </a:ext>
                </a:extLst>
              </p:cNvPr>
              <p:cNvSpPr txBox="1"/>
              <p:nvPr/>
            </p:nvSpPr>
            <p:spPr>
              <a:xfrm>
                <a:off x="6517758" y="3543249"/>
                <a:ext cx="1102237" cy="3907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⋯+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AFEC2C-FE8C-2146-E440-88708C54C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58" y="3543249"/>
                <a:ext cx="1102237" cy="390748"/>
              </a:xfrm>
              <a:prstGeom prst="rect">
                <a:avLst/>
              </a:prstGeom>
              <a:blipFill>
                <a:blip r:embed="rId11"/>
                <a:stretch>
                  <a:fillRect r="-11494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5F2EA2-F52E-9D83-7AE6-C0865591B033}"/>
                  </a:ext>
                </a:extLst>
              </p:cNvPr>
              <p:cNvSpPr txBox="1"/>
              <p:nvPr/>
            </p:nvSpPr>
            <p:spPr>
              <a:xfrm>
                <a:off x="7726012" y="3551413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5F2EA2-F52E-9D83-7AE6-C0865591B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12" y="3551413"/>
                <a:ext cx="1680717" cy="369332"/>
              </a:xfrm>
              <a:prstGeom prst="rect">
                <a:avLst/>
              </a:prstGeom>
              <a:blipFill>
                <a:blip r:embed="rId12"/>
                <a:stretch>
                  <a:fillRect l="-222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FFA369-88AD-8DAE-2313-A0453A410839}"/>
                  </a:ext>
                </a:extLst>
              </p:cNvPr>
              <p:cNvSpPr txBox="1"/>
              <p:nvPr/>
            </p:nvSpPr>
            <p:spPr>
              <a:xfrm>
                <a:off x="9431228" y="3551413"/>
                <a:ext cx="1102237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FFA369-88AD-8DAE-2313-A0453A41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228" y="3551413"/>
                <a:ext cx="11022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5138B2-AF83-6BD7-4A21-6985B9E0116A}"/>
                  </a:ext>
                </a:extLst>
              </p:cNvPr>
              <p:cNvSpPr txBox="1"/>
              <p:nvPr/>
            </p:nvSpPr>
            <p:spPr>
              <a:xfrm>
                <a:off x="2108934" y="4591182"/>
                <a:ext cx="2782956" cy="3916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G3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5138B2-AF83-6BD7-4A21-6985B9E01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34" y="4591182"/>
                <a:ext cx="2782956" cy="391646"/>
              </a:xfrm>
              <a:prstGeom prst="rect">
                <a:avLst/>
              </a:prstGeom>
              <a:blipFill>
                <a:blip r:embed="rId14"/>
                <a:stretch>
                  <a:fillRect l="-1826" t="-6250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D0633F-9A60-F9A9-7ED5-D75063F31A3F}"/>
                  </a:ext>
                </a:extLst>
              </p:cNvPr>
              <p:cNvSpPr txBox="1"/>
              <p:nvPr/>
            </p:nvSpPr>
            <p:spPr>
              <a:xfrm>
                <a:off x="4731025" y="4591182"/>
                <a:ext cx="16446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D0633F-9A60-F9A9-7ED5-D75063F3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25" y="4591182"/>
                <a:ext cx="1644617" cy="369332"/>
              </a:xfrm>
              <a:prstGeom prst="rect">
                <a:avLst/>
              </a:prstGeom>
              <a:blipFill>
                <a:blip r:embed="rId15"/>
                <a:stretch>
                  <a:fillRect l="-3030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2490C-7F13-A9AF-77AB-D4B772D58B5A}"/>
                  </a:ext>
                </a:extLst>
              </p:cNvPr>
              <p:cNvSpPr txBox="1"/>
              <p:nvPr/>
            </p:nvSpPr>
            <p:spPr>
              <a:xfrm>
                <a:off x="6438246" y="4591588"/>
                <a:ext cx="1102237" cy="3907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⋯+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2490C-7F13-A9AF-77AB-D4B772D58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46" y="4591588"/>
                <a:ext cx="1102237" cy="390748"/>
              </a:xfrm>
              <a:prstGeom prst="rect">
                <a:avLst/>
              </a:prstGeom>
              <a:blipFill>
                <a:blip r:embed="rId16"/>
                <a:stretch>
                  <a:fillRect r="-14773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D864AD-16CB-3A87-1F76-D5AE35876820}"/>
                  </a:ext>
                </a:extLst>
              </p:cNvPr>
              <p:cNvSpPr txBox="1"/>
              <p:nvPr/>
            </p:nvSpPr>
            <p:spPr>
              <a:xfrm>
                <a:off x="7712760" y="4613004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D864AD-16CB-3A87-1F76-D5AE3587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0" y="4613004"/>
                <a:ext cx="1680717" cy="369332"/>
              </a:xfrm>
              <a:prstGeom prst="rect">
                <a:avLst/>
              </a:prstGeom>
              <a:blipFill>
                <a:blip r:embed="rId17"/>
                <a:stretch>
                  <a:fillRect l="-2222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57DFC-E966-1CF4-8CBC-B04ABF2D70F0}"/>
                  </a:ext>
                </a:extLst>
              </p:cNvPr>
              <p:cNvSpPr txBox="1"/>
              <p:nvPr/>
            </p:nvSpPr>
            <p:spPr>
              <a:xfrm>
                <a:off x="9431228" y="4613004"/>
                <a:ext cx="1102237" cy="3693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57DFC-E966-1CF4-8CBC-B04ABF2D7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228" y="4613004"/>
                <a:ext cx="110223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8AA265-99FF-EB87-B7CE-C65491C2F853}"/>
                  </a:ext>
                </a:extLst>
              </p:cNvPr>
              <p:cNvSpPr txBox="1"/>
              <p:nvPr/>
            </p:nvSpPr>
            <p:spPr>
              <a:xfrm>
                <a:off x="6452307" y="4982336"/>
                <a:ext cx="2547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8AA265-99FF-EB87-B7CE-C65491C2F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07" y="4982336"/>
                <a:ext cx="2547409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511A6A02-EDBF-B5ED-57B2-8957AF358AA7}"/>
              </a:ext>
            </a:extLst>
          </p:cNvPr>
          <p:cNvSpPr/>
          <p:nvPr/>
        </p:nvSpPr>
        <p:spPr>
          <a:xfrm>
            <a:off x="6341257" y="1851238"/>
            <a:ext cx="2014331" cy="357809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94A55D-C6A0-98C5-A58C-6524C5B62F33}"/>
              </a:ext>
            </a:extLst>
          </p:cNvPr>
          <p:cNvSpPr/>
          <p:nvPr/>
        </p:nvSpPr>
        <p:spPr>
          <a:xfrm rot="10800000" flipV="1">
            <a:off x="6354508" y="1115269"/>
            <a:ext cx="2014331" cy="335682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C8E3878-AC24-986A-469E-CEA7805842DA}"/>
              </a:ext>
            </a:extLst>
          </p:cNvPr>
          <p:cNvSpPr/>
          <p:nvPr/>
        </p:nvSpPr>
        <p:spPr>
          <a:xfrm>
            <a:off x="6354509" y="1530117"/>
            <a:ext cx="2014331" cy="145885"/>
          </a:xfrm>
          <a:custGeom>
            <a:avLst/>
            <a:gdLst>
              <a:gd name="connsiteX0" fmla="*/ 0 w 2014331"/>
              <a:gd name="connsiteY0" fmla="*/ 145885 h 145885"/>
              <a:gd name="connsiteX1" fmla="*/ 675861 w 2014331"/>
              <a:gd name="connsiteY1" fmla="*/ 53120 h 145885"/>
              <a:gd name="connsiteX2" fmla="*/ 1417983 w 2014331"/>
              <a:gd name="connsiteY2" fmla="*/ 111 h 145885"/>
              <a:gd name="connsiteX3" fmla="*/ 2014331 w 2014331"/>
              <a:gd name="connsiteY3" fmla="*/ 66372 h 14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31" h="145885">
                <a:moveTo>
                  <a:pt x="0" y="145885"/>
                </a:moveTo>
                <a:cubicBezTo>
                  <a:pt x="219765" y="111650"/>
                  <a:pt x="439531" y="77416"/>
                  <a:pt x="675861" y="53120"/>
                </a:cubicBezTo>
                <a:cubicBezTo>
                  <a:pt x="912191" y="28824"/>
                  <a:pt x="1194905" y="-2098"/>
                  <a:pt x="1417983" y="111"/>
                </a:cubicBezTo>
                <a:cubicBezTo>
                  <a:pt x="1641061" y="2320"/>
                  <a:pt x="1827696" y="34346"/>
                  <a:pt x="2014331" y="6637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927BA-DE90-39C6-6513-16C1E0A8A391}"/>
              </a:ext>
            </a:extLst>
          </p:cNvPr>
          <p:cNvSpPr txBox="1"/>
          <p:nvPr/>
        </p:nvSpPr>
        <p:spPr>
          <a:xfrm>
            <a:off x="5798637" y="165289"/>
            <a:ext cx="317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Machine Learning to Refine Further to a Concentrated 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DC5CAF-639B-989F-5D16-539CB65AC699}"/>
                  </a:ext>
                </a:extLst>
              </p:cNvPr>
              <p:cNvSpPr txBox="1"/>
              <p:nvPr/>
            </p:nvSpPr>
            <p:spPr>
              <a:xfrm>
                <a:off x="8329085" y="947822"/>
                <a:ext cx="14384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Core Driver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DC5CAF-639B-989F-5D16-539CB65A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85" y="947822"/>
                <a:ext cx="1438407" cy="369332"/>
              </a:xfrm>
              <a:prstGeom prst="rect">
                <a:avLst/>
              </a:prstGeom>
              <a:blipFill>
                <a:blip r:embed="rId20"/>
                <a:stretch>
                  <a:fillRect l="-3478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6EC416-A7C1-068B-8917-32A7A4D13C12}"/>
                  </a:ext>
                </a:extLst>
              </p:cNvPr>
              <p:cNvSpPr txBox="1"/>
              <p:nvPr/>
            </p:nvSpPr>
            <p:spPr>
              <a:xfrm>
                <a:off x="8329084" y="1955081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Core Driver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6EC416-A7C1-068B-8917-32A7A4D1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84" y="1955081"/>
                <a:ext cx="1680717" cy="369332"/>
              </a:xfrm>
              <a:prstGeom prst="rect">
                <a:avLst/>
              </a:prstGeom>
              <a:blipFill>
                <a:blip r:embed="rId21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D02DAB-703B-1A00-875B-9DC4B2968667}"/>
                  </a:ext>
                </a:extLst>
              </p:cNvPr>
              <p:cNvSpPr txBox="1"/>
              <p:nvPr/>
            </p:nvSpPr>
            <p:spPr>
              <a:xfrm>
                <a:off x="8329084" y="1434317"/>
                <a:ext cx="168071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D02DAB-703B-1A00-875B-9DC4B296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84" y="1434317"/>
                <a:ext cx="168071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C74761-85CB-B477-F4F6-E4C31BC3DAFD}"/>
                  </a:ext>
                </a:extLst>
              </p:cNvPr>
              <p:cNvSpPr txBox="1"/>
              <p:nvPr/>
            </p:nvSpPr>
            <p:spPr>
              <a:xfrm>
                <a:off x="8329083" y="2367775"/>
                <a:ext cx="16807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C74761-85CB-B477-F4F6-E4C31BC3D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83" y="2367775"/>
                <a:ext cx="1680717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B9F7C-7D9E-6A9A-795B-189BD1166529}"/>
              </a:ext>
            </a:extLst>
          </p:cNvPr>
          <p:cNvSpPr txBox="1"/>
          <p:nvPr/>
        </p:nvSpPr>
        <p:spPr>
          <a:xfrm>
            <a:off x="2959661" y="785776"/>
            <a:ext cx="164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CD458-F70B-DF4C-A623-2C88A9038E40}"/>
              </a:ext>
            </a:extLst>
          </p:cNvPr>
          <p:cNvSpPr txBox="1"/>
          <p:nvPr/>
        </p:nvSpPr>
        <p:spPr>
          <a:xfrm>
            <a:off x="1702860" y="1758108"/>
            <a:ext cx="1641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Asset Class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907DB-E686-D842-4960-460097981A25}"/>
              </a:ext>
            </a:extLst>
          </p:cNvPr>
          <p:cNvSpPr txBox="1"/>
          <p:nvPr/>
        </p:nvSpPr>
        <p:spPr>
          <a:xfrm>
            <a:off x="1702859" y="2285082"/>
            <a:ext cx="16415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Asset Class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E32B0-C030-CAF0-FCAD-39A6CE3E083F}"/>
                  </a:ext>
                </a:extLst>
              </p:cNvPr>
              <p:cNvSpPr txBox="1"/>
              <p:nvPr/>
            </p:nvSpPr>
            <p:spPr>
              <a:xfrm>
                <a:off x="1702859" y="3429000"/>
                <a:ext cx="164151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Asset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E32B0-C030-CAF0-FCAD-39A6CE3E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859" y="3429000"/>
                <a:ext cx="1641515" cy="369332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CF59EB-44A5-76A7-8F13-E9CEE5E980DC}"/>
                  </a:ext>
                </a:extLst>
              </p:cNvPr>
              <p:cNvSpPr txBox="1"/>
              <p:nvPr/>
            </p:nvSpPr>
            <p:spPr>
              <a:xfrm>
                <a:off x="1702859" y="2812056"/>
                <a:ext cx="164151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CF59EB-44A5-76A7-8F13-E9CEE5E9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859" y="2812056"/>
                <a:ext cx="164151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C1F3D-F7B0-35B6-D90C-AB1C59D052C5}"/>
                  </a:ext>
                </a:extLst>
              </p:cNvPr>
              <p:cNvSpPr txBox="1"/>
              <p:nvPr/>
            </p:nvSpPr>
            <p:spPr>
              <a:xfrm>
                <a:off x="3816582" y="1758108"/>
                <a:ext cx="16415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𝐴𝑠𝑠𝑒𝑡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C1F3D-F7B0-35B6-D90C-AB1C59D05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582" y="1758108"/>
                <a:ext cx="1641514" cy="369332"/>
              </a:xfrm>
              <a:prstGeom prst="rect">
                <a:avLst/>
              </a:prstGeom>
              <a:blipFill>
                <a:blip r:embed="rId4"/>
                <a:stretch>
                  <a:fillRect l="-76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8E1581-BAE9-0F4F-9436-4BE6D6B0BEA7}"/>
                  </a:ext>
                </a:extLst>
              </p:cNvPr>
              <p:cNvSpPr txBox="1"/>
              <p:nvPr/>
            </p:nvSpPr>
            <p:spPr>
              <a:xfrm>
                <a:off x="3816581" y="2812056"/>
                <a:ext cx="164151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8E1581-BAE9-0F4F-9436-4BE6D6B0B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581" y="2812056"/>
                <a:ext cx="164151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A42079-034F-5209-A3A7-18E37CAD89CA}"/>
                  </a:ext>
                </a:extLst>
              </p:cNvPr>
              <p:cNvSpPr txBox="1"/>
              <p:nvPr/>
            </p:nvSpPr>
            <p:spPr>
              <a:xfrm>
                <a:off x="3816582" y="2272812"/>
                <a:ext cx="16415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𝐴𝑠𝑠𝑒𝑡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A42079-034F-5209-A3A7-18E37CAD8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582" y="2272812"/>
                <a:ext cx="1641514" cy="369332"/>
              </a:xfrm>
              <a:prstGeom prst="rect">
                <a:avLst/>
              </a:prstGeom>
              <a:blipFill>
                <a:blip r:embed="rId6"/>
                <a:stretch>
                  <a:fillRect l="-76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91DA6F-D4A1-F1C0-027D-AAA971601DFF}"/>
                  </a:ext>
                </a:extLst>
              </p:cNvPr>
              <p:cNvSpPr txBox="1"/>
              <p:nvPr/>
            </p:nvSpPr>
            <p:spPr>
              <a:xfrm>
                <a:off x="3816582" y="3429000"/>
                <a:ext cx="16415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𝐴𝑠𝑠𝑒𝑡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91DA6F-D4A1-F1C0-027D-AAA971601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582" y="3429000"/>
                <a:ext cx="1641514" cy="369332"/>
              </a:xfrm>
              <a:prstGeom prst="rect">
                <a:avLst/>
              </a:prstGeom>
              <a:blipFill>
                <a:blip r:embed="rId7"/>
                <a:stretch>
                  <a:fillRect l="-76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D22144A-7F22-CFCF-815B-DEDB55B4855D}"/>
              </a:ext>
            </a:extLst>
          </p:cNvPr>
          <p:cNvSpPr txBox="1"/>
          <p:nvPr/>
        </p:nvSpPr>
        <p:spPr>
          <a:xfrm>
            <a:off x="1567971" y="1259662"/>
            <a:ext cx="199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Historical Returns</a:t>
            </a:r>
            <a:endParaRPr lang="en-US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F2850-9434-87EF-EEED-518951DCF11F}"/>
              </a:ext>
            </a:extLst>
          </p:cNvPr>
          <p:cNvSpPr txBox="1"/>
          <p:nvPr/>
        </p:nvSpPr>
        <p:spPr>
          <a:xfrm>
            <a:off x="3984786" y="1259662"/>
            <a:ext cx="3260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Capital Market Assumptions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218A23-7F23-7664-681A-8DD0967B3D07}"/>
                  </a:ext>
                </a:extLst>
              </p:cNvPr>
              <p:cNvSpPr txBox="1"/>
              <p:nvPr/>
            </p:nvSpPr>
            <p:spPr>
              <a:xfrm>
                <a:off x="5930303" y="1758108"/>
                <a:ext cx="16415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𝐴𝑠𝑠𝑒𝑡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218A23-7F23-7664-681A-8DD0967B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303" y="1758108"/>
                <a:ext cx="1641514" cy="369332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630B9D-3F33-F24B-1103-94327027B1F9}"/>
                  </a:ext>
                </a:extLst>
              </p:cNvPr>
              <p:cNvSpPr txBox="1"/>
              <p:nvPr/>
            </p:nvSpPr>
            <p:spPr>
              <a:xfrm>
                <a:off x="5930302" y="2812056"/>
                <a:ext cx="164151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630B9D-3F33-F24B-1103-94327027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302" y="2812056"/>
                <a:ext cx="16415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467AFF-234C-27A9-CF84-B31AB6DD9B76}"/>
                  </a:ext>
                </a:extLst>
              </p:cNvPr>
              <p:cNvSpPr txBox="1"/>
              <p:nvPr/>
            </p:nvSpPr>
            <p:spPr>
              <a:xfrm>
                <a:off x="5930303" y="2272812"/>
                <a:ext cx="16415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𝐴𝑠𝑠𝑒𝑡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467AFF-234C-27A9-CF84-B31AB6DD9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303" y="2272812"/>
                <a:ext cx="1641514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C2B3BF-FBDB-1BCC-F6DA-DE3FD6482F01}"/>
                  </a:ext>
                </a:extLst>
              </p:cNvPr>
              <p:cNvSpPr txBox="1"/>
              <p:nvPr/>
            </p:nvSpPr>
            <p:spPr>
              <a:xfrm>
                <a:off x="5930303" y="3446812"/>
                <a:ext cx="16415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𝐴𝑠𝑠𝑒𝑡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C2B3BF-FBDB-1BCC-F6DA-DE3FD648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303" y="3446812"/>
                <a:ext cx="1641514" cy="369332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ket 25">
            <a:extLst>
              <a:ext uri="{FF2B5EF4-FFF2-40B4-BE49-F238E27FC236}">
                <a16:creationId xmlns:a16="http://schemas.microsoft.com/office/drawing/2014/main" id="{0154F806-66A3-5F57-8662-8E0D6F8591E8}"/>
              </a:ext>
            </a:extLst>
          </p:cNvPr>
          <p:cNvSpPr/>
          <p:nvPr/>
        </p:nvSpPr>
        <p:spPr>
          <a:xfrm>
            <a:off x="1567971" y="1621858"/>
            <a:ext cx="161392" cy="233543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F6A84AA2-E9AF-3A21-CA05-A9F2A2882EF2}"/>
              </a:ext>
            </a:extLst>
          </p:cNvPr>
          <p:cNvSpPr/>
          <p:nvPr/>
        </p:nvSpPr>
        <p:spPr>
          <a:xfrm>
            <a:off x="3710797" y="1600466"/>
            <a:ext cx="150318" cy="23793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146F5AD2-648F-74F1-8F0D-8259FC312783}"/>
              </a:ext>
            </a:extLst>
          </p:cNvPr>
          <p:cNvSpPr/>
          <p:nvPr/>
        </p:nvSpPr>
        <p:spPr>
          <a:xfrm>
            <a:off x="3344374" y="1600466"/>
            <a:ext cx="176491" cy="2356822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652B2EFF-5E8A-A35D-08CE-2E6AAC261AFC}"/>
              </a:ext>
            </a:extLst>
          </p:cNvPr>
          <p:cNvSpPr/>
          <p:nvPr/>
        </p:nvSpPr>
        <p:spPr>
          <a:xfrm>
            <a:off x="7518809" y="1633645"/>
            <a:ext cx="176491" cy="2356822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1E26B4A-39D4-7057-221C-652FBEA671B2}"/>
              </a:ext>
            </a:extLst>
          </p:cNvPr>
          <p:cNvSpPr/>
          <p:nvPr/>
        </p:nvSpPr>
        <p:spPr>
          <a:xfrm>
            <a:off x="3520865" y="993913"/>
            <a:ext cx="1819761" cy="606553"/>
          </a:xfrm>
          <a:prstGeom prst="arc">
            <a:avLst>
              <a:gd name="adj1" fmla="val 14447348"/>
              <a:gd name="adj2" fmla="val 0"/>
            </a:avLst>
          </a:prstGeom>
          <a:ln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CCD57FD5-DE05-4D99-8395-6D85E61AD7F1}"/>
              </a:ext>
            </a:extLst>
          </p:cNvPr>
          <p:cNvSpPr/>
          <p:nvPr/>
        </p:nvSpPr>
        <p:spPr>
          <a:xfrm flipH="1">
            <a:off x="2239528" y="1016608"/>
            <a:ext cx="1641514" cy="606553"/>
          </a:xfrm>
          <a:prstGeom prst="arc">
            <a:avLst>
              <a:gd name="adj1" fmla="val 14447348"/>
              <a:gd name="adj2" fmla="val 0"/>
            </a:avLst>
          </a:prstGeom>
          <a:ln w="12700"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36233-A8BB-DCE5-C260-E2C86643E249}"/>
                  </a:ext>
                </a:extLst>
              </p:cNvPr>
              <p:cNvSpPr txBox="1"/>
              <p:nvPr/>
            </p:nvSpPr>
            <p:spPr>
              <a:xfrm>
                <a:off x="1362600" y="2228776"/>
                <a:ext cx="2299786" cy="391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 Latent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36233-A8BB-DCE5-C260-E2C86643E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2228776"/>
                <a:ext cx="2299786" cy="391646"/>
              </a:xfrm>
              <a:prstGeom prst="rect">
                <a:avLst/>
              </a:prstGeom>
              <a:blipFill>
                <a:blip r:embed="rId2"/>
                <a:stretch>
                  <a:fillRect t="-6250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1982CF-4958-6945-B56E-4C97B274016B}"/>
                  </a:ext>
                </a:extLst>
              </p:cNvPr>
              <p:cNvSpPr txBox="1"/>
              <p:nvPr/>
            </p:nvSpPr>
            <p:spPr>
              <a:xfrm>
                <a:off x="1362600" y="3827467"/>
                <a:ext cx="2299786" cy="381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1982CF-4958-6945-B56E-4C97B27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3827467"/>
                <a:ext cx="2299786" cy="381515"/>
              </a:xfrm>
              <a:prstGeom prst="rect">
                <a:avLst/>
              </a:prstGeom>
              <a:blipFill>
                <a:blip r:embed="rId3"/>
                <a:stretch>
                  <a:fillRect t="-6452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1AD9ED-FB0F-2FDB-088A-64A0BE524652}"/>
                  </a:ext>
                </a:extLst>
              </p:cNvPr>
              <p:cNvSpPr txBox="1"/>
              <p:nvPr/>
            </p:nvSpPr>
            <p:spPr>
              <a:xfrm>
                <a:off x="1362601" y="3040865"/>
                <a:ext cx="2299786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1AD9ED-FB0F-2FDB-088A-64A0BE52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1" y="3040865"/>
                <a:ext cx="229978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8F914-573F-FE2A-1AB6-5364CCB36FCB}"/>
                  </a:ext>
                </a:extLst>
              </p:cNvPr>
              <p:cNvSpPr txBox="1"/>
              <p:nvPr/>
            </p:nvSpPr>
            <p:spPr>
              <a:xfrm>
                <a:off x="1362600" y="1402396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8F914-573F-FE2A-1AB6-5364CCB3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1402396"/>
                <a:ext cx="22997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2BCA3-0BFE-1A12-08F4-D3FF91C99D2A}"/>
                  </a:ext>
                </a:extLst>
              </p:cNvPr>
              <p:cNvSpPr txBox="1"/>
              <p:nvPr/>
            </p:nvSpPr>
            <p:spPr>
              <a:xfrm>
                <a:off x="1362600" y="1815586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2BCA3-0BFE-1A12-08F4-D3FF91C99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1815586"/>
                <a:ext cx="22997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4B468-96D8-D4B2-1300-403508EAD371}"/>
                  </a:ext>
                </a:extLst>
              </p:cNvPr>
              <p:cNvSpPr txBox="1"/>
              <p:nvPr/>
            </p:nvSpPr>
            <p:spPr>
              <a:xfrm>
                <a:off x="1362600" y="2610291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4B468-96D8-D4B2-1300-403508EAD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2610291"/>
                <a:ext cx="22997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92FC9-8A27-287B-B027-78AD406774F2}"/>
                  </a:ext>
                </a:extLst>
              </p:cNvPr>
              <p:cNvSpPr txBox="1"/>
              <p:nvPr/>
            </p:nvSpPr>
            <p:spPr>
              <a:xfrm>
                <a:off x="1362600" y="3466238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92FC9-8A27-287B-B027-78AD40677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3466238"/>
                <a:ext cx="22997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BC06BE-5522-0B7F-D316-D2FC60C40E63}"/>
                  </a:ext>
                </a:extLst>
              </p:cNvPr>
              <p:cNvSpPr txBox="1"/>
              <p:nvPr/>
            </p:nvSpPr>
            <p:spPr>
              <a:xfrm>
                <a:off x="1362600" y="4196799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BC06BE-5522-0B7F-D316-D2FC60C4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4196799"/>
                <a:ext cx="22997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004808-38D3-4F1C-4F9F-4C3A4481245A}"/>
                  </a:ext>
                </a:extLst>
              </p:cNvPr>
              <p:cNvSpPr txBox="1"/>
              <p:nvPr/>
            </p:nvSpPr>
            <p:spPr>
              <a:xfrm>
                <a:off x="1362600" y="4543152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004808-38D3-4F1C-4F9F-4C3A4481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4543152"/>
                <a:ext cx="22997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FFFB9AF-DA07-06FA-00AC-96D968A29BFB}"/>
              </a:ext>
            </a:extLst>
          </p:cNvPr>
          <p:cNvSpPr/>
          <p:nvPr/>
        </p:nvSpPr>
        <p:spPr>
          <a:xfrm>
            <a:off x="3271831" y="1271586"/>
            <a:ext cx="814387" cy="418401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CA9AF-12CC-CE13-75B9-6510A1A4130D}"/>
              </a:ext>
            </a:extLst>
          </p:cNvPr>
          <p:cNvSpPr txBox="1"/>
          <p:nvPr/>
        </p:nvSpPr>
        <p:spPr>
          <a:xfrm>
            <a:off x="4178954" y="2902365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FE7596-160F-83DA-DBFC-5FB178E2DB1D}"/>
                  </a:ext>
                </a:extLst>
              </p:cNvPr>
              <p:cNvSpPr txBox="1"/>
              <p:nvPr/>
            </p:nvSpPr>
            <p:spPr>
              <a:xfrm>
                <a:off x="1362600" y="4868089"/>
                <a:ext cx="2299786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:1,…,13</m:t>
                      </m:r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FE7596-160F-83DA-DBFC-5FB178E2D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4868089"/>
                <a:ext cx="2299786" cy="523220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11CFD-7B3A-F593-F72F-91AA401B64A9}"/>
                  </a:ext>
                </a:extLst>
              </p:cNvPr>
              <p:cNvSpPr txBox="1"/>
              <p:nvPr/>
            </p:nvSpPr>
            <p:spPr>
              <a:xfrm>
                <a:off x="5736168" y="2255628"/>
                <a:ext cx="2299786" cy="381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𝐴𝑠𝑠𝑒𝑡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𝐶𝑙𝑎𝑠𝑠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11CFD-7B3A-F593-F72F-91AA401B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2255628"/>
                <a:ext cx="2299786" cy="381515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24157E-C80C-34A4-E25F-FDD5794BDB25}"/>
                  </a:ext>
                </a:extLst>
              </p:cNvPr>
              <p:cNvSpPr txBox="1"/>
              <p:nvPr/>
            </p:nvSpPr>
            <p:spPr>
              <a:xfrm>
                <a:off x="5736168" y="3854319"/>
                <a:ext cx="2299786" cy="381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𝐴𝑠𝑠𝑒𝑡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24157E-C80C-34A4-E25F-FDD5794B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3854319"/>
                <a:ext cx="2299786" cy="381515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0B8623-9FF6-1D69-D300-9D05A29E7089}"/>
                  </a:ext>
                </a:extLst>
              </p:cNvPr>
              <p:cNvSpPr txBox="1"/>
              <p:nvPr/>
            </p:nvSpPr>
            <p:spPr>
              <a:xfrm>
                <a:off x="5736169" y="3067717"/>
                <a:ext cx="2299786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0B8623-9FF6-1D69-D300-9D05A29E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9" y="3067717"/>
                <a:ext cx="229978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4F410E-FF4E-85D5-CD53-6D1FBD3DFDBF}"/>
                  </a:ext>
                </a:extLst>
              </p:cNvPr>
              <p:cNvSpPr txBox="1"/>
              <p:nvPr/>
            </p:nvSpPr>
            <p:spPr>
              <a:xfrm>
                <a:off x="5736168" y="1429248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4F410E-FF4E-85D5-CD53-6D1FBD3DF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1429248"/>
                <a:ext cx="22997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989F2B-495D-B7A8-EDB3-BB15692B8A43}"/>
                  </a:ext>
                </a:extLst>
              </p:cNvPr>
              <p:cNvSpPr txBox="1"/>
              <p:nvPr/>
            </p:nvSpPr>
            <p:spPr>
              <a:xfrm>
                <a:off x="5736168" y="1842438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989F2B-495D-B7A8-EDB3-BB15692B8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1842438"/>
                <a:ext cx="22997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05E719-8EB7-20A3-A00F-0457B851B9E0}"/>
                  </a:ext>
                </a:extLst>
              </p:cNvPr>
              <p:cNvSpPr txBox="1"/>
              <p:nvPr/>
            </p:nvSpPr>
            <p:spPr>
              <a:xfrm>
                <a:off x="5736168" y="2637143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05E719-8EB7-20A3-A00F-0457B851B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2637143"/>
                <a:ext cx="22997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6C1F7-7051-BC73-BC28-32B377DE33FC}"/>
                  </a:ext>
                </a:extLst>
              </p:cNvPr>
              <p:cNvSpPr txBox="1"/>
              <p:nvPr/>
            </p:nvSpPr>
            <p:spPr>
              <a:xfrm>
                <a:off x="5736168" y="3493090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6C1F7-7051-BC73-BC28-32B377DE3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3493090"/>
                <a:ext cx="22997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AF86A9-DC4A-0D35-8FAF-8E0621E8679E}"/>
                  </a:ext>
                </a:extLst>
              </p:cNvPr>
              <p:cNvSpPr txBox="1"/>
              <p:nvPr/>
            </p:nvSpPr>
            <p:spPr>
              <a:xfrm>
                <a:off x="5736168" y="4223651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AF86A9-DC4A-0D35-8FAF-8E0621E8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4223651"/>
                <a:ext cx="22997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086C8D-F179-2DFD-C52D-BBAE27F763A1}"/>
                  </a:ext>
                </a:extLst>
              </p:cNvPr>
              <p:cNvSpPr txBox="1"/>
              <p:nvPr/>
            </p:nvSpPr>
            <p:spPr>
              <a:xfrm>
                <a:off x="5736168" y="4570004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086C8D-F179-2DFD-C52D-BBAE27F76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4570004"/>
                <a:ext cx="229978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6504C6-4656-F1A1-6DFB-BC499A8EEC3C}"/>
                  </a:ext>
                </a:extLst>
              </p:cNvPr>
              <p:cNvSpPr txBox="1"/>
              <p:nvPr/>
            </p:nvSpPr>
            <p:spPr>
              <a:xfrm>
                <a:off x="5736168" y="4894941"/>
                <a:ext cx="2299786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:1,…,13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6504C6-4656-F1A1-6DFB-BC499A8EE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4894941"/>
                <a:ext cx="229978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Brace 41">
            <a:extLst>
              <a:ext uri="{FF2B5EF4-FFF2-40B4-BE49-F238E27FC236}">
                <a16:creationId xmlns:a16="http://schemas.microsoft.com/office/drawing/2014/main" id="{38EB3F8C-370D-7BE9-62C9-05E0F522B76E}"/>
              </a:ext>
            </a:extLst>
          </p:cNvPr>
          <p:cNvSpPr/>
          <p:nvPr/>
        </p:nvSpPr>
        <p:spPr>
          <a:xfrm>
            <a:off x="7542530" y="1291155"/>
            <a:ext cx="814387" cy="40147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41E6CC8C-7E7B-59AA-3CC8-B078AD53C21E}"/>
              </a:ext>
            </a:extLst>
          </p:cNvPr>
          <p:cNvSpPr/>
          <p:nvPr/>
        </p:nvSpPr>
        <p:spPr>
          <a:xfrm>
            <a:off x="8436721" y="3147562"/>
            <a:ext cx="376313" cy="27381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96D0EB-E0EE-EC79-52FB-7FFF40365D9C}"/>
                  </a:ext>
                </a:extLst>
              </p:cNvPr>
              <p:cNvSpPr txBox="1"/>
              <p:nvPr/>
            </p:nvSpPr>
            <p:spPr>
              <a:xfrm>
                <a:off x="9099505" y="2642826"/>
                <a:ext cx="1845719" cy="3942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96D0EB-E0EE-EC79-52FB-7FFF4036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505" y="2642826"/>
                <a:ext cx="1845719" cy="394210"/>
              </a:xfrm>
              <a:prstGeom prst="rect">
                <a:avLst/>
              </a:prstGeom>
              <a:blipFill>
                <a:blip r:embed="rId22"/>
                <a:stretch>
                  <a:fillRect l="-1361" r="-68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E7E1D5-A0E1-4CBA-C8B2-F951BB7967BB}"/>
                  </a:ext>
                </a:extLst>
              </p:cNvPr>
              <p:cNvSpPr txBox="1"/>
              <p:nvPr/>
            </p:nvSpPr>
            <p:spPr>
              <a:xfrm>
                <a:off x="9109236" y="3058315"/>
                <a:ext cx="1835988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E7E1D5-A0E1-4CBA-C8B2-F951BB796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236" y="3058315"/>
                <a:ext cx="1835988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EF67C-6B61-11A5-89EB-6AB4047944B5}"/>
                  </a:ext>
                </a:extLst>
              </p:cNvPr>
              <p:cNvSpPr txBox="1"/>
              <p:nvPr/>
            </p:nvSpPr>
            <p:spPr>
              <a:xfrm>
                <a:off x="9109237" y="3534002"/>
                <a:ext cx="1845718" cy="391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13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EF67C-6B61-11A5-89EB-6AB404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237" y="3534002"/>
                <a:ext cx="1845718" cy="391646"/>
              </a:xfrm>
              <a:prstGeom prst="rect">
                <a:avLst/>
              </a:prstGeom>
              <a:blipFill>
                <a:blip r:embed="rId24"/>
                <a:stretch>
                  <a:fillRect l="-3378" r="-2703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ket 51">
            <a:extLst>
              <a:ext uri="{FF2B5EF4-FFF2-40B4-BE49-F238E27FC236}">
                <a16:creationId xmlns:a16="http://schemas.microsoft.com/office/drawing/2014/main" id="{45B6BDB6-AB63-4DD4-6F60-802B29518762}"/>
              </a:ext>
            </a:extLst>
          </p:cNvPr>
          <p:cNvSpPr/>
          <p:nvPr/>
        </p:nvSpPr>
        <p:spPr>
          <a:xfrm>
            <a:off x="8949652" y="2588257"/>
            <a:ext cx="176491" cy="14044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F05F2865-FDB0-B7C9-C219-998B0386810A}"/>
              </a:ext>
            </a:extLst>
          </p:cNvPr>
          <p:cNvSpPr/>
          <p:nvPr/>
        </p:nvSpPr>
        <p:spPr>
          <a:xfrm>
            <a:off x="10945225" y="2596300"/>
            <a:ext cx="176490" cy="1404498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6B6F28DE-52F8-98DB-3DED-69F3ED210733}"/>
              </a:ext>
            </a:extLst>
          </p:cNvPr>
          <p:cNvSpPr/>
          <p:nvPr/>
        </p:nvSpPr>
        <p:spPr>
          <a:xfrm>
            <a:off x="4216606" y="3229100"/>
            <a:ext cx="1649284" cy="158890"/>
          </a:xfrm>
          <a:custGeom>
            <a:avLst/>
            <a:gdLst>
              <a:gd name="connsiteX0" fmla="*/ 0 w 2143125"/>
              <a:gd name="connsiteY0" fmla="*/ 331472 h 553212"/>
              <a:gd name="connsiteX1" fmla="*/ 228600 w 2143125"/>
              <a:gd name="connsiteY1" fmla="*/ 331472 h 553212"/>
              <a:gd name="connsiteX2" fmla="*/ 571500 w 2143125"/>
              <a:gd name="connsiteY2" fmla="*/ 2860 h 553212"/>
              <a:gd name="connsiteX3" fmla="*/ 1571625 w 2143125"/>
              <a:gd name="connsiteY3" fmla="*/ 545785 h 553212"/>
              <a:gd name="connsiteX4" fmla="*/ 1871662 w 2143125"/>
              <a:gd name="connsiteY4" fmla="*/ 317185 h 553212"/>
              <a:gd name="connsiteX5" fmla="*/ 2143125 w 2143125"/>
              <a:gd name="connsiteY5" fmla="*/ 302897 h 55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3125" h="553212">
                <a:moveTo>
                  <a:pt x="0" y="331472"/>
                </a:moveTo>
                <a:cubicBezTo>
                  <a:pt x="66675" y="358856"/>
                  <a:pt x="133350" y="386241"/>
                  <a:pt x="228600" y="331472"/>
                </a:cubicBezTo>
                <a:cubicBezTo>
                  <a:pt x="323850" y="276703"/>
                  <a:pt x="347663" y="-32859"/>
                  <a:pt x="571500" y="2860"/>
                </a:cubicBezTo>
                <a:cubicBezTo>
                  <a:pt x="795337" y="38579"/>
                  <a:pt x="1354931" y="493398"/>
                  <a:pt x="1571625" y="545785"/>
                </a:cubicBezTo>
                <a:cubicBezTo>
                  <a:pt x="1788319" y="598172"/>
                  <a:pt x="1776412" y="357666"/>
                  <a:pt x="1871662" y="317185"/>
                </a:cubicBezTo>
                <a:cubicBezTo>
                  <a:pt x="1966912" y="276704"/>
                  <a:pt x="2055018" y="289800"/>
                  <a:pt x="2143125" y="302897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36233-A8BB-DCE5-C260-E2C86643E249}"/>
                  </a:ext>
                </a:extLst>
              </p:cNvPr>
              <p:cNvSpPr txBox="1"/>
              <p:nvPr/>
            </p:nvSpPr>
            <p:spPr>
              <a:xfrm>
                <a:off x="1362600" y="2228776"/>
                <a:ext cx="2299786" cy="391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 Latent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36233-A8BB-DCE5-C260-E2C86643E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2228776"/>
                <a:ext cx="2299786" cy="391646"/>
              </a:xfrm>
              <a:prstGeom prst="rect">
                <a:avLst/>
              </a:prstGeom>
              <a:blipFill>
                <a:blip r:embed="rId2"/>
                <a:stretch>
                  <a:fillRect t="-6250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1982CF-4958-6945-B56E-4C97B274016B}"/>
                  </a:ext>
                </a:extLst>
              </p:cNvPr>
              <p:cNvSpPr txBox="1"/>
              <p:nvPr/>
            </p:nvSpPr>
            <p:spPr>
              <a:xfrm>
                <a:off x="1362600" y="3827467"/>
                <a:ext cx="2299786" cy="381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Latent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1982CF-4958-6945-B56E-4C97B27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3827467"/>
                <a:ext cx="2299786" cy="381515"/>
              </a:xfrm>
              <a:prstGeom prst="rect">
                <a:avLst/>
              </a:prstGeom>
              <a:blipFill>
                <a:blip r:embed="rId3"/>
                <a:stretch>
                  <a:fillRect t="-6452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1AD9ED-FB0F-2FDB-088A-64A0BE524652}"/>
                  </a:ext>
                </a:extLst>
              </p:cNvPr>
              <p:cNvSpPr txBox="1"/>
              <p:nvPr/>
            </p:nvSpPr>
            <p:spPr>
              <a:xfrm>
                <a:off x="1362601" y="3040865"/>
                <a:ext cx="2299786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1AD9ED-FB0F-2FDB-088A-64A0BE52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1" y="3040865"/>
                <a:ext cx="229978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8F914-573F-FE2A-1AB6-5364CCB36FCB}"/>
                  </a:ext>
                </a:extLst>
              </p:cNvPr>
              <p:cNvSpPr txBox="1"/>
              <p:nvPr/>
            </p:nvSpPr>
            <p:spPr>
              <a:xfrm>
                <a:off x="1362600" y="1402396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8F914-573F-FE2A-1AB6-5364CCB3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1402396"/>
                <a:ext cx="22997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2BCA3-0BFE-1A12-08F4-D3FF91C99D2A}"/>
                  </a:ext>
                </a:extLst>
              </p:cNvPr>
              <p:cNvSpPr txBox="1"/>
              <p:nvPr/>
            </p:nvSpPr>
            <p:spPr>
              <a:xfrm>
                <a:off x="1362600" y="1815586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2BCA3-0BFE-1A12-08F4-D3FF91C99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1815586"/>
                <a:ext cx="22997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4B468-96D8-D4B2-1300-403508EAD371}"/>
                  </a:ext>
                </a:extLst>
              </p:cNvPr>
              <p:cNvSpPr txBox="1"/>
              <p:nvPr/>
            </p:nvSpPr>
            <p:spPr>
              <a:xfrm>
                <a:off x="1362600" y="2610291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4B468-96D8-D4B2-1300-403508EAD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2610291"/>
                <a:ext cx="22997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92FC9-8A27-287B-B027-78AD406774F2}"/>
                  </a:ext>
                </a:extLst>
              </p:cNvPr>
              <p:cNvSpPr txBox="1"/>
              <p:nvPr/>
            </p:nvSpPr>
            <p:spPr>
              <a:xfrm>
                <a:off x="1362600" y="3466238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92FC9-8A27-287B-B027-78AD40677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3466238"/>
                <a:ext cx="22997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BC06BE-5522-0B7F-D316-D2FC60C40E63}"/>
                  </a:ext>
                </a:extLst>
              </p:cNvPr>
              <p:cNvSpPr txBox="1"/>
              <p:nvPr/>
            </p:nvSpPr>
            <p:spPr>
              <a:xfrm>
                <a:off x="1362600" y="4196799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BC06BE-5522-0B7F-D316-D2FC60C4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4196799"/>
                <a:ext cx="22997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004808-38D3-4F1C-4F9F-4C3A4481245A}"/>
                  </a:ext>
                </a:extLst>
              </p:cNvPr>
              <p:cNvSpPr txBox="1"/>
              <p:nvPr/>
            </p:nvSpPr>
            <p:spPr>
              <a:xfrm>
                <a:off x="1362600" y="4543152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004808-38D3-4F1C-4F9F-4C3A4481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4543152"/>
                <a:ext cx="22997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FFFB9AF-DA07-06FA-00AC-96D968A29BFB}"/>
              </a:ext>
            </a:extLst>
          </p:cNvPr>
          <p:cNvSpPr/>
          <p:nvPr/>
        </p:nvSpPr>
        <p:spPr>
          <a:xfrm>
            <a:off x="3271831" y="1271586"/>
            <a:ext cx="814387" cy="418401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CA9AF-12CC-CE13-75B9-6510A1A4130D}"/>
              </a:ext>
            </a:extLst>
          </p:cNvPr>
          <p:cNvSpPr txBox="1"/>
          <p:nvPr/>
        </p:nvSpPr>
        <p:spPr>
          <a:xfrm>
            <a:off x="4178954" y="2902365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FE7596-160F-83DA-DBFC-5FB178E2DB1D}"/>
                  </a:ext>
                </a:extLst>
              </p:cNvPr>
              <p:cNvSpPr txBox="1"/>
              <p:nvPr/>
            </p:nvSpPr>
            <p:spPr>
              <a:xfrm>
                <a:off x="1362600" y="4868089"/>
                <a:ext cx="2299786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:1,…,13</m:t>
                      </m:r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FE7596-160F-83DA-DBFC-5FB178E2D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00" y="4868089"/>
                <a:ext cx="2299786" cy="523220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11CFD-7B3A-F593-F72F-91AA401B64A9}"/>
                  </a:ext>
                </a:extLst>
              </p:cNvPr>
              <p:cNvSpPr txBox="1"/>
              <p:nvPr/>
            </p:nvSpPr>
            <p:spPr>
              <a:xfrm>
                <a:off x="5736168" y="2255628"/>
                <a:ext cx="2299786" cy="381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𝐴𝑠𝑠𝑒𝑡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𝐶𝑙𝑎𝑠𝑠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11CFD-7B3A-F593-F72F-91AA401B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2255628"/>
                <a:ext cx="2299786" cy="381515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24157E-C80C-34A4-E25F-FDD5794BDB25}"/>
                  </a:ext>
                </a:extLst>
              </p:cNvPr>
              <p:cNvSpPr txBox="1"/>
              <p:nvPr/>
            </p:nvSpPr>
            <p:spPr>
              <a:xfrm>
                <a:off x="5736168" y="3854319"/>
                <a:ext cx="2299786" cy="381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𝐴𝑠𝑠𝑒𝑡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24157E-C80C-34A4-E25F-FDD5794B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3854319"/>
                <a:ext cx="2299786" cy="381515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0B8623-9FF6-1D69-D300-9D05A29E7089}"/>
                  </a:ext>
                </a:extLst>
              </p:cNvPr>
              <p:cNvSpPr txBox="1"/>
              <p:nvPr/>
            </p:nvSpPr>
            <p:spPr>
              <a:xfrm>
                <a:off x="5736169" y="3067717"/>
                <a:ext cx="2299786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0B8623-9FF6-1D69-D300-9D05A29E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9" y="3067717"/>
                <a:ext cx="229978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4F410E-FF4E-85D5-CD53-6D1FBD3DFDBF}"/>
                  </a:ext>
                </a:extLst>
              </p:cNvPr>
              <p:cNvSpPr txBox="1"/>
              <p:nvPr/>
            </p:nvSpPr>
            <p:spPr>
              <a:xfrm>
                <a:off x="5736168" y="1429248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4F410E-FF4E-85D5-CD53-6D1FBD3DF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1429248"/>
                <a:ext cx="22997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989F2B-495D-B7A8-EDB3-BB15692B8A43}"/>
                  </a:ext>
                </a:extLst>
              </p:cNvPr>
              <p:cNvSpPr txBox="1"/>
              <p:nvPr/>
            </p:nvSpPr>
            <p:spPr>
              <a:xfrm>
                <a:off x="5736168" y="1842438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989F2B-495D-B7A8-EDB3-BB15692B8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1842438"/>
                <a:ext cx="22997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05E719-8EB7-20A3-A00F-0457B851B9E0}"/>
                  </a:ext>
                </a:extLst>
              </p:cNvPr>
              <p:cNvSpPr txBox="1"/>
              <p:nvPr/>
            </p:nvSpPr>
            <p:spPr>
              <a:xfrm>
                <a:off x="5736168" y="2637143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05E719-8EB7-20A3-A00F-0457B851B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2637143"/>
                <a:ext cx="22997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6C1F7-7051-BC73-BC28-32B377DE33FC}"/>
                  </a:ext>
                </a:extLst>
              </p:cNvPr>
              <p:cNvSpPr txBox="1"/>
              <p:nvPr/>
            </p:nvSpPr>
            <p:spPr>
              <a:xfrm>
                <a:off x="5736168" y="3493090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6C1F7-7051-BC73-BC28-32B377DE3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3493090"/>
                <a:ext cx="22997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AF86A9-DC4A-0D35-8FAF-8E0621E8679E}"/>
                  </a:ext>
                </a:extLst>
              </p:cNvPr>
              <p:cNvSpPr txBox="1"/>
              <p:nvPr/>
            </p:nvSpPr>
            <p:spPr>
              <a:xfrm>
                <a:off x="5736168" y="4223651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AF86A9-DC4A-0D35-8FAF-8E0621E8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4223651"/>
                <a:ext cx="22997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086C8D-F179-2DFD-C52D-BBAE27F763A1}"/>
                  </a:ext>
                </a:extLst>
              </p:cNvPr>
              <p:cNvSpPr txBox="1"/>
              <p:nvPr/>
            </p:nvSpPr>
            <p:spPr>
              <a:xfrm>
                <a:off x="5736168" y="4570004"/>
                <a:ext cx="229978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086C8D-F179-2DFD-C52D-BBAE27F76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4570004"/>
                <a:ext cx="229978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6504C6-4656-F1A1-6DFB-BC499A8EEC3C}"/>
                  </a:ext>
                </a:extLst>
              </p:cNvPr>
              <p:cNvSpPr txBox="1"/>
              <p:nvPr/>
            </p:nvSpPr>
            <p:spPr>
              <a:xfrm>
                <a:off x="5736168" y="4894941"/>
                <a:ext cx="2299786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:1,…,13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6504C6-4656-F1A1-6DFB-BC499A8EE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68" y="4894941"/>
                <a:ext cx="229978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Brace 41">
            <a:extLst>
              <a:ext uri="{FF2B5EF4-FFF2-40B4-BE49-F238E27FC236}">
                <a16:creationId xmlns:a16="http://schemas.microsoft.com/office/drawing/2014/main" id="{38EB3F8C-370D-7BE9-62C9-05E0F522B76E}"/>
              </a:ext>
            </a:extLst>
          </p:cNvPr>
          <p:cNvSpPr/>
          <p:nvPr/>
        </p:nvSpPr>
        <p:spPr>
          <a:xfrm>
            <a:off x="7542530" y="1291155"/>
            <a:ext cx="814387" cy="40147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41E6CC8C-7E7B-59AA-3CC8-B078AD53C21E}"/>
              </a:ext>
            </a:extLst>
          </p:cNvPr>
          <p:cNvSpPr/>
          <p:nvPr/>
        </p:nvSpPr>
        <p:spPr>
          <a:xfrm>
            <a:off x="8436721" y="3147562"/>
            <a:ext cx="376313" cy="27381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96D0EB-E0EE-EC79-52FB-7FFF40365D9C}"/>
                  </a:ext>
                </a:extLst>
              </p:cNvPr>
              <p:cNvSpPr txBox="1"/>
              <p:nvPr/>
            </p:nvSpPr>
            <p:spPr>
              <a:xfrm>
                <a:off x="8928595" y="3092100"/>
                <a:ext cx="1845719" cy="3942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96D0EB-E0EE-EC79-52FB-7FFF4036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595" y="3092100"/>
                <a:ext cx="1845719" cy="394210"/>
              </a:xfrm>
              <a:prstGeom prst="rect">
                <a:avLst/>
              </a:prstGeom>
              <a:blipFill>
                <a:blip r:embed="rId22"/>
                <a:stretch>
                  <a:fillRect l="-685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56">
            <a:extLst>
              <a:ext uri="{FF2B5EF4-FFF2-40B4-BE49-F238E27FC236}">
                <a16:creationId xmlns:a16="http://schemas.microsoft.com/office/drawing/2014/main" id="{6B6F28DE-52F8-98DB-3DED-69F3ED210733}"/>
              </a:ext>
            </a:extLst>
          </p:cNvPr>
          <p:cNvSpPr/>
          <p:nvPr/>
        </p:nvSpPr>
        <p:spPr>
          <a:xfrm>
            <a:off x="4216606" y="3229100"/>
            <a:ext cx="1649284" cy="158890"/>
          </a:xfrm>
          <a:custGeom>
            <a:avLst/>
            <a:gdLst>
              <a:gd name="connsiteX0" fmla="*/ 0 w 2143125"/>
              <a:gd name="connsiteY0" fmla="*/ 331472 h 553212"/>
              <a:gd name="connsiteX1" fmla="*/ 228600 w 2143125"/>
              <a:gd name="connsiteY1" fmla="*/ 331472 h 553212"/>
              <a:gd name="connsiteX2" fmla="*/ 571500 w 2143125"/>
              <a:gd name="connsiteY2" fmla="*/ 2860 h 553212"/>
              <a:gd name="connsiteX3" fmla="*/ 1571625 w 2143125"/>
              <a:gd name="connsiteY3" fmla="*/ 545785 h 553212"/>
              <a:gd name="connsiteX4" fmla="*/ 1871662 w 2143125"/>
              <a:gd name="connsiteY4" fmla="*/ 317185 h 553212"/>
              <a:gd name="connsiteX5" fmla="*/ 2143125 w 2143125"/>
              <a:gd name="connsiteY5" fmla="*/ 302897 h 55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3125" h="553212">
                <a:moveTo>
                  <a:pt x="0" y="331472"/>
                </a:moveTo>
                <a:cubicBezTo>
                  <a:pt x="66675" y="358856"/>
                  <a:pt x="133350" y="386241"/>
                  <a:pt x="228600" y="331472"/>
                </a:cubicBezTo>
                <a:cubicBezTo>
                  <a:pt x="323850" y="276703"/>
                  <a:pt x="347663" y="-32859"/>
                  <a:pt x="571500" y="2860"/>
                </a:cubicBezTo>
                <a:cubicBezTo>
                  <a:pt x="795337" y="38579"/>
                  <a:pt x="1354931" y="493398"/>
                  <a:pt x="1571625" y="545785"/>
                </a:cubicBezTo>
                <a:cubicBezTo>
                  <a:pt x="1788319" y="598172"/>
                  <a:pt x="1776412" y="357666"/>
                  <a:pt x="1871662" y="317185"/>
                </a:cubicBezTo>
                <a:cubicBezTo>
                  <a:pt x="1966912" y="276704"/>
                  <a:pt x="2055018" y="289800"/>
                  <a:pt x="2143125" y="302897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>
            <a:extLst>
              <a:ext uri="{FF2B5EF4-FFF2-40B4-BE49-F238E27FC236}">
                <a16:creationId xmlns:a16="http://schemas.microsoft.com/office/drawing/2014/main" id="{4BB780DD-04D0-0297-8639-E4D681F51593}"/>
              </a:ext>
            </a:extLst>
          </p:cNvPr>
          <p:cNvSpPr/>
          <p:nvPr/>
        </p:nvSpPr>
        <p:spPr>
          <a:xfrm>
            <a:off x="6702640" y="4117946"/>
            <a:ext cx="3649048" cy="129498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D54262-8CD2-1586-4437-24678EBF3F38}"/>
                  </a:ext>
                </a:extLst>
              </p:cNvPr>
              <p:cNvSpPr txBox="1"/>
              <p:nvPr/>
            </p:nvSpPr>
            <p:spPr>
              <a:xfrm>
                <a:off x="6712983" y="4442271"/>
                <a:ext cx="2988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Global Multi-Asset Model Exposures for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D54262-8CD2-1586-4437-24678EBF3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983" y="4442271"/>
                <a:ext cx="2988578" cy="646331"/>
              </a:xfrm>
              <a:prstGeom prst="rect">
                <a:avLst/>
              </a:prstGeom>
              <a:blipFill>
                <a:blip r:embed="rId3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DF6AFB6-6A46-83CB-BB54-4EDBA084434A}"/>
              </a:ext>
            </a:extLst>
          </p:cNvPr>
          <p:cNvSpPr txBox="1"/>
          <p:nvPr/>
        </p:nvSpPr>
        <p:spPr>
          <a:xfrm>
            <a:off x="4781290" y="4413477"/>
            <a:ext cx="184571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Factor Projected Return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7FC47-94C1-4FC0-7763-696600CE2CA4}"/>
              </a:ext>
            </a:extLst>
          </p:cNvPr>
          <p:cNvSpPr txBox="1"/>
          <p:nvPr/>
        </p:nvSpPr>
        <p:spPr>
          <a:xfrm>
            <a:off x="10427319" y="4303771"/>
            <a:ext cx="143432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Asset Projected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06A1F1-52E7-CC8D-B911-FBBFB0D58742}"/>
                  </a:ext>
                </a:extLst>
              </p:cNvPr>
              <p:cNvSpPr txBox="1"/>
              <p:nvPr/>
            </p:nvSpPr>
            <p:spPr>
              <a:xfrm>
                <a:off x="585613" y="4059441"/>
                <a:ext cx="14384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Core Driver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06A1F1-52E7-CC8D-B911-FBBFB0D58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13" y="4059441"/>
                <a:ext cx="1438407" cy="369332"/>
              </a:xfrm>
              <a:prstGeom prst="rect">
                <a:avLst/>
              </a:prstGeom>
              <a:blipFill>
                <a:blip r:embed="rId6"/>
                <a:stretch>
                  <a:fillRect l="-258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CB3EA-802A-103C-E9B5-7D34783A0DE1}"/>
                  </a:ext>
                </a:extLst>
              </p:cNvPr>
              <p:cNvSpPr txBox="1"/>
              <p:nvPr/>
            </p:nvSpPr>
            <p:spPr>
              <a:xfrm>
                <a:off x="464455" y="5043596"/>
                <a:ext cx="168071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Core Driver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CB3EA-802A-103C-E9B5-7D34783A0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5" y="5043596"/>
                <a:ext cx="1680717" cy="369332"/>
              </a:xfrm>
              <a:prstGeom prst="rect">
                <a:avLst/>
              </a:prstGeom>
              <a:blipFill>
                <a:blip r:embed="rId7"/>
                <a:stretch>
                  <a:fillRect t="-312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F77368-A12B-6518-8252-42D10123D57A}"/>
                  </a:ext>
                </a:extLst>
              </p:cNvPr>
              <p:cNvSpPr txBox="1"/>
              <p:nvPr/>
            </p:nvSpPr>
            <p:spPr>
              <a:xfrm>
                <a:off x="464456" y="4551977"/>
                <a:ext cx="168071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F77368-A12B-6518-8252-42D10123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6" y="4551977"/>
                <a:ext cx="16807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E2AE6-FA04-8B99-699C-EB88CA7CA7AC}"/>
                  </a:ext>
                </a:extLst>
              </p:cNvPr>
              <p:cNvSpPr txBox="1"/>
              <p:nvPr/>
            </p:nvSpPr>
            <p:spPr>
              <a:xfrm>
                <a:off x="464455" y="5479394"/>
                <a:ext cx="16807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E2AE6-FA04-8B99-699C-EB88CA7C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5" y="5479394"/>
                <a:ext cx="1680717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2C768F3-9BEE-26A8-507A-F5E8BF681B8D}"/>
              </a:ext>
            </a:extLst>
          </p:cNvPr>
          <p:cNvSpPr txBox="1"/>
          <p:nvPr/>
        </p:nvSpPr>
        <p:spPr>
          <a:xfrm>
            <a:off x="232226" y="3671669"/>
            <a:ext cx="2145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Refined Driver Subset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9BB81CA-3748-612C-7B3B-EC43A1E298FD}"/>
              </a:ext>
            </a:extLst>
          </p:cNvPr>
          <p:cNvSpPr/>
          <p:nvPr/>
        </p:nvSpPr>
        <p:spPr>
          <a:xfrm rot="10800000" flipV="1">
            <a:off x="2724115" y="4182449"/>
            <a:ext cx="2014331" cy="335682"/>
          </a:xfrm>
          <a:custGeom>
            <a:avLst/>
            <a:gdLst>
              <a:gd name="connsiteX0" fmla="*/ 0 w 2014331"/>
              <a:gd name="connsiteY0" fmla="*/ 357809 h 357809"/>
              <a:gd name="connsiteX1" fmla="*/ 516835 w 2014331"/>
              <a:gd name="connsiteY1" fmla="*/ 172278 h 357809"/>
              <a:gd name="connsiteX2" fmla="*/ 1311965 w 2014331"/>
              <a:gd name="connsiteY2" fmla="*/ 39757 h 357809"/>
              <a:gd name="connsiteX3" fmla="*/ 2014331 w 2014331"/>
              <a:gd name="connsiteY3" fmla="*/ 0 h 357809"/>
              <a:gd name="connsiteX4" fmla="*/ 2014331 w 2014331"/>
              <a:gd name="connsiteY4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331" h="357809">
                <a:moveTo>
                  <a:pt x="0" y="357809"/>
                </a:moveTo>
                <a:cubicBezTo>
                  <a:pt x="149087" y="291548"/>
                  <a:pt x="298174" y="225287"/>
                  <a:pt x="516835" y="172278"/>
                </a:cubicBezTo>
                <a:cubicBezTo>
                  <a:pt x="735496" y="119269"/>
                  <a:pt x="1062382" y="68470"/>
                  <a:pt x="1311965" y="39757"/>
                </a:cubicBezTo>
                <a:cubicBezTo>
                  <a:pt x="1561548" y="11044"/>
                  <a:pt x="2014331" y="0"/>
                  <a:pt x="2014331" y="0"/>
                </a:cubicBezTo>
                <a:lnTo>
                  <a:pt x="201433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8EBCEF7-C707-9CEE-C659-8468F265E10F}"/>
              </a:ext>
            </a:extLst>
          </p:cNvPr>
          <p:cNvSpPr/>
          <p:nvPr/>
        </p:nvSpPr>
        <p:spPr>
          <a:xfrm>
            <a:off x="2724116" y="4564883"/>
            <a:ext cx="2014331" cy="145885"/>
          </a:xfrm>
          <a:custGeom>
            <a:avLst/>
            <a:gdLst>
              <a:gd name="connsiteX0" fmla="*/ 0 w 2014331"/>
              <a:gd name="connsiteY0" fmla="*/ 145885 h 145885"/>
              <a:gd name="connsiteX1" fmla="*/ 675861 w 2014331"/>
              <a:gd name="connsiteY1" fmla="*/ 53120 h 145885"/>
              <a:gd name="connsiteX2" fmla="*/ 1417983 w 2014331"/>
              <a:gd name="connsiteY2" fmla="*/ 111 h 145885"/>
              <a:gd name="connsiteX3" fmla="*/ 2014331 w 2014331"/>
              <a:gd name="connsiteY3" fmla="*/ 66372 h 14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331" h="145885">
                <a:moveTo>
                  <a:pt x="0" y="145885"/>
                </a:moveTo>
                <a:cubicBezTo>
                  <a:pt x="219765" y="111650"/>
                  <a:pt x="439531" y="77416"/>
                  <a:pt x="675861" y="53120"/>
                </a:cubicBezTo>
                <a:cubicBezTo>
                  <a:pt x="912191" y="28824"/>
                  <a:pt x="1194905" y="-2098"/>
                  <a:pt x="1417983" y="111"/>
                </a:cubicBezTo>
                <a:cubicBezTo>
                  <a:pt x="1641061" y="2320"/>
                  <a:pt x="1827696" y="34346"/>
                  <a:pt x="2014331" y="6637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6891BBE-9B19-7F04-D6F5-7A02F1F1740D}"/>
              </a:ext>
            </a:extLst>
          </p:cNvPr>
          <p:cNvSpPr/>
          <p:nvPr/>
        </p:nvSpPr>
        <p:spPr>
          <a:xfrm>
            <a:off x="2750620" y="4685950"/>
            <a:ext cx="2001078" cy="477079"/>
          </a:xfrm>
          <a:custGeom>
            <a:avLst/>
            <a:gdLst>
              <a:gd name="connsiteX0" fmla="*/ 0 w 2001078"/>
              <a:gd name="connsiteY0" fmla="*/ 477079 h 477079"/>
              <a:gd name="connsiteX1" fmla="*/ 450574 w 2001078"/>
              <a:gd name="connsiteY1" fmla="*/ 450574 h 477079"/>
              <a:gd name="connsiteX2" fmla="*/ 1378226 w 2001078"/>
              <a:gd name="connsiteY2" fmla="*/ 371061 h 477079"/>
              <a:gd name="connsiteX3" fmla="*/ 1868556 w 2001078"/>
              <a:gd name="connsiteY3" fmla="*/ 172279 h 477079"/>
              <a:gd name="connsiteX4" fmla="*/ 2001078 w 2001078"/>
              <a:gd name="connsiteY4" fmla="*/ 0 h 47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078" h="477079">
                <a:moveTo>
                  <a:pt x="0" y="477079"/>
                </a:moveTo>
                <a:lnTo>
                  <a:pt x="450574" y="450574"/>
                </a:lnTo>
                <a:cubicBezTo>
                  <a:pt x="680278" y="432904"/>
                  <a:pt x="1141896" y="417443"/>
                  <a:pt x="1378226" y="371061"/>
                </a:cubicBezTo>
                <a:cubicBezTo>
                  <a:pt x="1614556" y="324679"/>
                  <a:pt x="1764747" y="234122"/>
                  <a:pt x="1868556" y="172279"/>
                </a:cubicBezTo>
                <a:cubicBezTo>
                  <a:pt x="1972365" y="110436"/>
                  <a:pt x="1986721" y="55218"/>
                  <a:pt x="200107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0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36233-A8BB-DCE5-C260-E2C86643E249}"/>
                  </a:ext>
                </a:extLst>
              </p:cNvPr>
              <p:cNvSpPr txBox="1"/>
              <p:nvPr/>
            </p:nvSpPr>
            <p:spPr>
              <a:xfrm>
                <a:off x="621670" y="1484095"/>
                <a:ext cx="539512" cy="3583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36233-A8BB-DCE5-C260-E2C86643E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0" y="1484095"/>
                <a:ext cx="539512" cy="35836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1982CF-4958-6945-B56E-4C97B274016B}"/>
                  </a:ext>
                </a:extLst>
              </p:cNvPr>
              <p:cNvSpPr txBox="1"/>
              <p:nvPr/>
            </p:nvSpPr>
            <p:spPr>
              <a:xfrm>
                <a:off x="621670" y="2142849"/>
                <a:ext cx="539511" cy="349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1982CF-4958-6945-B56E-4C97B27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0" y="2142849"/>
                <a:ext cx="539511" cy="349326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1AD9ED-FB0F-2FDB-088A-64A0BE524652}"/>
                  </a:ext>
                </a:extLst>
              </p:cNvPr>
              <p:cNvSpPr txBox="1"/>
              <p:nvPr/>
            </p:nvSpPr>
            <p:spPr>
              <a:xfrm>
                <a:off x="621670" y="1821022"/>
                <a:ext cx="539512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1AD9ED-FB0F-2FDB-088A-64A0BE52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0" y="1821022"/>
                <a:ext cx="5395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67C6B57-CFF2-3878-BA90-949374E16EC3}"/>
              </a:ext>
            </a:extLst>
          </p:cNvPr>
          <p:cNvSpPr txBox="1"/>
          <p:nvPr/>
        </p:nvSpPr>
        <p:spPr>
          <a:xfrm>
            <a:off x="271344" y="914003"/>
            <a:ext cx="123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Generated </a:t>
            </a:r>
          </a:p>
          <a:p>
            <a:pPr algn="ctr"/>
            <a:r>
              <a:rPr lang="en-US" sz="1400" i="1" dirty="0"/>
              <a:t>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1A601A-BCFF-B3BA-2820-A58E36E0DED4}"/>
                  </a:ext>
                </a:extLst>
              </p:cNvPr>
              <p:cNvSpPr txBox="1"/>
              <p:nvPr/>
            </p:nvSpPr>
            <p:spPr>
              <a:xfrm>
                <a:off x="228742" y="2551319"/>
                <a:ext cx="125891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1A601A-BCFF-B3BA-2820-A58E36E0D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42" y="2551319"/>
                <a:ext cx="1258914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1383A32-6DED-E4EC-CAD4-9464B58E6D79}"/>
              </a:ext>
            </a:extLst>
          </p:cNvPr>
          <p:cNvSpPr txBox="1"/>
          <p:nvPr/>
        </p:nvSpPr>
        <p:spPr>
          <a:xfrm>
            <a:off x="3794439" y="91400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Unsystematic</a:t>
            </a:r>
          </a:p>
          <a:p>
            <a:pPr algn="ctr"/>
            <a:r>
              <a:rPr lang="en-US" sz="1400" i="1" dirty="0"/>
              <a:t>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FE7596-160F-83DA-DBFC-5FB178E2DB1D}"/>
                  </a:ext>
                </a:extLst>
              </p:cNvPr>
              <p:cNvSpPr txBox="1"/>
              <p:nvPr/>
            </p:nvSpPr>
            <p:spPr>
              <a:xfrm>
                <a:off x="3728321" y="2575816"/>
                <a:ext cx="1258914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:1,…,13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FE7596-160F-83DA-DBFC-5FB178E2D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21" y="2575816"/>
                <a:ext cx="125891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B1D6A91-C607-8420-F6F9-F401AAB48FF6}"/>
              </a:ext>
            </a:extLst>
          </p:cNvPr>
          <p:cNvGrpSpPr/>
          <p:nvPr/>
        </p:nvGrpSpPr>
        <p:grpSpPr>
          <a:xfrm>
            <a:off x="3207885" y="1473400"/>
            <a:ext cx="2314983" cy="933820"/>
            <a:chOff x="5968053" y="2678485"/>
            <a:chExt cx="2314983" cy="933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7004808-38D3-4F1C-4F9F-4C3A4481245A}"/>
                    </a:ext>
                  </a:extLst>
                </p:cNvPr>
                <p:cNvSpPr txBox="1"/>
                <p:nvPr/>
              </p:nvSpPr>
              <p:spPr>
                <a:xfrm>
                  <a:off x="5982341" y="2678485"/>
                  <a:ext cx="2299786" cy="3385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7004808-38D3-4F1C-4F9F-4C3A44812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341" y="2678485"/>
                  <a:ext cx="229978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194183-8B41-A1F6-A0CF-37F6CCC1C220}"/>
                    </a:ext>
                  </a:extLst>
                </p:cNvPr>
                <p:cNvSpPr txBox="1"/>
                <p:nvPr/>
              </p:nvSpPr>
              <p:spPr>
                <a:xfrm>
                  <a:off x="5968053" y="2990665"/>
                  <a:ext cx="2299786" cy="4001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194183-8B41-A1F6-A0CF-37F6CCC1C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053" y="2990665"/>
                  <a:ext cx="229978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7E308F2-5C76-72F8-DFBE-5533DEB8E667}"/>
                    </a:ext>
                  </a:extLst>
                </p:cNvPr>
                <p:cNvSpPr txBox="1"/>
                <p:nvPr/>
              </p:nvSpPr>
              <p:spPr>
                <a:xfrm>
                  <a:off x="5983250" y="3273751"/>
                  <a:ext cx="2299786" cy="3385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7E308F2-5C76-72F8-DFBE-5533DEB8E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250" y="3273751"/>
                  <a:ext cx="229978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71FAB49-E79E-6D8E-6EF3-7938CFE17EC1}"/>
              </a:ext>
            </a:extLst>
          </p:cNvPr>
          <p:cNvGrpSpPr/>
          <p:nvPr/>
        </p:nvGrpSpPr>
        <p:grpSpPr>
          <a:xfrm>
            <a:off x="1615217" y="1195846"/>
            <a:ext cx="2042161" cy="1384614"/>
            <a:chOff x="2361578" y="1185343"/>
            <a:chExt cx="2042161" cy="1384614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D486B85E-C4A5-4DF8-47F0-24E580AF096A}"/>
                </a:ext>
              </a:extLst>
            </p:cNvPr>
            <p:cNvSpPr/>
            <p:nvPr/>
          </p:nvSpPr>
          <p:spPr>
            <a:xfrm>
              <a:off x="2411258" y="1214166"/>
              <a:ext cx="211596" cy="133129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1AF84F-4C90-F558-A2AD-5823598BDEC7}"/>
                </a:ext>
              </a:extLst>
            </p:cNvPr>
            <p:cNvSpPr txBox="1"/>
            <p:nvPr/>
          </p:nvSpPr>
          <p:spPr>
            <a:xfrm>
              <a:off x="2361578" y="1339041"/>
              <a:ext cx="204216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Calculated</a:t>
              </a:r>
            </a:p>
            <a:p>
              <a:pPr algn="ctr"/>
              <a:r>
                <a:rPr lang="en-US" sz="1600" dirty="0"/>
                <a:t>Variance-Covariance</a:t>
              </a:r>
            </a:p>
            <a:p>
              <a:pPr algn="ctr"/>
              <a:r>
                <a:rPr lang="en-US" sz="1600" dirty="0"/>
                <a:t>Matrix from </a:t>
              </a:r>
            </a:p>
            <a:p>
              <a:pPr algn="ctr"/>
              <a:r>
                <a:rPr lang="en-US" sz="1600" dirty="0"/>
                <a:t>CMAs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943F303B-B13D-EC53-5DE5-F3C033B5E5F9}"/>
                </a:ext>
              </a:extLst>
            </p:cNvPr>
            <p:cNvSpPr/>
            <p:nvPr/>
          </p:nvSpPr>
          <p:spPr>
            <a:xfrm rot="10800000">
              <a:off x="4133380" y="1185343"/>
              <a:ext cx="211596" cy="138461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1D7433-6832-DBD9-14E8-0199C35043C7}"/>
              </a:ext>
            </a:extLst>
          </p:cNvPr>
          <p:cNvGrpSpPr/>
          <p:nvPr/>
        </p:nvGrpSpPr>
        <p:grpSpPr>
          <a:xfrm>
            <a:off x="6096000" y="1270629"/>
            <a:ext cx="2042161" cy="1384614"/>
            <a:chOff x="2369970" y="1185343"/>
            <a:chExt cx="2042161" cy="1384614"/>
          </a:xfrm>
        </p:grpSpPr>
        <p:sp>
          <p:nvSpPr>
            <p:cNvPr id="73" name="Left Bracket 72">
              <a:extLst>
                <a:ext uri="{FF2B5EF4-FFF2-40B4-BE49-F238E27FC236}">
                  <a16:creationId xmlns:a16="http://schemas.microsoft.com/office/drawing/2014/main" id="{B30A617A-A15B-7C46-2FA9-6E1AA5625D86}"/>
                </a:ext>
              </a:extLst>
            </p:cNvPr>
            <p:cNvSpPr/>
            <p:nvPr/>
          </p:nvSpPr>
          <p:spPr>
            <a:xfrm>
              <a:off x="2411258" y="1214166"/>
              <a:ext cx="211596" cy="133129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89BC74-5B5B-B874-2638-DFFB1C282290}"/>
                </a:ext>
              </a:extLst>
            </p:cNvPr>
            <p:cNvSpPr txBox="1"/>
            <p:nvPr/>
          </p:nvSpPr>
          <p:spPr>
            <a:xfrm>
              <a:off x="2369970" y="1462151"/>
              <a:ext cx="2042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Projected Factor</a:t>
              </a:r>
            </a:p>
            <a:p>
              <a:pPr algn="ctr"/>
              <a:r>
                <a:rPr lang="en-US" sz="1600" dirty="0"/>
                <a:t>Variance-Covariance</a:t>
              </a:r>
            </a:p>
            <a:p>
              <a:pPr algn="ctr"/>
              <a:r>
                <a:rPr lang="en-US" sz="1600" dirty="0"/>
                <a:t>Matrix</a:t>
              </a:r>
            </a:p>
          </p:txBody>
        </p:sp>
        <p:sp>
          <p:nvSpPr>
            <p:cNvPr id="75" name="Left Bracket 74">
              <a:extLst>
                <a:ext uri="{FF2B5EF4-FFF2-40B4-BE49-F238E27FC236}">
                  <a16:creationId xmlns:a16="http://schemas.microsoft.com/office/drawing/2014/main" id="{72B8471A-36AB-66F4-E487-27154B3273BC}"/>
                </a:ext>
              </a:extLst>
            </p:cNvPr>
            <p:cNvSpPr/>
            <p:nvPr/>
          </p:nvSpPr>
          <p:spPr>
            <a:xfrm rot="10800000">
              <a:off x="4133380" y="1185343"/>
              <a:ext cx="211596" cy="138461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Plus 75">
            <a:extLst>
              <a:ext uri="{FF2B5EF4-FFF2-40B4-BE49-F238E27FC236}">
                <a16:creationId xmlns:a16="http://schemas.microsoft.com/office/drawing/2014/main" id="{708FCB22-912F-9E6F-359F-2FD02BF02818}"/>
              </a:ext>
            </a:extLst>
          </p:cNvPr>
          <p:cNvSpPr/>
          <p:nvPr/>
        </p:nvSpPr>
        <p:spPr>
          <a:xfrm>
            <a:off x="1098088" y="1765008"/>
            <a:ext cx="439979" cy="400111"/>
          </a:xfrm>
          <a:prstGeom prst="mathPlus">
            <a:avLst>
              <a:gd name="adj1" fmla="val 4951"/>
            </a:avLst>
          </a:prstGeom>
          <a:noFill/>
          <a:ln w="9525">
            <a:solidFill>
              <a:schemeClr val="dk1">
                <a:shade val="15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2600 w 472271"/>
                      <a:gd name="connsiteY0" fmla="*/ 176541 h 461665"/>
                      <a:gd name="connsiteX1" fmla="*/ 181844 w 472271"/>
                      <a:gd name="connsiteY1" fmla="*/ 176541 h 461665"/>
                      <a:gd name="connsiteX2" fmla="*/ 181844 w 472271"/>
                      <a:gd name="connsiteY2" fmla="*/ 61194 h 461665"/>
                      <a:gd name="connsiteX3" fmla="*/ 290427 w 472271"/>
                      <a:gd name="connsiteY3" fmla="*/ 61194 h 461665"/>
                      <a:gd name="connsiteX4" fmla="*/ 290427 w 472271"/>
                      <a:gd name="connsiteY4" fmla="*/ 176541 h 461665"/>
                      <a:gd name="connsiteX5" fmla="*/ 409671 w 472271"/>
                      <a:gd name="connsiteY5" fmla="*/ 176541 h 461665"/>
                      <a:gd name="connsiteX6" fmla="*/ 409671 w 472271"/>
                      <a:gd name="connsiteY6" fmla="*/ 285124 h 461665"/>
                      <a:gd name="connsiteX7" fmla="*/ 290427 w 472271"/>
                      <a:gd name="connsiteY7" fmla="*/ 285124 h 461665"/>
                      <a:gd name="connsiteX8" fmla="*/ 290427 w 472271"/>
                      <a:gd name="connsiteY8" fmla="*/ 400471 h 461665"/>
                      <a:gd name="connsiteX9" fmla="*/ 181844 w 472271"/>
                      <a:gd name="connsiteY9" fmla="*/ 400471 h 461665"/>
                      <a:gd name="connsiteX10" fmla="*/ 181844 w 472271"/>
                      <a:gd name="connsiteY10" fmla="*/ 285124 h 461665"/>
                      <a:gd name="connsiteX11" fmla="*/ 62600 w 472271"/>
                      <a:gd name="connsiteY11" fmla="*/ 285124 h 461665"/>
                      <a:gd name="connsiteX12" fmla="*/ 62600 w 472271"/>
                      <a:gd name="connsiteY12" fmla="*/ 176541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72271" h="461665" extrusionOk="0">
                        <a:moveTo>
                          <a:pt x="62600" y="176541"/>
                        </a:moveTo>
                        <a:cubicBezTo>
                          <a:pt x="117624" y="173857"/>
                          <a:pt x="144015" y="175181"/>
                          <a:pt x="181844" y="176541"/>
                        </a:cubicBezTo>
                        <a:cubicBezTo>
                          <a:pt x="186432" y="125800"/>
                          <a:pt x="177273" y="111670"/>
                          <a:pt x="181844" y="61194"/>
                        </a:cubicBezTo>
                        <a:cubicBezTo>
                          <a:pt x="233451" y="65756"/>
                          <a:pt x="249182" y="53800"/>
                          <a:pt x="290427" y="61194"/>
                        </a:cubicBezTo>
                        <a:cubicBezTo>
                          <a:pt x="282900" y="115853"/>
                          <a:pt x="290983" y="162962"/>
                          <a:pt x="290427" y="176541"/>
                        </a:cubicBezTo>
                        <a:cubicBezTo>
                          <a:pt x="337430" y="173139"/>
                          <a:pt x="382612" y="171096"/>
                          <a:pt x="409671" y="176541"/>
                        </a:cubicBezTo>
                        <a:cubicBezTo>
                          <a:pt x="415244" y="194073"/>
                          <a:pt x="404002" y="264658"/>
                          <a:pt x="409671" y="285124"/>
                        </a:cubicBezTo>
                        <a:cubicBezTo>
                          <a:pt x="368387" y="278990"/>
                          <a:pt x="319668" y="295432"/>
                          <a:pt x="290427" y="285124"/>
                        </a:cubicBezTo>
                        <a:cubicBezTo>
                          <a:pt x="286274" y="342420"/>
                          <a:pt x="291613" y="374183"/>
                          <a:pt x="290427" y="400471"/>
                        </a:cubicBezTo>
                        <a:cubicBezTo>
                          <a:pt x="257084" y="403916"/>
                          <a:pt x="232484" y="396321"/>
                          <a:pt x="181844" y="400471"/>
                        </a:cubicBezTo>
                        <a:cubicBezTo>
                          <a:pt x="172390" y="363024"/>
                          <a:pt x="176405" y="319992"/>
                          <a:pt x="181844" y="285124"/>
                        </a:cubicBezTo>
                        <a:cubicBezTo>
                          <a:pt x="124655" y="293977"/>
                          <a:pt x="112613" y="278664"/>
                          <a:pt x="62600" y="285124"/>
                        </a:cubicBezTo>
                        <a:cubicBezTo>
                          <a:pt x="56353" y="242680"/>
                          <a:pt x="55848" y="201480"/>
                          <a:pt x="62600" y="1765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lus 76">
            <a:extLst>
              <a:ext uri="{FF2B5EF4-FFF2-40B4-BE49-F238E27FC236}">
                <a16:creationId xmlns:a16="http://schemas.microsoft.com/office/drawing/2014/main" id="{45A9D9FA-4488-6292-19D4-8D1FFA07E1A9}"/>
              </a:ext>
            </a:extLst>
          </p:cNvPr>
          <p:cNvSpPr/>
          <p:nvPr/>
        </p:nvSpPr>
        <p:spPr>
          <a:xfrm>
            <a:off x="3707230" y="1762881"/>
            <a:ext cx="439979" cy="400111"/>
          </a:xfrm>
          <a:prstGeom prst="mathPlus">
            <a:avLst>
              <a:gd name="adj1" fmla="val 4951"/>
            </a:avLst>
          </a:prstGeom>
          <a:noFill/>
          <a:ln w="9525">
            <a:solidFill>
              <a:schemeClr val="dk1">
                <a:shade val="15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2600 w 472271"/>
                      <a:gd name="connsiteY0" fmla="*/ 176541 h 461665"/>
                      <a:gd name="connsiteX1" fmla="*/ 181844 w 472271"/>
                      <a:gd name="connsiteY1" fmla="*/ 176541 h 461665"/>
                      <a:gd name="connsiteX2" fmla="*/ 181844 w 472271"/>
                      <a:gd name="connsiteY2" fmla="*/ 61194 h 461665"/>
                      <a:gd name="connsiteX3" fmla="*/ 290427 w 472271"/>
                      <a:gd name="connsiteY3" fmla="*/ 61194 h 461665"/>
                      <a:gd name="connsiteX4" fmla="*/ 290427 w 472271"/>
                      <a:gd name="connsiteY4" fmla="*/ 176541 h 461665"/>
                      <a:gd name="connsiteX5" fmla="*/ 409671 w 472271"/>
                      <a:gd name="connsiteY5" fmla="*/ 176541 h 461665"/>
                      <a:gd name="connsiteX6" fmla="*/ 409671 w 472271"/>
                      <a:gd name="connsiteY6" fmla="*/ 285124 h 461665"/>
                      <a:gd name="connsiteX7" fmla="*/ 290427 w 472271"/>
                      <a:gd name="connsiteY7" fmla="*/ 285124 h 461665"/>
                      <a:gd name="connsiteX8" fmla="*/ 290427 w 472271"/>
                      <a:gd name="connsiteY8" fmla="*/ 400471 h 461665"/>
                      <a:gd name="connsiteX9" fmla="*/ 181844 w 472271"/>
                      <a:gd name="connsiteY9" fmla="*/ 400471 h 461665"/>
                      <a:gd name="connsiteX10" fmla="*/ 181844 w 472271"/>
                      <a:gd name="connsiteY10" fmla="*/ 285124 h 461665"/>
                      <a:gd name="connsiteX11" fmla="*/ 62600 w 472271"/>
                      <a:gd name="connsiteY11" fmla="*/ 285124 h 461665"/>
                      <a:gd name="connsiteX12" fmla="*/ 62600 w 472271"/>
                      <a:gd name="connsiteY12" fmla="*/ 176541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72271" h="461665" extrusionOk="0">
                        <a:moveTo>
                          <a:pt x="62600" y="176541"/>
                        </a:moveTo>
                        <a:cubicBezTo>
                          <a:pt x="117624" y="173857"/>
                          <a:pt x="144015" y="175181"/>
                          <a:pt x="181844" y="176541"/>
                        </a:cubicBezTo>
                        <a:cubicBezTo>
                          <a:pt x="186432" y="125800"/>
                          <a:pt x="177273" y="111670"/>
                          <a:pt x="181844" y="61194"/>
                        </a:cubicBezTo>
                        <a:cubicBezTo>
                          <a:pt x="233451" y="65756"/>
                          <a:pt x="249182" y="53800"/>
                          <a:pt x="290427" y="61194"/>
                        </a:cubicBezTo>
                        <a:cubicBezTo>
                          <a:pt x="282900" y="115853"/>
                          <a:pt x="290983" y="162962"/>
                          <a:pt x="290427" y="176541"/>
                        </a:cubicBezTo>
                        <a:cubicBezTo>
                          <a:pt x="337430" y="173139"/>
                          <a:pt x="382612" y="171096"/>
                          <a:pt x="409671" y="176541"/>
                        </a:cubicBezTo>
                        <a:cubicBezTo>
                          <a:pt x="415244" y="194073"/>
                          <a:pt x="404002" y="264658"/>
                          <a:pt x="409671" y="285124"/>
                        </a:cubicBezTo>
                        <a:cubicBezTo>
                          <a:pt x="368387" y="278990"/>
                          <a:pt x="319668" y="295432"/>
                          <a:pt x="290427" y="285124"/>
                        </a:cubicBezTo>
                        <a:cubicBezTo>
                          <a:pt x="286274" y="342420"/>
                          <a:pt x="291613" y="374183"/>
                          <a:pt x="290427" y="400471"/>
                        </a:cubicBezTo>
                        <a:cubicBezTo>
                          <a:pt x="257084" y="403916"/>
                          <a:pt x="232484" y="396321"/>
                          <a:pt x="181844" y="400471"/>
                        </a:cubicBezTo>
                        <a:cubicBezTo>
                          <a:pt x="172390" y="363024"/>
                          <a:pt x="176405" y="319992"/>
                          <a:pt x="181844" y="285124"/>
                        </a:cubicBezTo>
                        <a:cubicBezTo>
                          <a:pt x="124655" y="293977"/>
                          <a:pt x="112613" y="278664"/>
                          <a:pt x="62600" y="285124"/>
                        </a:cubicBezTo>
                        <a:cubicBezTo>
                          <a:pt x="56353" y="242680"/>
                          <a:pt x="55848" y="201480"/>
                          <a:pt x="62600" y="1765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7710C1-6D52-BDCF-B7D0-9B779105D5BC}"/>
              </a:ext>
            </a:extLst>
          </p:cNvPr>
          <p:cNvSpPr txBox="1"/>
          <p:nvPr/>
        </p:nvSpPr>
        <p:spPr>
          <a:xfrm>
            <a:off x="4632864" y="1755469"/>
            <a:ext cx="1443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Algebra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AC36E8D9-A827-5FA7-477E-DAF4F2D6B5FD}"/>
              </a:ext>
            </a:extLst>
          </p:cNvPr>
          <p:cNvSpPr/>
          <p:nvPr/>
        </p:nvSpPr>
        <p:spPr>
          <a:xfrm>
            <a:off x="4650925" y="2056965"/>
            <a:ext cx="1405820" cy="126961"/>
          </a:xfrm>
          <a:custGeom>
            <a:avLst/>
            <a:gdLst>
              <a:gd name="connsiteX0" fmla="*/ 0 w 2143125"/>
              <a:gd name="connsiteY0" fmla="*/ 331472 h 553212"/>
              <a:gd name="connsiteX1" fmla="*/ 228600 w 2143125"/>
              <a:gd name="connsiteY1" fmla="*/ 331472 h 553212"/>
              <a:gd name="connsiteX2" fmla="*/ 571500 w 2143125"/>
              <a:gd name="connsiteY2" fmla="*/ 2860 h 553212"/>
              <a:gd name="connsiteX3" fmla="*/ 1571625 w 2143125"/>
              <a:gd name="connsiteY3" fmla="*/ 545785 h 553212"/>
              <a:gd name="connsiteX4" fmla="*/ 1871662 w 2143125"/>
              <a:gd name="connsiteY4" fmla="*/ 317185 h 553212"/>
              <a:gd name="connsiteX5" fmla="*/ 2143125 w 2143125"/>
              <a:gd name="connsiteY5" fmla="*/ 302897 h 55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3125" h="553212">
                <a:moveTo>
                  <a:pt x="0" y="331472"/>
                </a:moveTo>
                <a:cubicBezTo>
                  <a:pt x="66675" y="358856"/>
                  <a:pt x="133350" y="386241"/>
                  <a:pt x="228600" y="331472"/>
                </a:cubicBezTo>
                <a:cubicBezTo>
                  <a:pt x="323850" y="276703"/>
                  <a:pt x="347663" y="-32859"/>
                  <a:pt x="571500" y="2860"/>
                </a:cubicBezTo>
                <a:cubicBezTo>
                  <a:pt x="795337" y="38579"/>
                  <a:pt x="1354931" y="493398"/>
                  <a:pt x="1571625" y="545785"/>
                </a:cubicBezTo>
                <a:cubicBezTo>
                  <a:pt x="1788319" y="598172"/>
                  <a:pt x="1776412" y="357666"/>
                  <a:pt x="1871662" y="317185"/>
                </a:cubicBezTo>
                <a:cubicBezTo>
                  <a:pt x="1966912" y="276704"/>
                  <a:pt x="2055018" y="289800"/>
                  <a:pt x="2143125" y="302897"/>
                </a:cubicBezTo>
              </a:path>
            </a:pathLst>
          </a:custGeom>
          <a:noFill/>
          <a:ln w="127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0015B2D1-079C-AE75-25DC-FF4AD27CEED8}"/>
              </a:ext>
            </a:extLst>
          </p:cNvPr>
          <p:cNvSpPr/>
          <p:nvPr/>
        </p:nvSpPr>
        <p:spPr>
          <a:xfrm>
            <a:off x="8219228" y="1532716"/>
            <a:ext cx="2457606" cy="86043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1436E3-D85B-3F78-FC75-75B3DBD180C5}"/>
                  </a:ext>
                </a:extLst>
              </p:cNvPr>
              <p:cNvSpPr txBox="1"/>
              <p:nvPr/>
            </p:nvSpPr>
            <p:spPr>
              <a:xfrm>
                <a:off x="8213698" y="1806844"/>
                <a:ext cx="23827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G3 Exposures for Asset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1436E3-D85B-3F78-FC75-75B3DBD18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698" y="1806844"/>
                <a:ext cx="2382768" cy="338554"/>
              </a:xfrm>
              <a:prstGeom prst="rect">
                <a:avLst/>
              </a:prstGeom>
              <a:blipFill>
                <a:blip r:embed="rId10"/>
                <a:stretch>
                  <a:fillRect l="-1058"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522999A-BC42-6CD6-0E3F-F25E6DA0E040}"/>
                  </a:ext>
                </a:extLst>
              </p:cNvPr>
              <p:cNvSpPr txBox="1"/>
              <p:nvPr/>
            </p:nvSpPr>
            <p:spPr>
              <a:xfrm>
                <a:off x="10825056" y="1797354"/>
                <a:ext cx="1097474" cy="3575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𝐴𝑠𝑠𝑒𝑡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522999A-BC42-6CD6-0E3F-F25E6DA0E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056" y="1797354"/>
                <a:ext cx="1097474" cy="357534"/>
              </a:xfrm>
              <a:prstGeom prst="rect">
                <a:avLst/>
              </a:prstGeom>
              <a:blipFill>
                <a:blip r:embed="rId11"/>
                <a:stretch>
                  <a:fillRect l="-1149"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88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022A5-F436-1BB2-9962-803EF50AE5F2}"/>
              </a:ext>
            </a:extLst>
          </p:cNvPr>
          <p:cNvGrpSpPr/>
          <p:nvPr/>
        </p:nvGrpSpPr>
        <p:grpSpPr>
          <a:xfrm>
            <a:off x="7032922" y="1238279"/>
            <a:ext cx="3366034" cy="1508106"/>
            <a:chOff x="7032922" y="2818615"/>
            <a:chExt cx="3366034" cy="1508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FE7596-160F-83DA-DBFC-5FB178E2DB1D}"/>
                    </a:ext>
                  </a:extLst>
                </p:cNvPr>
                <p:cNvSpPr txBox="1"/>
                <p:nvPr/>
              </p:nvSpPr>
              <p:spPr>
                <a:xfrm>
                  <a:off x="7087867" y="4018944"/>
                  <a:ext cx="2299786" cy="3077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:1,…,13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FE7596-160F-83DA-DBFC-5FB178E2D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867" y="4018944"/>
                  <a:ext cx="2299786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B1D6A91-C607-8420-F6F9-F401AAB48FF6}"/>
                </a:ext>
              </a:extLst>
            </p:cNvPr>
            <p:cNvGrpSpPr/>
            <p:nvPr/>
          </p:nvGrpSpPr>
          <p:grpSpPr>
            <a:xfrm>
              <a:off x="7032922" y="2818615"/>
              <a:ext cx="2327259" cy="1192360"/>
              <a:chOff x="5968053" y="2621333"/>
              <a:chExt cx="2327259" cy="11923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7004808-38D3-4F1C-4F9F-4C3A4481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5968053" y="2621333"/>
                    <a:ext cx="2299786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7004808-38D3-4F1C-4F9F-4C3A448124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8053" y="2621333"/>
                    <a:ext cx="22997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F194183-8B41-A1F6-A0CF-37F6CCC1C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968053" y="2990665"/>
                    <a:ext cx="2299786" cy="4616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F194183-8B41-A1F6-A0CF-37F6CCC1C2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8053" y="2990665"/>
                    <a:ext cx="229978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7E308F2-5C76-72F8-DFBE-5533DEB8E6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95526" y="3444361"/>
                    <a:ext cx="2299786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7E308F2-5C76-72F8-DFBE-5533DEB8E6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526" y="3444361"/>
                    <a:ext cx="22997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383A32-6DED-E4EC-CAD4-9464B58E6D79}"/>
                </a:ext>
              </a:extLst>
            </p:cNvPr>
            <p:cNvSpPr txBox="1"/>
            <p:nvPr/>
          </p:nvSpPr>
          <p:spPr>
            <a:xfrm>
              <a:off x="8376351" y="3329080"/>
              <a:ext cx="2022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Unsystematic Risk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780A4A-C0BB-422A-A211-AD53B43F16BD}"/>
              </a:ext>
            </a:extLst>
          </p:cNvPr>
          <p:cNvGrpSpPr/>
          <p:nvPr/>
        </p:nvGrpSpPr>
        <p:grpSpPr>
          <a:xfrm>
            <a:off x="851569" y="1184968"/>
            <a:ext cx="3857127" cy="1606078"/>
            <a:chOff x="165794" y="1223672"/>
            <a:chExt cx="3857127" cy="16060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6825A5-26E2-5DA3-E221-286A4101AAA3}"/>
                </a:ext>
              </a:extLst>
            </p:cNvPr>
            <p:cNvGrpSpPr/>
            <p:nvPr/>
          </p:nvGrpSpPr>
          <p:grpSpPr>
            <a:xfrm>
              <a:off x="1695662" y="1223672"/>
              <a:ext cx="2327259" cy="1283166"/>
              <a:chOff x="1362600" y="2228776"/>
              <a:chExt cx="2327259" cy="12831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E036233-A8BB-DCE5-C260-E2C86643E2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600" y="2228776"/>
                    <a:ext cx="2299786" cy="3916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E036233-A8BB-DCE5-C260-E2C86643E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600" y="2228776"/>
                    <a:ext cx="2299786" cy="3916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25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81982CF-4958-6945-B56E-4C97B274016B}"/>
                      </a:ext>
                    </a:extLst>
                  </p:cNvPr>
                  <p:cNvSpPr txBox="1"/>
                  <p:nvPr/>
                </p:nvSpPr>
                <p:spPr>
                  <a:xfrm>
                    <a:off x="1390073" y="3130427"/>
                    <a:ext cx="2299786" cy="38151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81982CF-4958-6945-B56E-4C97B27401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0073" y="3130427"/>
                    <a:ext cx="2299786" cy="38151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67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61AD9ED-FB0F-2FDB-088A-64A0BE524652}"/>
                      </a:ext>
                    </a:extLst>
                  </p:cNvPr>
                  <p:cNvSpPr txBox="1"/>
                  <p:nvPr/>
                </p:nvSpPr>
                <p:spPr>
                  <a:xfrm>
                    <a:off x="1379238" y="2637143"/>
                    <a:ext cx="2299786" cy="4616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61AD9ED-FB0F-2FDB-088A-64A0BE5246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238" y="2637143"/>
                    <a:ext cx="229978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7C6B57-CFF2-3878-BA90-949374E16EC3}"/>
                </a:ext>
              </a:extLst>
            </p:cNvPr>
            <p:cNvSpPr txBox="1"/>
            <p:nvPr/>
          </p:nvSpPr>
          <p:spPr>
            <a:xfrm>
              <a:off x="165794" y="1724372"/>
              <a:ext cx="249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Generated Coefficients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F1A601A-BCFF-B3BA-2820-A58E36E0DED4}"/>
                    </a:ext>
                  </a:extLst>
                </p:cNvPr>
                <p:cNvSpPr txBox="1"/>
                <p:nvPr/>
              </p:nvSpPr>
              <p:spPr>
                <a:xfrm>
                  <a:off x="1800965" y="2521973"/>
                  <a:ext cx="208918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F1A601A-BCFF-B3BA-2820-A58E36E0D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965" y="2521973"/>
                  <a:ext cx="208918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D3010C-233D-198A-9ED0-9FE1ADF923E7}"/>
              </a:ext>
            </a:extLst>
          </p:cNvPr>
          <p:cNvGrpSpPr/>
          <p:nvPr/>
        </p:nvGrpSpPr>
        <p:grpSpPr>
          <a:xfrm>
            <a:off x="4655797" y="1238278"/>
            <a:ext cx="2590894" cy="1712699"/>
            <a:chOff x="3444702" y="2136572"/>
            <a:chExt cx="2590894" cy="1712699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D486B85E-C4A5-4DF8-47F0-24E580AF096A}"/>
                </a:ext>
              </a:extLst>
            </p:cNvPr>
            <p:cNvSpPr/>
            <p:nvPr/>
          </p:nvSpPr>
          <p:spPr>
            <a:xfrm>
              <a:off x="3444702" y="2136572"/>
              <a:ext cx="211596" cy="171269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1AF84F-4C90-F558-A2AD-5823598BDEC7}"/>
                </a:ext>
              </a:extLst>
            </p:cNvPr>
            <p:cNvSpPr txBox="1"/>
            <p:nvPr/>
          </p:nvSpPr>
          <p:spPr>
            <a:xfrm>
              <a:off x="3550500" y="2443968"/>
              <a:ext cx="22713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Calculated</a:t>
              </a:r>
            </a:p>
            <a:p>
              <a:pPr algn="ctr"/>
              <a:r>
                <a:rPr lang="en-US" dirty="0"/>
                <a:t>Variance-Covariance</a:t>
              </a:r>
            </a:p>
            <a:p>
              <a:pPr algn="ctr"/>
              <a:r>
                <a:rPr lang="en-US" dirty="0"/>
                <a:t>Matrix from </a:t>
              </a:r>
            </a:p>
            <a:p>
              <a:pPr algn="ctr"/>
              <a:r>
                <a:rPr lang="en-US" dirty="0"/>
                <a:t>CMAs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943F303B-B13D-EC53-5DE5-F3C033B5E5F9}"/>
                </a:ext>
              </a:extLst>
            </p:cNvPr>
            <p:cNvSpPr/>
            <p:nvPr/>
          </p:nvSpPr>
          <p:spPr>
            <a:xfrm rot="10800000">
              <a:off x="5824000" y="2136572"/>
              <a:ext cx="211596" cy="171269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0A7C16-E972-21E1-8312-23D540B71ECE}"/>
              </a:ext>
            </a:extLst>
          </p:cNvPr>
          <p:cNvGrpSpPr/>
          <p:nvPr/>
        </p:nvGrpSpPr>
        <p:grpSpPr>
          <a:xfrm>
            <a:off x="4567215" y="4159742"/>
            <a:ext cx="2590894" cy="1563959"/>
            <a:chOff x="3444702" y="2136572"/>
            <a:chExt cx="2590894" cy="1712699"/>
          </a:xfrm>
        </p:grpSpPr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1D115377-46F8-EB6A-0FDA-6B6D08E6115E}"/>
                </a:ext>
              </a:extLst>
            </p:cNvPr>
            <p:cNvSpPr/>
            <p:nvPr/>
          </p:nvSpPr>
          <p:spPr>
            <a:xfrm>
              <a:off x="3444702" y="2136572"/>
              <a:ext cx="211596" cy="171269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4B403CC-C2A1-D453-EFB3-D0FD8BBE3DCF}"/>
                </a:ext>
              </a:extLst>
            </p:cNvPr>
            <p:cNvSpPr txBox="1"/>
            <p:nvPr/>
          </p:nvSpPr>
          <p:spPr>
            <a:xfrm>
              <a:off x="3550500" y="2443968"/>
              <a:ext cx="22713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Projected Factor</a:t>
              </a:r>
            </a:p>
            <a:p>
              <a:pPr algn="ctr"/>
              <a:r>
                <a:rPr lang="en-US" dirty="0"/>
                <a:t>Variance-Covariance</a:t>
              </a:r>
            </a:p>
            <a:p>
              <a:pPr algn="ctr"/>
              <a:r>
                <a:rPr lang="en-US" dirty="0"/>
                <a:t>Matrix</a:t>
              </a:r>
            </a:p>
          </p:txBody>
        </p:sp>
        <p:sp>
          <p:nvSpPr>
            <p:cNvPr id="53" name="Left Bracket 52">
              <a:extLst>
                <a:ext uri="{FF2B5EF4-FFF2-40B4-BE49-F238E27FC236}">
                  <a16:creationId xmlns:a16="http://schemas.microsoft.com/office/drawing/2014/main" id="{0773A81F-8BB5-41C8-D678-99FD80FA1473}"/>
                </a:ext>
              </a:extLst>
            </p:cNvPr>
            <p:cNvSpPr/>
            <p:nvPr/>
          </p:nvSpPr>
          <p:spPr>
            <a:xfrm rot="10800000">
              <a:off x="5824000" y="2136572"/>
              <a:ext cx="211596" cy="171269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3D60952-FFF2-E0C2-4D15-179CEC50DD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4608" y="2898549"/>
            <a:ext cx="1222599" cy="111421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EA0B680-A925-424D-BA06-55963F93B646}"/>
              </a:ext>
            </a:extLst>
          </p:cNvPr>
          <p:cNvCxnSpPr>
            <a:cxnSpLocks/>
          </p:cNvCxnSpPr>
          <p:nvPr/>
        </p:nvCxnSpPr>
        <p:spPr>
          <a:xfrm rot="5400000">
            <a:off x="6972140" y="2900939"/>
            <a:ext cx="1271459" cy="114989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lus 21">
            <a:extLst>
              <a:ext uri="{FF2B5EF4-FFF2-40B4-BE49-F238E27FC236}">
                <a16:creationId xmlns:a16="http://schemas.microsoft.com/office/drawing/2014/main" id="{EA7A80EC-8CFF-8B90-97A7-664B3ADC029A}"/>
              </a:ext>
            </a:extLst>
          </p:cNvPr>
          <p:cNvSpPr/>
          <p:nvPr/>
        </p:nvSpPr>
        <p:spPr>
          <a:xfrm>
            <a:off x="3904997" y="1802476"/>
            <a:ext cx="472271" cy="461665"/>
          </a:xfrm>
          <a:prstGeom prst="mathPlus">
            <a:avLst>
              <a:gd name="adj1" fmla="val 4951"/>
            </a:avLst>
          </a:prstGeom>
          <a:noFill/>
          <a:ln w="9525">
            <a:solidFill>
              <a:schemeClr val="dk1">
                <a:shade val="15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2600 w 472271"/>
                      <a:gd name="connsiteY0" fmla="*/ 176541 h 461665"/>
                      <a:gd name="connsiteX1" fmla="*/ 181844 w 472271"/>
                      <a:gd name="connsiteY1" fmla="*/ 176541 h 461665"/>
                      <a:gd name="connsiteX2" fmla="*/ 181844 w 472271"/>
                      <a:gd name="connsiteY2" fmla="*/ 61194 h 461665"/>
                      <a:gd name="connsiteX3" fmla="*/ 290427 w 472271"/>
                      <a:gd name="connsiteY3" fmla="*/ 61194 h 461665"/>
                      <a:gd name="connsiteX4" fmla="*/ 290427 w 472271"/>
                      <a:gd name="connsiteY4" fmla="*/ 176541 h 461665"/>
                      <a:gd name="connsiteX5" fmla="*/ 409671 w 472271"/>
                      <a:gd name="connsiteY5" fmla="*/ 176541 h 461665"/>
                      <a:gd name="connsiteX6" fmla="*/ 409671 w 472271"/>
                      <a:gd name="connsiteY6" fmla="*/ 285124 h 461665"/>
                      <a:gd name="connsiteX7" fmla="*/ 290427 w 472271"/>
                      <a:gd name="connsiteY7" fmla="*/ 285124 h 461665"/>
                      <a:gd name="connsiteX8" fmla="*/ 290427 w 472271"/>
                      <a:gd name="connsiteY8" fmla="*/ 400471 h 461665"/>
                      <a:gd name="connsiteX9" fmla="*/ 181844 w 472271"/>
                      <a:gd name="connsiteY9" fmla="*/ 400471 h 461665"/>
                      <a:gd name="connsiteX10" fmla="*/ 181844 w 472271"/>
                      <a:gd name="connsiteY10" fmla="*/ 285124 h 461665"/>
                      <a:gd name="connsiteX11" fmla="*/ 62600 w 472271"/>
                      <a:gd name="connsiteY11" fmla="*/ 285124 h 461665"/>
                      <a:gd name="connsiteX12" fmla="*/ 62600 w 472271"/>
                      <a:gd name="connsiteY12" fmla="*/ 176541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72271" h="461665" extrusionOk="0">
                        <a:moveTo>
                          <a:pt x="62600" y="176541"/>
                        </a:moveTo>
                        <a:cubicBezTo>
                          <a:pt x="117624" y="173857"/>
                          <a:pt x="144015" y="175181"/>
                          <a:pt x="181844" y="176541"/>
                        </a:cubicBezTo>
                        <a:cubicBezTo>
                          <a:pt x="186432" y="125800"/>
                          <a:pt x="177273" y="111670"/>
                          <a:pt x="181844" y="61194"/>
                        </a:cubicBezTo>
                        <a:cubicBezTo>
                          <a:pt x="233451" y="65756"/>
                          <a:pt x="249182" y="53800"/>
                          <a:pt x="290427" y="61194"/>
                        </a:cubicBezTo>
                        <a:cubicBezTo>
                          <a:pt x="282900" y="115853"/>
                          <a:pt x="290983" y="162962"/>
                          <a:pt x="290427" y="176541"/>
                        </a:cubicBezTo>
                        <a:cubicBezTo>
                          <a:pt x="337430" y="173139"/>
                          <a:pt x="382612" y="171096"/>
                          <a:pt x="409671" y="176541"/>
                        </a:cubicBezTo>
                        <a:cubicBezTo>
                          <a:pt x="415244" y="194073"/>
                          <a:pt x="404002" y="264658"/>
                          <a:pt x="409671" y="285124"/>
                        </a:cubicBezTo>
                        <a:cubicBezTo>
                          <a:pt x="368387" y="278990"/>
                          <a:pt x="319668" y="295432"/>
                          <a:pt x="290427" y="285124"/>
                        </a:cubicBezTo>
                        <a:cubicBezTo>
                          <a:pt x="286274" y="342420"/>
                          <a:pt x="291613" y="374183"/>
                          <a:pt x="290427" y="400471"/>
                        </a:cubicBezTo>
                        <a:cubicBezTo>
                          <a:pt x="257084" y="403916"/>
                          <a:pt x="232484" y="396321"/>
                          <a:pt x="181844" y="400471"/>
                        </a:cubicBezTo>
                        <a:cubicBezTo>
                          <a:pt x="172390" y="363024"/>
                          <a:pt x="176405" y="319992"/>
                          <a:pt x="181844" y="285124"/>
                        </a:cubicBezTo>
                        <a:cubicBezTo>
                          <a:pt x="124655" y="293977"/>
                          <a:pt x="112613" y="278664"/>
                          <a:pt x="62600" y="285124"/>
                        </a:cubicBezTo>
                        <a:cubicBezTo>
                          <a:pt x="56353" y="242680"/>
                          <a:pt x="55848" y="201480"/>
                          <a:pt x="62600" y="1765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FDB313-EEB8-6E9F-A5D3-C6B38A840A27}"/>
              </a:ext>
            </a:extLst>
          </p:cNvPr>
          <p:cNvCxnSpPr>
            <a:cxnSpLocks/>
          </p:cNvCxnSpPr>
          <p:nvPr/>
        </p:nvCxnSpPr>
        <p:spPr>
          <a:xfrm>
            <a:off x="5891845" y="2840157"/>
            <a:ext cx="0" cy="1226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lus 25">
            <a:extLst>
              <a:ext uri="{FF2B5EF4-FFF2-40B4-BE49-F238E27FC236}">
                <a16:creationId xmlns:a16="http://schemas.microsoft.com/office/drawing/2014/main" id="{0B8FDBA5-BDE7-B423-22ED-4D333DF4637A}"/>
              </a:ext>
            </a:extLst>
          </p:cNvPr>
          <p:cNvSpPr/>
          <p:nvPr/>
        </p:nvSpPr>
        <p:spPr>
          <a:xfrm>
            <a:off x="7402829" y="1769022"/>
            <a:ext cx="472271" cy="461665"/>
          </a:xfrm>
          <a:prstGeom prst="mathPlus">
            <a:avLst>
              <a:gd name="adj1" fmla="val 4951"/>
            </a:avLst>
          </a:prstGeom>
          <a:noFill/>
          <a:ln w="9525">
            <a:solidFill>
              <a:schemeClr val="dk1">
                <a:shade val="15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2600 w 472271"/>
                      <a:gd name="connsiteY0" fmla="*/ 176541 h 461665"/>
                      <a:gd name="connsiteX1" fmla="*/ 181844 w 472271"/>
                      <a:gd name="connsiteY1" fmla="*/ 176541 h 461665"/>
                      <a:gd name="connsiteX2" fmla="*/ 181844 w 472271"/>
                      <a:gd name="connsiteY2" fmla="*/ 61194 h 461665"/>
                      <a:gd name="connsiteX3" fmla="*/ 290427 w 472271"/>
                      <a:gd name="connsiteY3" fmla="*/ 61194 h 461665"/>
                      <a:gd name="connsiteX4" fmla="*/ 290427 w 472271"/>
                      <a:gd name="connsiteY4" fmla="*/ 176541 h 461665"/>
                      <a:gd name="connsiteX5" fmla="*/ 409671 w 472271"/>
                      <a:gd name="connsiteY5" fmla="*/ 176541 h 461665"/>
                      <a:gd name="connsiteX6" fmla="*/ 409671 w 472271"/>
                      <a:gd name="connsiteY6" fmla="*/ 285124 h 461665"/>
                      <a:gd name="connsiteX7" fmla="*/ 290427 w 472271"/>
                      <a:gd name="connsiteY7" fmla="*/ 285124 h 461665"/>
                      <a:gd name="connsiteX8" fmla="*/ 290427 w 472271"/>
                      <a:gd name="connsiteY8" fmla="*/ 400471 h 461665"/>
                      <a:gd name="connsiteX9" fmla="*/ 181844 w 472271"/>
                      <a:gd name="connsiteY9" fmla="*/ 400471 h 461665"/>
                      <a:gd name="connsiteX10" fmla="*/ 181844 w 472271"/>
                      <a:gd name="connsiteY10" fmla="*/ 285124 h 461665"/>
                      <a:gd name="connsiteX11" fmla="*/ 62600 w 472271"/>
                      <a:gd name="connsiteY11" fmla="*/ 285124 h 461665"/>
                      <a:gd name="connsiteX12" fmla="*/ 62600 w 472271"/>
                      <a:gd name="connsiteY12" fmla="*/ 176541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72271" h="461665" extrusionOk="0">
                        <a:moveTo>
                          <a:pt x="62600" y="176541"/>
                        </a:moveTo>
                        <a:cubicBezTo>
                          <a:pt x="117624" y="173857"/>
                          <a:pt x="144015" y="175181"/>
                          <a:pt x="181844" y="176541"/>
                        </a:cubicBezTo>
                        <a:cubicBezTo>
                          <a:pt x="186432" y="125800"/>
                          <a:pt x="177273" y="111670"/>
                          <a:pt x="181844" y="61194"/>
                        </a:cubicBezTo>
                        <a:cubicBezTo>
                          <a:pt x="233451" y="65756"/>
                          <a:pt x="249182" y="53800"/>
                          <a:pt x="290427" y="61194"/>
                        </a:cubicBezTo>
                        <a:cubicBezTo>
                          <a:pt x="282900" y="115853"/>
                          <a:pt x="290983" y="162962"/>
                          <a:pt x="290427" y="176541"/>
                        </a:cubicBezTo>
                        <a:cubicBezTo>
                          <a:pt x="337430" y="173139"/>
                          <a:pt x="382612" y="171096"/>
                          <a:pt x="409671" y="176541"/>
                        </a:cubicBezTo>
                        <a:cubicBezTo>
                          <a:pt x="415244" y="194073"/>
                          <a:pt x="404002" y="264658"/>
                          <a:pt x="409671" y="285124"/>
                        </a:cubicBezTo>
                        <a:cubicBezTo>
                          <a:pt x="368387" y="278990"/>
                          <a:pt x="319668" y="295432"/>
                          <a:pt x="290427" y="285124"/>
                        </a:cubicBezTo>
                        <a:cubicBezTo>
                          <a:pt x="286274" y="342420"/>
                          <a:pt x="291613" y="374183"/>
                          <a:pt x="290427" y="400471"/>
                        </a:cubicBezTo>
                        <a:cubicBezTo>
                          <a:pt x="257084" y="403916"/>
                          <a:pt x="232484" y="396321"/>
                          <a:pt x="181844" y="400471"/>
                        </a:cubicBezTo>
                        <a:cubicBezTo>
                          <a:pt x="172390" y="363024"/>
                          <a:pt x="176405" y="319992"/>
                          <a:pt x="181844" y="285124"/>
                        </a:cubicBezTo>
                        <a:cubicBezTo>
                          <a:pt x="124655" y="293977"/>
                          <a:pt x="112613" y="278664"/>
                          <a:pt x="62600" y="285124"/>
                        </a:cubicBezTo>
                        <a:cubicBezTo>
                          <a:pt x="56353" y="242680"/>
                          <a:pt x="55848" y="201480"/>
                          <a:pt x="62600" y="1765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1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12930</TotalTime>
  <Words>499</Words>
  <Application>Microsoft Macintosh PowerPoint</Application>
  <PresentationFormat>Widescreen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Sheth</dc:creator>
  <cp:lastModifiedBy>Arnav Sheth</cp:lastModifiedBy>
  <cp:revision>26</cp:revision>
  <dcterms:created xsi:type="dcterms:W3CDTF">2024-03-20T18:31:13Z</dcterms:created>
  <dcterms:modified xsi:type="dcterms:W3CDTF">2024-07-26T20:05:23Z</dcterms:modified>
</cp:coreProperties>
</file>