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5"/>
  </p:sldMasterIdLst>
  <p:sldIdLst>
    <p:sldId id="256" r:id="rId6"/>
    <p:sldId id="260" r:id="rId7"/>
    <p:sldId id="309" r:id="rId8"/>
    <p:sldId id="306" r:id="rId9"/>
    <p:sldId id="311" r:id="rId10"/>
    <p:sldId id="304" r:id="rId11"/>
    <p:sldId id="307" r:id="rId12"/>
    <p:sldId id="308" r:id="rId13"/>
    <p:sldId id="303" r:id="rId14"/>
  </p:sldIdLst>
  <p:sldSz cx="12192000" cy="6858000"/>
  <p:notesSz cx="6858000" cy="9144000"/>
  <p:embeddedFontLst>
    <p:embeddedFont>
      <p:font typeface="Metropolis" pitchFamily="2" charset="77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2275E22-EF5F-5007-5072-EB9F5CE3AD00}" name="Clinton Tepper" initials="CT" userId="S::ctepper@icapitalnetwork.com::74a236de-3bf1-4477-8310-85fa31fafa6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4150"/>
    <a:srgbClr val="0077AA"/>
    <a:srgbClr val="2CA9E3"/>
    <a:srgbClr val="F0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B2C2E7-9FB7-D04C-9B3B-37028AB4671D}" v="10" dt="2024-05-06T15:50:07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04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8/10/relationships/authors" Target="authors.xml"/><Relationship Id="rId5" Type="http://schemas.openxmlformats.org/officeDocument/2006/relationships/slideMaster" Target="slideMasters/slideMaster1.xml"/><Relationship Id="rId15" Type="http://schemas.openxmlformats.org/officeDocument/2006/relationships/font" Target="fonts/font1.fntdata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4FB169-FECD-D4A3-AC87-56BA31107C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D6377C28-79E3-E792-1743-294BB8B25CA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780989"/>
            <a:ext cx="1831312" cy="43636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4DD0AA9-5883-F95A-40B0-5D5F5734B3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2743199"/>
            <a:ext cx="10210800" cy="685801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sz="2400" b="0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Headline Here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DAADA25-CE41-5E7D-52EF-D3EDB2F7B6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3602038"/>
            <a:ext cx="10210800" cy="352805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Metropoli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 / Date Here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FF24C811-E1B7-99A2-EA96-BE738BD946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483101"/>
            <a:ext cx="10210800" cy="35280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200" b="0" i="0">
                <a:solidFill>
                  <a:schemeClr val="bg1"/>
                </a:solidFill>
                <a:latin typeface="Metropolis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Prepared For: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C36ADB1E-B822-C8B9-B715-998002A5CF3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200" y="4847058"/>
            <a:ext cx="2720975" cy="814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Here to Insert Logo</a:t>
            </a:r>
          </a:p>
        </p:txBody>
      </p:sp>
    </p:spTree>
    <p:extLst>
      <p:ext uri="{BB962C8B-B14F-4D97-AF65-F5344CB8AC3E}">
        <p14:creationId xmlns:p14="http://schemas.microsoft.com/office/powerpoint/2010/main" val="33240712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495300" y="1714500"/>
            <a:ext cx="3502685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465DA4B-AF0C-5FCE-832F-FA0A87C046F0}"/>
              </a:ext>
            </a:extLst>
          </p:cNvPr>
          <p:cNvSpPr/>
          <p:nvPr userDrawn="1"/>
        </p:nvSpPr>
        <p:spPr>
          <a:xfrm>
            <a:off x="4341233" y="1714500"/>
            <a:ext cx="3502685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b="0" i="0" baseline="3000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33C3A17-29B6-948A-8E9B-60CB5A2F55B3}"/>
              </a:ext>
            </a:extLst>
          </p:cNvPr>
          <p:cNvSpPr/>
          <p:nvPr userDrawn="1"/>
        </p:nvSpPr>
        <p:spPr>
          <a:xfrm>
            <a:off x="8194015" y="1714500"/>
            <a:ext cx="3502685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9F131AA-32A7-4432-9117-24DE4EE622CA}"/>
              </a:ext>
            </a:extLst>
          </p:cNvPr>
          <p:cNvSpPr/>
          <p:nvPr userDrawn="1"/>
        </p:nvSpPr>
        <p:spPr>
          <a:xfrm>
            <a:off x="495300" y="3868745"/>
            <a:ext cx="3502685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4987A29-A9FE-C788-8543-F1A444C7EA7A}"/>
              </a:ext>
            </a:extLst>
          </p:cNvPr>
          <p:cNvSpPr/>
          <p:nvPr userDrawn="1"/>
        </p:nvSpPr>
        <p:spPr>
          <a:xfrm>
            <a:off x="4341233" y="3868745"/>
            <a:ext cx="3502685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CF4D6F6-27D4-2AF1-80E7-C0292C756359}"/>
              </a:ext>
            </a:extLst>
          </p:cNvPr>
          <p:cNvSpPr/>
          <p:nvPr userDrawn="1"/>
        </p:nvSpPr>
        <p:spPr>
          <a:xfrm>
            <a:off x="8194015" y="3868745"/>
            <a:ext cx="3502685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0312"/>
            <a:ext cx="304776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4" y="2405875"/>
            <a:ext cx="304775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D2FD1155-252B-2A79-25EC-ABA833A7CE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65150" y="1940312"/>
            <a:ext cx="306170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BF75B211-F34A-846F-B233-B9E71E4058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5151" y="2405875"/>
            <a:ext cx="306169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AF023167-33CE-4075-0ABE-B8E79FF47F8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1493" y="4108159"/>
            <a:ext cx="304776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209EFEB1-A2F6-7367-DD38-5B8256A207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494" y="4573722"/>
            <a:ext cx="304775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34" name="Text Placeholder 13">
            <a:extLst>
              <a:ext uri="{FF2B5EF4-FFF2-40B4-BE49-F238E27FC236}">
                <a16:creationId xmlns:a16="http://schemas.microsoft.com/office/drawing/2014/main" id="{89205DF3-FF50-23A0-4693-86D81AD84B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65150" y="4108159"/>
            <a:ext cx="306170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2F208952-7E88-973F-DD61-69B7085B11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65151" y="4573722"/>
            <a:ext cx="306169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CD07FB50-EF53-2B1E-81FC-2020CD56AF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48782" y="1940312"/>
            <a:ext cx="306170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8" name="Text Placeholder 13">
            <a:extLst>
              <a:ext uri="{FF2B5EF4-FFF2-40B4-BE49-F238E27FC236}">
                <a16:creationId xmlns:a16="http://schemas.microsoft.com/office/drawing/2014/main" id="{B3586265-278A-6737-9B22-91B1C2ECF5E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48783" y="2405875"/>
            <a:ext cx="306169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sp>
        <p:nvSpPr>
          <p:cNvPr id="39" name="Text Placeholder 13">
            <a:extLst>
              <a:ext uri="{FF2B5EF4-FFF2-40B4-BE49-F238E27FC236}">
                <a16:creationId xmlns:a16="http://schemas.microsoft.com/office/drawing/2014/main" id="{CC1AF5F4-533B-514D-73D6-1791B470865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48782" y="4108159"/>
            <a:ext cx="306170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8942C036-443C-3274-8824-DC647C3AC5B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48783" y="4573722"/>
            <a:ext cx="3061699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84F28FF-9D97-8EEC-BB9F-00A899F05A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9AABD8E-2A7C-FBBE-F4BF-01D243CE71F0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1AF52045-9F78-3493-2E0E-8EC779D37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C74AB89D-7F67-8A4B-9710-BAB3C0BFC9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DDBFF9E9-105F-4D3A-EE48-E393CD2CC9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7034398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2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9" orient="horz" pos="151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74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Ba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9CC4D2E-E4F3-8D69-981E-3E41693216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5699A0-97CB-EE95-B77C-A510F8F45059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EFD9F27-9A19-5AE0-D4D9-C58F714D1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3C101D24-C01C-37F8-CB7D-99CC765727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166A1DC-A1DF-C766-EE00-61A895D228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37339909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1943100"/>
            <a:ext cx="11201400" cy="38838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BE632F-C3E6-CE7A-C4AF-79F858048C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61B6AF-492A-338F-7650-270B066D41CD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98FD00C-52BC-7005-4C7E-E8C365BFB0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50629E1-76EA-B20F-DEDE-6552D98CD6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CFB3D2FD-1B31-942F-D441-D116420BA3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1441964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2407916"/>
            <a:ext cx="5258228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36DB8BE8-980D-7D91-9E13-D30EC7397C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1941816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E93526FF-F5DF-9986-B1B6-91763460EA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33763" y="2407916"/>
            <a:ext cx="5258228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179035A-8307-F29A-AE2B-3AA5F6CFE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3763" y="1941816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746340-A78E-188E-7BC0-1F672F2D04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EA902D3-0250-40C5-7B7A-168A172CC9C6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7803506-375C-5002-A8B9-F04B45B1B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EA27EFE5-8546-FBB5-81D3-0C5503D17F8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26518EC5-A663-01AC-3FAB-146E9A72E7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21929325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2407916"/>
            <a:ext cx="3203397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36DB8BE8-980D-7D91-9E13-D30EC7397C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1941816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E93526FF-F5DF-9986-B1B6-91763460EA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3300" y="2407916"/>
            <a:ext cx="3203397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179035A-8307-F29A-AE2B-3AA5F6CFE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3300" y="1941816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5E88006-CD9D-BEC8-0EB7-0FEA3D95FA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94300" y="2407916"/>
            <a:ext cx="3203397" cy="341900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55C47F8-4538-E15A-95AB-89FD7803D5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94300" y="1941816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C4DA997-EF1E-2D62-8473-8BBE0F729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A3B1535-B88E-1A11-E337-CC8A615181DC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52F3E77-374C-8DED-25E4-D4B71F9D2D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01B30EDF-2B5E-DC7D-5310-0383F39D3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BA5D8660-DA41-A893-047E-C966478A99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28646073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Ico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3429000"/>
            <a:ext cx="11201400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48C57FA2-44EE-9236-26D9-75FE1A303BD5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95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3D1CF2FB-6E4E-185B-5702-AADF036DEF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2968035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13C377-AF9A-7CEC-DCA5-D81AB2D7017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DCF4FF-E4BB-085A-E0D7-DFC1685BDDCE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634A2EE-FD2D-9A6C-3EA5-768ED9DC3C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C5AE37A2-83DB-A4EF-6669-5249913FE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C789E8A1-9E66-DBDD-4668-79249B54CC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40442413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Ico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3429000"/>
            <a:ext cx="5258228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36DB8BE8-980D-7D91-9E13-D30EC7397C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2968035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E93526FF-F5DF-9986-B1B6-91763460EA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33763" y="3429000"/>
            <a:ext cx="5258228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179035A-8307-F29A-AE2B-3AA5F6CFE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3763" y="2968035"/>
            <a:ext cx="5258228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19A96FAA-E9BD-F286-6D80-5E4197039DF5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95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8495F9A4-DE8F-223F-71FA-4A7627AE45C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433763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1E183BF-B7D1-324F-70EA-7995E6B26F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C94C12A-1422-F635-36D0-ACAA1EF76E57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A1BCB0D-B0BD-D81E-E410-271CB83070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51196DFE-0D81-81D2-39E9-AE46E21C10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96E7766-ECB2-5D5F-D96F-67B1988CF74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6416719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con W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94A1A4-8D45-8776-09E5-CB080FCA1BFE}"/>
              </a:ext>
            </a:extLst>
          </p:cNvPr>
          <p:cNvSpPr/>
          <p:nvPr userDrawn="1"/>
        </p:nvSpPr>
        <p:spPr>
          <a:xfrm>
            <a:off x="0" y="1158234"/>
            <a:ext cx="12191994" cy="51282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22A4D0D9-EAC7-092F-A427-64FEC51C3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" y="3429000"/>
            <a:ext cx="3203397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36DB8BE8-980D-7D91-9E13-D30EC7397C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2979510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E93526FF-F5DF-9986-B1B6-91763460EA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3300" y="3429000"/>
            <a:ext cx="3203397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179035A-8307-F29A-AE2B-3AA5F6CFE4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3300" y="2979510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5E88006-CD9D-BEC8-0EB7-0FEA3D95FA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94300" y="3429000"/>
            <a:ext cx="3203397" cy="23979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55C47F8-4538-E15A-95AB-89FD7803D5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94300" y="2979510"/>
            <a:ext cx="3203397" cy="22603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1F5C10F-C8B1-4994-2683-5E1B589574A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95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05B76BE-4042-7B9E-C112-788CF2CF848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494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0C9BA74A-F242-8DC8-6F13-E23F5EFAB5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493300" y="1943100"/>
            <a:ext cx="800100" cy="800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>
                <a:latin typeface="Metropolis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CEC54E5-9EE6-AE0B-E05A-7696DB8646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ECCC851-CDF0-8A6E-B93C-A486460B5311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45E1E13-9EC6-190B-022D-00615C21A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06A458C3-12E4-D71D-135B-BC302A0212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1143000"/>
            <a:ext cx="11239495" cy="5715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FBC190C9-67FA-816F-B9DE-088D5D257E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30761596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5" orient="horz" pos="720">
          <p15:clr>
            <a:srgbClr val="FBAE40"/>
          </p15:clr>
        </p15:guide>
        <p15:guide id="8" pos="31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3960">
          <p15:clr>
            <a:srgbClr val="FBAE40"/>
          </p15:clr>
        </p15:guide>
        <p15:guide id="11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816">
          <p15:clr>
            <a:srgbClr val="FBAE40"/>
          </p15:clr>
        </p15:guide>
        <p15:guide id="15" orient="horz" pos="36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DE1BBB9-FFA9-946E-41AF-F5A00DABC4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50BAE0-130E-B997-098D-ED9F0F669553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BAA2D8E-A153-1DE7-31D4-AC5D531FF2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8696F2-6B05-E5F7-D3D6-C2C0404A0B68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D75AB7C-50FA-E7B3-D505-6D556BB4BF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47226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32">
          <p15:clr>
            <a:srgbClr val="FBAE40"/>
          </p15:clr>
        </p15:guide>
        <p15:guide id="2" pos="3840">
          <p15:clr>
            <a:srgbClr val="FBAE40"/>
          </p15:clr>
        </p15:guide>
        <p15:guide id="3" pos="432">
          <p15:clr>
            <a:srgbClr val="FBAE40"/>
          </p15:clr>
        </p15:guide>
        <p15:guide id="4" pos="312">
          <p15:clr>
            <a:srgbClr val="FBAE40"/>
          </p15:clr>
        </p15:guide>
        <p15:guide id="5" pos="7248">
          <p15:clr>
            <a:srgbClr val="FBAE40"/>
          </p15:clr>
        </p15:guide>
        <p15:guide id="6" pos="7368">
          <p15:clr>
            <a:srgbClr val="FBAE40"/>
          </p15:clr>
        </p15:guide>
        <p15:guide id="7" orient="horz" pos="576">
          <p15:clr>
            <a:srgbClr val="FBAE40"/>
          </p15:clr>
        </p15:guide>
        <p15:guide id="8" orient="horz" pos="417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E43175-361F-A8EF-2A4C-5DAB61F1B5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82FF86-4C4F-C778-86BF-D46BCA6A1B66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798976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441D93E-15FC-6160-A2B4-E7EB481E81C9}"/>
              </a:ext>
            </a:extLst>
          </p:cNvPr>
          <p:cNvSpPr/>
          <p:nvPr userDrawn="1"/>
        </p:nvSpPr>
        <p:spPr>
          <a:xfrm>
            <a:off x="-6" y="457200"/>
            <a:ext cx="11353812" cy="57150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pic>
        <p:nvPicPr>
          <p:cNvPr id="11" name="Picture 10" descr="A picture containing outdoor, pylon&#10;&#10;Description automatically generated">
            <a:extLst>
              <a:ext uri="{FF2B5EF4-FFF2-40B4-BE49-F238E27FC236}">
                <a16:creationId xmlns:a16="http://schemas.microsoft.com/office/drawing/2014/main" id="{F4D627C0-302A-103B-D6F2-2FFDA8D87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6815" y="0"/>
            <a:ext cx="4655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ED1860-84EC-D7AE-13DB-330904C8CF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800100"/>
            <a:ext cx="10858500" cy="342900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3600" b="1" i="0">
                <a:latin typeface="Metropolis"/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E8333DA-15A1-4964-9348-DE7B47872E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6495" y="1600200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17065418-A4EA-F504-612A-B803F02942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6495" y="1960906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440C96DD-02F6-87BF-2CB8-19AFB6128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300" y="1600200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4A464475-72FA-C41F-B96F-2B6CA40EBDD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23734" y="1600200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0BD3DAC-4839-F079-6E1B-99AF86DC0E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23734" y="1960906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85C84629-0AD9-193A-FA5C-0472505AE23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52539" y="1600200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12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1A7A600D-6E19-0AEF-FE18-20977FCF5D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66495" y="2637263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6587FA27-2C9A-AA5A-B1C2-A37B3FB6959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66495" y="2997969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4F7A4F6B-613C-630C-58E2-9091D780245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5300" y="2637263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06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4B0C1632-E64C-3B86-FEB6-33686DFB33A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23734" y="2637263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8B81D481-8E79-BFEB-5437-6C1FDAE88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23734" y="2997969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515C7E00-6EDC-043B-A46B-2476DAEEE69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52539" y="2637263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14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C0776FA1-B9DE-A237-481D-04C3072F64A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66495" y="3674326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73F09160-E88B-1B42-62A9-26817A25942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66495" y="4035032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2FDF832E-8DF2-D0F8-06F5-D36616C5E79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95300" y="3674326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08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4DB3A8EB-7854-DD99-EA8C-2A45B8793F9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23734" y="3674326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30963391-3618-E844-21AE-670614A3A23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23734" y="4035032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A8CE4C0-0918-6BED-553D-28AF18AF5FC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52539" y="3674326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16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ABB50C20-388F-B900-7DC7-D0CAA296AA0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66495" y="4711389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FFCDBBE1-A70A-9F89-5E52-E42071CFE8A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66495" y="5072095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0A286DB5-BD93-790A-791A-FAF604EEA70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95300" y="4711389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10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58AC94F8-BAE9-C5DE-B864-614E2C012A4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23734" y="4711389"/>
            <a:ext cx="2290384" cy="3429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8A4338FC-FF6C-9423-51A6-75F9759BC0C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23734" y="5072095"/>
            <a:ext cx="2290384" cy="439394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4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23B74B5F-4E9D-A32F-3B88-DCCF8171EE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52539" y="4711389"/>
            <a:ext cx="564066" cy="3429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 i="0">
                <a:solidFill>
                  <a:srgbClr val="2CA9E3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B52423-72DB-ED0A-7667-F38CDDA7C94E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7D69B8F-05CE-3094-09D3-E1AFB02C22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18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12">
          <p15:clr>
            <a:srgbClr val="FBAE40"/>
          </p15:clr>
        </p15:guide>
        <p15:guide id="4" pos="7368">
          <p15:clr>
            <a:srgbClr val="FBAE40"/>
          </p15:clr>
        </p15:guide>
        <p15:guide id="5" orient="horz" pos="504">
          <p15:clr>
            <a:srgbClr val="FBAE40"/>
          </p15:clr>
        </p15:guide>
        <p15:guide id="6" orient="horz" pos="4032">
          <p15:clr>
            <a:srgbClr val="FBAE40"/>
          </p15:clr>
        </p15:guide>
        <p15:guide id="7" orient="horz" pos="4176">
          <p15:clr>
            <a:srgbClr val="FBAE40"/>
          </p15:clr>
        </p15:guide>
        <p15:guide id="8" orient="horz" pos="720">
          <p15:clr>
            <a:srgbClr val="FBAE40"/>
          </p15:clr>
        </p15:guide>
        <p15:guide id="9" orient="horz" pos="100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B7AF6B-ACA7-0587-7DCD-7777DC0671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5302" y="6421395"/>
            <a:ext cx="919736" cy="219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2D6130-8317-7B0F-2D79-EBC8200B43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44B656-AC0F-A31B-C58B-C03F8CB2D1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6D0301-F24E-7391-426B-C1D652DB2B22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E80F100-9D71-9B5D-C4D0-F013E73F77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02962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38F254-1C66-573E-8A91-696FD5B0FD7E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75FDF-8041-AB87-FD9F-0B77B7B04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5302" y="6421395"/>
            <a:ext cx="919736" cy="21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759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25D7B691-AB52-6D0E-58C9-D6FCC19245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62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7A9CBF-6FB0-7231-2555-3AC7FF35CB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2914650"/>
            <a:ext cx="11201400" cy="1028700"/>
          </a:xfrm>
        </p:spPr>
        <p:txBody>
          <a:bodyPr anchor="b"/>
          <a:lstStyle>
            <a:lvl1pPr algn="ctr">
              <a:lnSpc>
                <a:spcPct val="100000"/>
              </a:lnSpc>
              <a:defRPr sz="6000" b="0" i="0"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E250A8-24A2-9F19-1C54-5D5FA0C7F2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2496F8-FC25-2D24-71C5-73520144F919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075278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512">
          <p15:clr>
            <a:srgbClr val="FBAE40"/>
          </p15:clr>
        </p15:guide>
        <p15:guide id="4" pos="7368">
          <p15:clr>
            <a:srgbClr val="FBAE40"/>
          </p15:clr>
        </p15:guide>
        <p15:guide id="5" pos="312">
          <p15:clr>
            <a:srgbClr val="FBAE40"/>
          </p15:clr>
        </p15:guide>
        <p15:guide id="6" orient="horz" pos="4176">
          <p15:clr>
            <a:srgbClr val="FBAE40"/>
          </p15:clr>
        </p15:guide>
        <p15:guide id="7" orient="horz" pos="403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25D7B691-AB52-6D0E-58C9-D6FCC19245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62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7A9CBF-6FB0-7231-2555-3AC7FF35CB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" y="2400299"/>
            <a:ext cx="11201400" cy="1948677"/>
          </a:xfrm>
        </p:spPr>
        <p:txBody>
          <a:bodyPr anchor="b"/>
          <a:lstStyle>
            <a:lvl1pPr algn="ctr">
              <a:lnSpc>
                <a:spcPct val="100000"/>
              </a:lnSpc>
              <a:defRPr sz="6000" b="0" i="0"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E250A8-24A2-9F19-1C54-5D5FA0C7F2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CAE000-79C4-A16A-7390-A6AC8581D26B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chemeClr val="bg1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chemeClr val="bg1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chemeClr val="bg1"/>
              </a:solidFill>
              <a:latin typeface="Metropoli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425905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512">
          <p15:clr>
            <a:srgbClr val="FBAE40"/>
          </p15:clr>
        </p15:guide>
        <p15:guide id="4" pos="7368">
          <p15:clr>
            <a:srgbClr val="FBAE40"/>
          </p15:clr>
        </p15:guide>
        <p15:guide id="5" pos="312">
          <p15:clr>
            <a:srgbClr val="FBAE40"/>
          </p15:clr>
        </p15:guide>
        <p15:guide id="6" orient="horz" pos="4176">
          <p15:clr>
            <a:srgbClr val="FBAE40"/>
          </p15:clr>
        </p15:guide>
        <p15:guide id="7" orient="horz" pos="4032">
          <p15:clr>
            <a:srgbClr val="FBAE40"/>
          </p15:clr>
        </p15:guide>
        <p15:guide id="8" orient="horz" pos="27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3E75E7-6744-75EF-7AEC-389A129692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5F541E7-81E8-3B12-1E6A-F466D19FA3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3D32535-CF5A-F821-8C41-D664260F5F6B}"/>
              </a:ext>
            </a:extLst>
          </p:cNvPr>
          <p:cNvSpPr/>
          <p:nvPr userDrawn="1"/>
        </p:nvSpPr>
        <p:spPr>
          <a:xfrm>
            <a:off x="495300" y="1706137"/>
            <a:ext cx="11201400" cy="42374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75808B6-250C-E4EF-40E9-1E10B8F6D1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9BA9373-E460-DC96-E1DB-A594957AA8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DBB257-2EB3-4458-5227-FF6E5DA2C117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801847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374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6" pos="432">
          <p15:clr>
            <a:srgbClr val="FBAE40"/>
          </p15:clr>
        </p15:guide>
        <p15:guide id="7" pos="7368">
          <p15:clr>
            <a:srgbClr val="FBAE40"/>
          </p15:clr>
        </p15:guide>
        <p15:guide id="8" pos="7248">
          <p15:clr>
            <a:srgbClr val="FBAE40"/>
          </p15:clr>
        </p15:guide>
        <p15:guide id="9" orient="horz" pos="10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3D32535-CF5A-F821-8C41-D664260F5F6B}"/>
              </a:ext>
            </a:extLst>
          </p:cNvPr>
          <p:cNvSpPr/>
          <p:nvPr userDrawn="1"/>
        </p:nvSpPr>
        <p:spPr>
          <a:xfrm>
            <a:off x="495300" y="1706137"/>
            <a:ext cx="11201400" cy="42374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0312"/>
            <a:ext cx="1080470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3" y="2405875"/>
            <a:ext cx="10804707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F2C08A-9697-3A34-BBE5-474D370D6D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39C527E-CF9D-3E13-BE24-402CEBC9A5CA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B92DC4A-614C-DD59-5AEE-431A01D83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E7B64B46-DE62-FE7F-ABFD-89DD017007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892869F4-992E-20E7-AE74-76A064E9A9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1181676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2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9" orient="horz" pos="151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orient="horz" pos="1080">
          <p15:clr>
            <a:srgbClr val="FBAE40"/>
          </p15:clr>
        </p15:guide>
        <p15:guide id="13" orient="horz" pos="374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3D32535-CF5A-F821-8C41-D664260F5F6B}"/>
              </a:ext>
            </a:extLst>
          </p:cNvPr>
          <p:cNvSpPr/>
          <p:nvPr userDrawn="1"/>
        </p:nvSpPr>
        <p:spPr>
          <a:xfrm>
            <a:off x="495300" y="1714500"/>
            <a:ext cx="5484260" cy="42291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0312"/>
            <a:ext cx="510340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4" y="2405875"/>
            <a:ext cx="5103406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4156F4B-B8FB-F235-DBEC-B1A270A96C90}"/>
              </a:ext>
            </a:extLst>
          </p:cNvPr>
          <p:cNvSpPr/>
          <p:nvPr userDrawn="1"/>
        </p:nvSpPr>
        <p:spPr>
          <a:xfrm>
            <a:off x="6212442" y="1714500"/>
            <a:ext cx="5484260" cy="42291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9A681BFF-9941-D87B-30AE-AAF3B1CE57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3650" y="1940312"/>
            <a:ext cx="510340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383390A5-822E-FB9C-E98D-B6E85B44E9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3651" y="2405875"/>
            <a:ext cx="5103406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Maecenas ac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Aenean auctor, </a:t>
            </a:r>
            <a:r>
              <a:rPr lang="en-US" dirty="0" err="1"/>
              <a:t>nisl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dolor, id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ipsum sed ipsum.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gravida. Morbi semper, eros vitae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libero, at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lorem in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mi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at ipsum.</a:t>
            </a:r>
          </a:p>
          <a:p>
            <a:pPr lvl="0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7A3D3FD-065C-4F4F-401A-277228DB2C8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8DCA9A1-C188-EDFD-ED91-1E6F230667C1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26B2441-E4E9-3191-BEA0-92DC5D8CE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CA8DBDB3-B901-E74A-2C4A-C9C9CD7BC0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1A2C4969-D7B7-FD9D-BAED-EE50D6BC3B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24128175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6" orient="horz" pos="122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7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54A5FE9-4D4C-5626-4962-B773915CE3F8}"/>
              </a:ext>
            </a:extLst>
          </p:cNvPr>
          <p:cNvSpPr/>
          <p:nvPr userDrawn="1"/>
        </p:nvSpPr>
        <p:spPr>
          <a:xfrm>
            <a:off x="495300" y="1714500"/>
            <a:ext cx="3502685" cy="42188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225DB50-E010-5C97-4B6A-06A4B4BA4254}"/>
              </a:ext>
            </a:extLst>
          </p:cNvPr>
          <p:cNvSpPr/>
          <p:nvPr userDrawn="1"/>
        </p:nvSpPr>
        <p:spPr>
          <a:xfrm>
            <a:off x="4344654" y="1714500"/>
            <a:ext cx="3502685" cy="42291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5A02655-EABB-4DE7-01CC-1F980347F6DB}"/>
              </a:ext>
            </a:extLst>
          </p:cNvPr>
          <p:cNvSpPr/>
          <p:nvPr userDrawn="1"/>
        </p:nvSpPr>
        <p:spPr>
          <a:xfrm>
            <a:off x="8194015" y="1714500"/>
            <a:ext cx="3502685" cy="42291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0" i="0" dirty="0"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3100"/>
            <a:ext cx="3099945" cy="228600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4" y="2405875"/>
            <a:ext cx="3099944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9A681BFF-9941-D87B-30AE-AAF3B1CE57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4576" y="1940312"/>
            <a:ext cx="307939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383390A5-822E-FB9C-E98D-B6E85B44E9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64577" y="2405875"/>
            <a:ext cx="3079396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D1497709-BA4F-7E55-D26A-16D167C521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7659" y="1940312"/>
            <a:ext cx="3079397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8F00F353-386E-8894-B2BD-CB4CBB12F7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27660" y="2405875"/>
            <a:ext cx="3079396" cy="3309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Morbi diam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,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mi. Morbi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dui non </a:t>
            </a:r>
            <a:r>
              <a:rPr lang="en-US" dirty="0" err="1"/>
              <a:t>luctus</a:t>
            </a:r>
            <a:r>
              <a:rPr lang="en-US" dirty="0"/>
              <a:t>. Donec </a:t>
            </a:r>
            <a:r>
              <a:rPr lang="en-US" dirty="0" err="1"/>
              <a:t>efficitur</a:t>
            </a:r>
            <a:r>
              <a:rPr lang="en-US" dirty="0"/>
              <a:t> mi in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, ac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. Sed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dui </a:t>
            </a:r>
            <a:r>
              <a:rPr lang="en-US" dirty="0" err="1"/>
              <a:t>rhoncus</a:t>
            </a:r>
            <a:r>
              <a:rPr lang="en-US" dirty="0"/>
              <a:t> sed. Morbi a tempus </a:t>
            </a:r>
            <a:r>
              <a:rPr lang="en-US" dirty="0" err="1"/>
              <a:t>nunc</a:t>
            </a:r>
            <a:r>
              <a:rPr lang="en-US" dirty="0"/>
              <a:t>, at </a:t>
            </a:r>
            <a:r>
              <a:rPr lang="en-US" dirty="0" err="1"/>
              <a:t>eleifend</a:t>
            </a:r>
            <a:r>
              <a:rPr lang="en-US" dirty="0"/>
              <a:t> mi.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F985D2C-E736-1669-D0EA-797E3E213B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C827D4A-B31A-7791-25F2-948916AFD5A4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DA3FFF89-184F-D823-EC9D-CC5512FA6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C215640F-D5E6-A311-F5DA-24715D1E0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EF28590-84D4-E67B-D5AF-0FE7793B90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12618874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6" orient="horz" pos="122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7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AEC05F1-D8CB-5971-53FE-E1B77FFF2750}"/>
              </a:ext>
            </a:extLst>
          </p:cNvPr>
          <p:cNvSpPr/>
          <p:nvPr userDrawn="1"/>
        </p:nvSpPr>
        <p:spPr>
          <a:xfrm>
            <a:off x="495300" y="1714500"/>
            <a:ext cx="5350133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280DBDF-6DCE-86C8-D2A0-F1184E11FE64}"/>
              </a:ext>
            </a:extLst>
          </p:cNvPr>
          <p:cNvSpPr/>
          <p:nvPr userDrawn="1"/>
        </p:nvSpPr>
        <p:spPr>
          <a:xfrm>
            <a:off x="6346567" y="1714500"/>
            <a:ext cx="5350133" cy="19845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b="0" i="0" baseline="3000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9CBC59F-7FB0-C7D5-BCEC-30AA0270C4D7}"/>
              </a:ext>
            </a:extLst>
          </p:cNvPr>
          <p:cNvSpPr/>
          <p:nvPr userDrawn="1"/>
        </p:nvSpPr>
        <p:spPr>
          <a:xfrm>
            <a:off x="495300" y="3868745"/>
            <a:ext cx="5350133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0F57530-A17B-F86E-3B68-E888E4D428D1}"/>
              </a:ext>
            </a:extLst>
          </p:cNvPr>
          <p:cNvSpPr/>
          <p:nvPr userDrawn="1"/>
        </p:nvSpPr>
        <p:spPr>
          <a:xfrm>
            <a:off x="6346567" y="3868745"/>
            <a:ext cx="5350133" cy="20770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</a:pPr>
            <a:endParaRPr lang="en-US" sz="1200" b="0" i="0" dirty="0">
              <a:solidFill>
                <a:srgbClr val="2A3A43"/>
              </a:solidFill>
              <a:latin typeface="Metropolis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B498A-F248-E816-91FB-6CB4C1E6C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4" cy="9181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899F61-336A-2648-A5EE-BAA2FD6EBF68}"/>
              </a:ext>
            </a:extLst>
          </p:cNvPr>
          <p:cNvCxnSpPr>
            <a:cxnSpLocks/>
          </p:cNvCxnSpPr>
          <p:nvPr userDrawn="1"/>
        </p:nvCxnSpPr>
        <p:spPr>
          <a:xfrm>
            <a:off x="466344" y="186033"/>
            <a:ext cx="0" cy="546100"/>
          </a:xfrm>
          <a:prstGeom prst="line">
            <a:avLst/>
          </a:prstGeom>
          <a:ln w="28575">
            <a:solidFill>
              <a:srgbClr val="B9D1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8C8BA48-BE81-5F9E-7FF3-9242202C4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493" y="1940312"/>
            <a:ext cx="4928746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EA98255-28EF-343D-7678-52AC5571E2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494" y="2405875"/>
            <a:ext cx="4928744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D2FD1155-252B-2A79-25EC-ABA833A7CE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54911" y="1940312"/>
            <a:ext cx="495129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BF75B211-F34A-846F-B233-B9E71E4058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54912" y="2405875"/>
            <a:ext cx="4951288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AF023167-33CE-4075-0ABE-B8E79FF47F8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1493" y="4108159"/>
            <a:ext cx="4928746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209EFEB1-A2F6-7367-DD38-5B8256A207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494" y="4573722"/>
            <a:ext cx="4928744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sp>
        <p:nvSpPr>
          <p:cNvPr id="34" name="Text Placeholder 13">
            <a:extLst>
              <a:ext uri="{FF2B5EF4-FFF2-40B4-BE49-F238E27FC236}">
                <a16:creationId xmlns:a16="http://schemas.microsoft.com/office/drawing/2014/main" id="{89205DF3-FF50-23A0-4693-86D81AD84B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4911" y="4108159"/>
            <a:ext cx="4951290" cy="23138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2F208952-7E88-973F-DD61-69B7085B11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54912" y="4573722"/>
            <a:ext cx="4951288" cy="1023125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2E4150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ex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dictum libero eros, et </a:t>
            </a:r>
            <a:r>
              <a:rPr lang="en-US" dirty="0" err="1"/>
              <a:t>molestie</a:t>
            </a:r>
            <a:r>
              <a:rPr lang="en-US" dirty="0"/>
              <a:t> mi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malesuada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B9C7B7-88ED-BF4C-C85E-A57D10CF3F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95302" y="6421395"/>
            <a:ext cx="919736" cy="2191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820A8A9-176B-687A-866A-E3EE30AA4869}"/>
              </a:ext>
            </a:extLst>
          </p:cNvPr>
          <p:cNvSpPr txBox="1"/>
          <p:nvPr userDrawn="1"/>
        </p:nvSpPr>
        <p:spPr>
          <a:xfrm>
            <a:off x="5638800" y="6400800"/>
            <a:ext cx="6057900" cy="239751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900" b="0" i="0" dirty="0">
                <a:solidFill>
                  <a:srgbClr val="7E929E"/>
                </a:solidFill>
                <a:latin typeface="Metropolis" pitchFamily="2" charset="77"/>
              </a:rPr>
              <a:t>Confidential   |   </a:t>
            </a:r>
            <a:fld id="{4D845CE0-6355-6C4B-8FC5-C38FCB561276}" type="slidenum">
              <a:rPr lang="en-US" sz="900" b="0" i="0" smtClean="0">
                <a:solidFill>
                  <a:srgbClr val="2CA9E3"/>
                </a:solidFill>
                <a:latin typeface="Metropolis" pitchFamily="2" charset="77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i="0" dirty="0">
              <a:solidFill>
                <a:srgbClr val="2CA9E3"/>
              </a:solidFill>
              <a:latin typeface="Metropolis" pitchFamily="2" charset="77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F6222CC4-5AE7-9BEC-DEF4-0F87CD5AA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"/>
            <a:ext cx="11048995" cy="914399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bg1"/>
                </a:solidFill>
                <a:latin typeface="Metropoli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954952FF-C653-5093-2B1D-C53659F629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914400"/>
            <a:ext cx="11239500" cy="45720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rgbClr val="0077AA"/>
                </a:solidFill>
                <a:latin typeface="Metropoli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Sub-headline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FE326DF7-EFCE-0E8F-FBCF-7D5085CBF7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300" y="6115512"/>
            <a:ext cx="11201400" cy="13397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800" b="0" i="0">
                <a:solidFill>
                  <a:srgbClr val="7E929E"/>
                </a:solidFill>
                <a:latin typeface="Metropoli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Source: Lorem ipsum</a:t>
            </a:r>
          </a:p>
        </p:txBody>
      </p:sp>
    </p:spTree>
    <p:extLst>
      <p:ext uri="{BB962C8B-B14F-4D97-AF65-F5344CB8AC3E}">
        <p14:creationId xmlns:p14="http://schemas.microsoft.com/office/powerpoint/2010/main" val="36180898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2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76">
          <p15:clr>
            <a:srgbClr val="FBAE40"/>
          </p15:clr>
        </p15:guide>
        <p15:guide id="4" pos="312">
          <p15:clr>
            <a:srgbClr val="FBAE40"/>
          </p15:clr>
        </p15:guide>
        <p15:guide id="5" orient="horz" pos="864">
          <p15:clr>
            <a:srgbClr val="FBAE40"/>
          </p15:clr>
        </p15:guide>
        <p15:guide id="7" orient="horz" pos="1368">
          <p15:clr>
            <a:srgbClr val="FBAE40"/>
          </p15:clr>
        </p15:guide>
        <p15:guide id="8" pos="432">
          <p15:clr>
            <a:srgbClr val="FBAE40"/>
          </p15:clr>
        </p15:guide>
        <p15:guide id="9" orient="horz" pos="1512">
          <p15:clr>
            <a:srgbClr val="FBAE40"/>
          </p15:clr>
        </p15:guide>
        <p15:guide id="10" orient="horz" pos="3600">
          <p15:clr>
            <a:srgbClr val="FBAE40"/>
          </p15:clr>
        </p15:guide>
        <p15:guide id="11" pos="7248">
          <p15:clr>
            <a:srgbClr val="FBAE40"/>
          </p15:clr>
        </p15:guide>
        <p15:guide id="12" pos="7368">
          <p15:clr>
            <a:srgbClr val="FBAE40"/>
          </p15:clr>
        </p15:guide>
        <p15:guide id="13" orient="horz" pos="1080">
          <p15:clr>
            <a:srgbClr val="FBAE40"/>
          </p15:clr>
        </p15:guide>
        <p15:guide id="14" orient="horz" pos="37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A64F6-ED33-21A7-1EE7-A24C8EAA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60098-F853-9184-7DF6-44DC924F3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0F132-E9CA-8933-9BFB-674BDDBD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Metropolis"/>
              </a:defRPr>
            </a:lvl1pPr>
          </a:lstStyle>
          <a:p>
            <a:fld id="{F54BFB7E-5801-934B-BACA-8893005CCEE8}" type="datetimeFigureOut">
              <a:rPr lang="en-US" smtClean="0"/>
              <a:pPr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C7965-2FFA-5690-CA01-C5D10E3B8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Metropoli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3E8A-40A1-3BFD-71ED-D01918388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2CA9E3"/>
                </a:solidFill>
                <a:latin typeface="Metropolis"/>
              </a:defRPr>
            </a:lvl1pPr>
          </a:lstStyle>
          <a:p>
            <a:fld id="{8447A2CE-8A6F-8441-832E-CEC250B2FB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5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0" i="0" kern="1200">
          <a:solidFill>
            <a:srgbClr val="0077AA"/>
          </a:solidFill>
          <a:latin typeface="Metropoli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7AA"/>
        </a:buClr>
        <a:buFont typeface="Arial" panose="020B0604020202020204" pitchFamily="34" charset="0"/>
        <a:buChar char="•"/>
        <a:defRPr sz="1400" kern="1200">
          <a:solidFill>
            <a:srgbClr val="2E4150"/>
          </a:solidFill>
          <a:latin typeface="Metropoli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BCB254-55C9-C4E4-CAB2-3F18A09AF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Publicizing G3 and IP disclosure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3AEC06A-A1A5-E0BC-DC07-7693C15C1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29, 2024</a:t>
            </a:r>
          </a:p>
        </p:txBody>
      </p:sp>
    </p:spTree>
    <p:extLst>
      <p:ext uri="{BB962C8B-B14F-4D97-AF65-F5344CB8AC3E}">
        <p14:creationId xmlns:p14="http://schemas.microsoft.com/office/powerpoint/2010/main" val="31110992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BE68D37-B4A9-0700-03B0-350EFDA9E3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5300" y="1227991"/>
            <a:ext cx="11201400" cy="503213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iCapital’s</a:t>
            </a:r>
            <a:r>
              <a:rPr lang="en-US" sz="1800" dirty="0"/>
              <a:t> Portfolio Analytics Research Group (PARG) invested substantial time and capital in developing the technological tools for assessing alternative risk in a portfolio context for the Architect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G3 is the culmination of this research effort. It represents the underlying engine behind nearly all of the analytics present on Architect.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Enterprise prospective clients of Architect assess the credibility of Global Multi-Asset Model 3.0 (G3) as part of their due diligence, while sophisticated RIAs look to thought leaders in assessing portfolio tools.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iCapital</a:t>
            </a:r>
            <a:r>
              <a:rPr lang="en-US" sz="1800" dirty="0"/>
              <a:t> must set an external communication strategy for G3 to that maximally amplifies the work’s contribution to firm value.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F61AF1E-3763-0135-DC02-F3C9F850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Multi-Asset Model 3.0: Background</a:t>
            </a:r>
          </a:p>
        </p:txBody>
      </p:sp>
    </p:spTree>
    <p:extLst>
      <p:ext uri="{BB962C8B-B14F-4D97-AF65-F5344CB8AC3E}">
        <p14:creationId xmlns:p14="http://schemas.microsoft.com/office/powerpoint/2010/main" val="400926681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2F61AF1E-3763-0135-DC02-F3C9F850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communication strategies for G3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A51AF-7F9A-DDD0-BF11-28F30F9D5E7E}"/>
              </a:ext>
            </a:extLst>
          </p:cNvPr>
          <p:cNvSpPr txBox="1"/>
          <p:nvPr/>
        </p:nvSpPr>
        <p:spPr>
          <a:xfrm>
            <a:off x="1207477" y="1699847"/>
            <a:ext cx="97770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Publication in highest credibility peer-reviewed publication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Prioritizes impact and the benefits of external validation of the tool at the cost of IP disclosure.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Publication with reduced methodological disclosure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Limits methodological information available to our competitors at the cost of reducing the quantity, impact, and credibility of journals willing to accept the submission.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Self-published white paper</a:t>
            </a:r>
            <a:r>
              <a:rPr lang="en-US" baseline="30000" dirty="0"/>
              <a:t>[1]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Further prioritizes protection of methodological advances but forgoes any credibility benefits from a journal’s independent external validation of the tool.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A6FFB-2341-4965-1AD4-FDE8D2E9A331}"/>
              </a:ext>
            </a:extLst>
          </p:cNvPr>
          <p:cNvSpPr txBox="1"/>
          <p:nvPr/>
        </p:nvSpPr>
        <p:spPr>
          <a:xfrm>
            <a:off x="492370" y="5791199"/>
            <a:ext cx="10621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/>
              <a:t>[1] </a:t>
            </a:r>
            <a:r>
              <a:rPr lang="en-US" sz="1400" dirty="0"/>
              <a:t>Options 1 and 2 do not preclude white papers for accessibility and marketing purposes. Option 3 refers to the creation of white papers without a foundational journal publication.</a:t>
            </a:r>
          </a:p>
        </p:txBody>
      </p:sp>
    </p:spTree>
    <p:extLst>
      <p:ext uri="{BB962C8B-B14F-4D97-AF65-F5344CB8AC3E}">
        <p14:creationId xmlns:p14="http://schemas.microsoft.com/office/powerpoint/2010/main" val="1998049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0321-B318-EFBE-8AD8-5B661EC1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Option 1: Publicize with full transparency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93DBB-F956-0B5A-D260-9D2C1B6CCF3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5800" y="1435832"/>
            <a:ext cx="5103813" cy="231775"/>
          </a:xfrm>
        </p:spPr>
        <p:txBody>
          <a:bodyPr vert="horz" lIns="0" tIns="0" rIns="0" bIns="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7AA"/>
                </a:solidFill>
              </a:rPr>
              <a:t>Pros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D6FA0-8F7B-BCAF-4521-E3968863412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5800" y="1902557"/>
            <a:ext cx="5103813" cy="384333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Provides independent validation of the methodology. Makes credibility of Architect’s analytics self-evident to clients.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Maximizes </a:t>
            </a:r>
            <a:r>
              <a:rPr lang="en-US" sz="1600" dirty="0" err="1"/>
              <a:t>iCapital’s</a:t>
            </a:r>
            <a:r>
              <a:rPr lang="en-US" sz="1600" dirty="0"/>
              <a:t> credibility, validation, and thought leadership. Facilitates collaboration with the global research 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Possibility of methodological enhancements discovered during the peer review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Allows for maximum impact marketing push. Can leverage the publication for conference presentations, media coverage, and derivative content (white papers).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7CDA59-FADB-579B-A41F-1B7AB6843BF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30983" y="1450974"/>
            <a:ext cx="5103812" cy="231775"/>
          </a:xfrm>
        </p:spPr>
        <p:txBody>
          <a:bodyPr vert="horz" lIns="0" tIns="0" rIns="0" bIns="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7AA"/>
                </a:solidFill>
              </a:rPr>
              <a:t>Cons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36FD00-BAC1-CDAC-77AE-74D19948B94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30983" y="1917699"/>
            <a:ext cx="5103812" cy="33083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Reveals more underlying IP, which could be studied and potentially copied by sophisticated competitors like Blackrock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Highest effort option for the research team. Devotes resources to meet the exacting standards of top journals.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Long submission and publishing cycle (est. 6-12 months until full acceptance, mostly due to peer review).</a:t>
            </a:r>
          </a:p>
        </p:txBody>
      </p:sp>
    </p:spTree>
    <p:extLst>
      <p:ext uri="{BB962C8B-B14F-4D97-AF65-F5344CB8AC3E}">
        <p14:creationId xmlns:p14="http://schemas.microsoft.com/office/powerpoint/2010/main" val="175099595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0321-B318-EFBE-8AD8-5B661EC1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Publication with reduced disclosure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93DBB-F956-0B5A-D260-9D2C1B6CCF3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5800" y="1435832"/>
            <a:ext cx="5103813" cy="231775"/>
          </a:xfrm>
        </p:spPr>
        <p:txBody>
          <a:bodyPr vert="horz" lIns="0" tIns="0" rIns="0" bIns="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7AA"/>
                </a:solidFill>
              </a:rPr>
              <a:t>Pros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D6FA0-8F7B-BCAF-4521-E3968863412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5800" y="1902557"/>
            <a:ext cx="5103813" cy="3843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Allows for selective redaction of elements of the core IP underlying G3.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Peer reviewed publication still maintains a level of independent external validation of the methodology.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Provides “free” circulation of the benefits of G3 among practitioners.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7CDA59-FADB-579B-A41F-1B7AB6843BF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30983" y="1450974"/>
            <a:ext cx="5103812" cy="231775"/>
          </a:xfrm>
        </p:spPr>
        <p:txBody>
          <a:bodyPr vert="horz" lIns="0" tIns="0" rIns="0" bIns="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7AA"/>
                </a:solidFill>
              </a:rPr>
              <a:t>Cons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36FD00-BAC1-CDAC-77AE-74D19948B94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30983" y="1917699"/>
            <a:ext cx="5103812" cy="38281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Sacrifices the credibility and validation conferred by the higher status journals.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Limits researchers and academics from building upon our work and replicating our findings.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Reduced possibility for identification of methodological advances in the peer review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Anticipated level of methodological disclosure potentially reduces the cost for competitors to create similar tools.</a:t>
            </a:r>
          </a:p>
        </p:txBody>
      </p:sp>
    </p:spTree>
    <p:extLst>
      <p:ext uri="{BB962C8B-B14F-4D97-AF65-F5344CB8AC3E}">
        <p14:creationId xmlns:p14="http://schemas.microsoft.com/office/powerpoint/2010/main" val="70669065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93DBB-F956-0B5A-D260-9D2C1B6CCF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D6FA0-8F7B-BCAF-4521-E396886341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Maintains strict control over IP and confidentiality, minimizing risk of competitors copying our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Clients use sales-forward material to form an initial impression of the tool.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Fastest time to publication.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7CDA59-FADB-579B-A41F-1B7AB6843B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36FD00-BAC1-CDAC-77AE-74D19948B94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Lack of credibility and validation within the broader research community. Whitepapers are often perceived as marketing collateral.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Sacrifices all credibility benefits of external review and validation of the methodology.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Forces more sophisticated clients to devote additional resources in establishing the credibility of our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Only limited contribution to </a:t>
            </a:r>
            <a:r>
              <a:rPr lang="en-US" sz="1600" dirty="0" err="1"/>
              <a:t>iCapital’s</a:t>
            </a:r>
            <a:r>
              <a:rPr lang="en-US" sz="1600" dirty="0"/>
              <a:t> thought leadership status.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80321-B318-EFBE-8AD8-5B661EC1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Self-published White Paper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CA76E-F729-0274-6451-06A3E0D31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4ACCED-6578-9BF6-674A-0AE81EA569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1952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BE68D37-B4A9-0700-03B0-350EFDA9E3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iCapital’s</a:t>
            </a:r>
            <a:r>
              <a:rPr lang="en-US" sz="1800" dirty="0"/>
              <a:t> competitive moat relies not just upon our competitive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Peer reviewed publication firmly establishes our firm as a leader in the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reputational and credibility benefits of a marquee publication are difficult for competitors to replicate, creating a sustainable source of competitive advantage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While IP protection is important, the reality is that the most sophisticated competitors can often reverse engineer key insights from even limited disclosures - trying to maintain complete secrecy often limits our upside more than it constrains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 world-class academic paper serves as the foundation for a wide range of marketing and thought leadership activities, allowing us to shape the industry dialogue and position our firm as the partner of choice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Efforts by others to replicate or build upon our published work create consulting and advisory opportunities, enabling us to monetize our IP through service offerings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F61AF1E-3763-0135-DC02-F3C9F850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A292A2F-9B8B-2150-721F-937FB7B10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Recommendation – Seek maximum benefit from publication (scenario 1)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321D887-E3DC-D111-69F7-8E7C40FDC1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5461359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BE68D37-B4A9-0700-03B0-350EFDA9E3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Refine our target journal list and develop a tailored submission strategy to maximize likelihood of acceptance and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Identify key marketing, PR, and business development initiatives to amplify the impact of the publication and drive revenue opportunities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Develop a suite of consulting offerings and methodologies to help clients implement our findings and build upon our published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Continuously assess and refine our IP protection strategy, focusing on safeguarding only the most novel and critical "secret sauce”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Cultivate relationships with key editors, reviewers, and industry influencers to stay at the forefront of the research community and shape the direction of the field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F61AF1E-3763-0135-DC02-F3C9F850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A292A2F-9B8B-2150-721F-937FB7B10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Charting the Path Forward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321D887-E3DC-D111-69F7-8E7C40FDC1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814622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arch, tiled, tile&#10;&#10;Description automatically generated">
            <a:extLst>
              <a:ext uri="{FF2B5EF4-FFF2-40B4-BE49-F238E27FC236}">
                <a16:creationId xmlns:a16="http://schemas.microsoft.com/office/drawing/2014/main" id="{BC3A546D-B2CA-33E6-9294-6AD15852F4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438860-6262-C4F6-EEEC-97AC4BB8ED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1379160"/>
            <a:ext cx="1831340" cy="4363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0F8FDC-AD2F-8936-53B5-15C0FD753421}"/>
              </a:ext>
            </a:extLst>
          </p:cNvPr>
          <p:cNvSpPr txBox="1"/>
          <p:nvPr/>
        </p:nvSpPr>
        <p:spPr>
          <a:xfrm>
            <a:off x="457200" y="2411123"/>
            <a:ext cx="4208775" cy="112511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60 East 42</a:t>
            </a:r>
            <a:r>
              <a:rPr lang="en-US" sz="1200" baseline="30000" dirty="0">
                <a:solidFill>
                  <a:srgbClr val="FFFFFF"/>
                </a:solidFill>
                <a:effectLst/>
                <a:latin typeface="Metropolis"/>
              </a:rPr>
              <a:t>nd</a:t>
            </a: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 Street, 26</a:t>
            </a:r>
            <a:r>
              <a:rPr lang="en-US" sz="1200" baseline="30000" dirty="0">
                <a:solidFill>
                  <a:srgbClr val="FFFFFF"/>
                </a:solidFill>
                <a:effectLst/>
                <a:latin typeface="Metropolis"/>
              </a:rPr>
              <a:t>th</a:t>
            </a: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 Floor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New York, NY 10165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212.994.7400</a:t>
            </a:r>
          </a:p>
          <a:p>
            <a:pPr>
              <a:lnSpc>
                <a:spcPts val="1280"/>
              </a:lnSpc>
            </a:pPr>
            <a:endParaRPr lang="en-US" sz="1200" dirty="0">
              <a:solidFill>
                <a:srgbClr val="FFFFFF"/>
              </a:solidFill>
              <a:effectLst/>
              <a:latin typeface="Metropolis"/>
            </a:endParaRPr>
          </a:p>
          <a:p>
            <a:pPr>
              <a:lnSpc>
                <a:spcPts val="1880"/>
              </a:lnSpc>
            </a:pPr>
            <a:r>
              <a:rPr lang="en-US" sz="1200" dirty="0" err="1">
                <a:solidFill>
                  <a:srgbClr val="FFFFFF"/>
                </a:solidFill>
                <a:effectLst/>
                <a:latin typeface="Metropolis"/>
              </a:rPr>
              <a:t>www.icapital.com</a:t>
            </a:r>
            <a:endParaRPr lang="en-US" sz="1200" dirty="0">
              <a:solidFill>
                <a:srgbClr val="FFFFFF"/>
              </a:solidFill>
              <a:effectLst/>
              <a:latin typeface="Metropoli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DCCD59-DA56-DC83-F4BE-2F420640D526}"/>
              </a:ext>
            </a:extLst>
          </p:cNvPr>
          <p:cNvSpPr txBox="1"/>
          <p:nvPr/>
        </p:nvSpPr>
        <p:spPr>
          <a:xfrm>
            <a:off x="457200" y="4131827"/>
            <a:ext cx="1120140" cy="1968183"/>
          </a:xfrm>
          <a:prstGeom prst="rect">
            <a:avLst/>
          </a:prstGeom>
          <a:noFill/>
        </p:spPr>
        <p:txBody>
          <a:bodyPr wrap="square" lIns="0" tIns="0" rIns="0" bIns="0" numCol="1">
            <a:noAutofit/>
          </a:bodyPr>
          <a:lstStyle/>
          <a:p>
            <a:pPr>
              <a:lnSpc>
                <a:spcPts val="1880"/>
              </a:lnSpc>
            </a:pPr>
            <a:r>
              <a:rPr lang="en-US" sz="1200" i="1" dirty="0">
                <a:solidFill>
                  <a:srgbClr val="2BA9E3"/>
                </a:solidFill>
                <a:latin typeface="Metropolis"/>
              </a:rPr>
              <a:t>North America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New York City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Princeton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Greenwich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Boston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Boca Raton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Toronto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effectLst/>
                <a:latin typeface="Metropolis"/>
              </a:rPr>
              <a:t>Birmingham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FC0F26-AD0D-2649-A2FB-ABD49E55CDDA}"/>
              </a:ext>
            </a:extLst>
          </p:cNvPr>
          <p:cNvSpPr txBox="1"/>
          <p:nvPr/>
        </p:nvSpPr>
        <p:spPr>
          <a:xfrm>
            <a:off x="2296160" y="4131828"/>
            <a:ext cx="723900" cy="1709390"/>
          </a:xfrm>
          <a:prstGeom prst="rect">
            <a:avLst/>
          </a:prstGeom>
          <a:noFill/>
        </p:spPr>
        <p:txBody>
          <a:bodyPr wrap="square" lIns="0" tIns="0" rIns="0" bIns="0" numCol="1">
            <a:noAutofit/>
          </a:bodyPr>
          <a:lstStyle/>
          <a:p>
            <a:pPr>
              <a:lnSpc>
                <a:spcPts val="1880"/>
              </a:lnSpc>
            </a:pPr>
            <a:r>
              <a:rPr lang="en-US" sz="1200" i="1" dirty="0">
                <a:solidFill>
                  <a:srgbClr val="2BA9E3"/>
                </a:solidFill>
                <a:latin typeface="Metropolis"/>
              </a:rPr>
              <a:t>Europe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Zurich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London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Lisbon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C7061C-0042-06C3-D1D5-00361266EF49}"/>
              </a:ext>
            </a:extLst>
          </p:cNvPr>
          <p:cNvSpPr txBox="1"/>
          <p:nvPr/>
        </p:nvSpPr>
        <p:spPr>
          <a:xfrm>
            <a:off x="3738880" y="4131828"/>
            <a:ext cx="927100" cy="1709390"/>
          </a:xfrm>
          <a:prstGeom prst="rect">
            <a:avLst/>
          </a:prstGeom>
          <a:noFill/>
        </p:spPr>
        <p:txBody>
          <a:bodyPr wrap="square" lIns="0" tIns="0" rIns="0" bIns="0" numCol="1">
            <a:noAutofit/>
          </a:bodyPr>
          <a:lstStyle/>
          <a:p>
            <a:pPr>
              <a:lnSpc>
                <a:spcPts val="1880"/>
              </a:lnSpc>
            </a:pPr>
            <a:r>
              <a:rPr lang="en-US" sz="1200" i="1" dirty="0">
                <a:solidFill>
                  <a:srgbClr val="2BA9E3"/>
                </a:solidFill>
                <a:latin typeface="Metropolis"/>
              </a:rPr>
              <a:t>Asia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Hong Kong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Singapore</a:t>
            </a:r>
          </a:p>
          <a:p>
            <a:pPr>
              <a:lnSpc>
                <a:spcPts val="1880"/>
              </a:lnSpc>
            </a:pPr>
            <a:r>
              <a:rPr lang="en-US" sz="1200" dirty="0">
                <a:solidFill>
                  <a:srgbClr val="FFFFFF"/>
                </a:solidFill>
                <a:latin typeface="Metropolis"/>
              </a:rPr>
              <a:t>Tokyo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DEFA34-F393-BFD7-B762-A3019DC23E76}"/>
              </a:ext>
            </a:extLst>
          </p:cNvPr>
          <p:cNvGrpSpPr/>
          <p:nvPr/>
        </p:nvGrpSpPr>
        <p:grpSpPr>
          <a:xfrm>
            <a:off x="1865562" y="4204073"/>
            <a:ext cx="1513908" cy="1895937"/>
            <a:chOff x="1865562" y="4204073"/>
            <a:chExt cx="1513908" cy="157299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3A10E83-20C7-F1C6-91C3-371576950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9470" y="4204073"/>
              <a:ext cx="0" cy="1572997"/>
            </a:xfrm>
            <a:prstGeom prst="line">
              <a:avLst/>
            </a:prstGeom>
            <a:ln w="6350">
              <a:solidFill>
                <a:srgbClr val="B8D138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510D5F1-F0EB-E2D2-7E8C-EA46C166E5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5562" y="4204073"/>
              <a:ext cx="0" cy="1572997"/>
            </a:xfrm>
            <a:prstGeom prst="line">
              <a:avLst/>
            </a:prstGeom>
            <a:ln w="6350">
              <a:solidFill>
                <a:srgbClr val="B8D138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845350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iCapital">
      <a:dk1>
        <a:srgbClr val="2F4151"/>
      </a:dk1>
      <a:lt1>
        <a:srgbClr val="FFFFFF"/>
      </a:lt1>
      <a:dk2>
        <a:srgbClr val="6F8693"/>
      </a:dk2>
      <a:lt2>
        <a:srgbClr val="D5E1E7"/>
      </a:lt2>
      <a:accent1>
        <a:srgbClr val="0077AA"/>
      </a:accent1>
      <a:accent2>
        <a:srgbClr val="2CA8E2"/>
      </a:accent2>
      <a:accent3>
        <a:srgbClr val="185980"/>
      </a:accent3>
      <a:accent4>
        <a:srgbClr val="008396"/>
      </a:accent4>
      <a:accent5>
        <a:srgbClr val="681D57"/>
      </a:accent5>
      <a:accent6>
        <a:srgbClr val="BED730"/>
      </a:accent6>
      <a:hlink>
        <a:srgbClr val="2CA8E2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4 PPT Template_Small" id="{898031F4-6E0F-BB42-A7CF-A67F98E9D82F}" vid="{27CCF2C1-4016-B645-9EDA-1720AF38D6E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1f5985f-4c16-4f76-b879-0b6d75393231">XS37CZDPJ7U4-1120246980-45</_dlc_DocId>
    <_dlc_DocIdUrl xmlns="81f5985f-4c16-4f76-b879-0b6d75393231">
      <Url>https://icapitalnetwork.sharepoint.com/sites/OfficeTemplates/_layouts/15/DocIdRedir.aspx?ID=XS37CZDPJ7U4-1120246980-45</Url>
      <Description>XS37CZDPJ7U4-1120246980-45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2DBDD89D575499C3AFE47F39C2E78" ma:contentTypeVersion="3" ma:contentTypeDescription="Create a new document." ma:contentTypeScope="" ma:versionID="ba5046053a9cf8f2ea167d1f1f4f936e">
  <xsd:schema xmlns:xsd="http://www.w3.org/2001/XMLSchema" xmlns:xs="http://www.w3.org/2001/XMLSchema" xmlns:p="http://schemas.microsoft.com/office/2006/metadata/properties" xmlns:ns2="81f5985f-4c16-4f76-b879-0b6d75393231" xmlns:ns3="ee414739-b64f-400f-ac94-9c8085d37493" targetNamespace="http://schemas.microsoft.com/office/2006/metadata/properties" ma:root="true" ma:fieldsID="04a78363aed18e9ac2f8c27dc483daa1" ns2:_="" ns3:_="">
    <xsd:import namespace="81f5985f-4c16-4f76-b879-0b6d75393231"/>
    <xsd:import namespace="ee414739-b64f-400f-ac94-9c8085d3749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f5985f-4c16-4f76-b879-0b6d7539323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414739-b64f-400f-ac94-9c8085d374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70D10A-7DD6-4CC1-8B9A-9A36DE15CCB0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2939A508-D609-4AA4-9C25-04F60DEA16B8}">
  <ds:schemaRefs>
    <ds:schemaRef ds:uri="http://schemas.microsoft.com/office/infopath/2007/PartnerControls"/>
    <ds:schemaRef ds:uri="http://schemas.microsoft.com/office/2006/documentManagement/types"/>
    <ds:schemaRef ds:uri="81f5985f-4c16-4f76-b879-0b6d75393231"/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ee414739-b64f-400f-ac94-9c8085d37493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0F4CC75-5C20-403A-B112-9FEA9C1A4B6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D8E23FE-C895-45DF-A1A2-9845FE2D17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f5985f-4c16-4f76-b879-0b6d75393231"/>
    <ds:schemaRef ds:uri="ee414739-b64f-400f-ac94-9c8085d374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511</TotalTime>
  <Words>893</Words>
  <Application>Microsoft Macintosh PowerPoint</Application>
  <PresentationFormat>Widescreen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Metropolis</vt:lpstr>
      <vt:lpstr>Office Theme</vt:lpstr>
      <vt:lpstr>Publicizing G3 and IP disclosure</vt:lpstr>
      <vt:lpstr>Global Multi-Asset Model 3.0: Background</vt:lpstr>
      <vt:lpstr>External communication strategies for G3</vt:lpstr>
      <vt:lpstr>Option 1: Publicize with full transparency</vt:lpstr>
      <vt:lpstr>Option 2: Publication with reduced disclosure</vt:lpstr>
      <vt:lpstr>Option 3: Self-published White Paper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Balancing IP and Influence: Charting a Path to Research Leadership</dc:title>
  <dc:creator>Arnav Sheth</dc:creator>
  <cp:lastModifiedBy>Clinton Tepper</cp:lastModifiedBy>
  <cp:revision>1</cp:revision>
  <dcterms:created xsi:type="dcterms:W3CDTF">2024-04-29T15:09:17Z</dcterms:created>
  <dcterms:modified xsi:type="dcterms:W3CDTF">2024-05-06T16:49:47Z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0x0101003F12DBDD89D575499C3AFE47F39C2E78</vt:lpwstr>
  </property>
  <property fmtid="{D5CDD505-2E9C-101B-9397-08002B2CF9AE}" pid="3" name="MediaServiceImageTags">
    <vt:lpwstr/>
  </property>
  <property fmtid="{D5CDD505-2E9C-101B-9397-08002B2CF9AE}" pid="4" name="_dlc_DocIdItemGuid">
    <vt:lpwstr>767bd1aa-8bc4-4c92-b3f9-d87244865a2e</vt:lpwstr>
  </property>
</Properties>
</file>