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sldIdLst>
    <p:sldId id="256" r:id="rId6"/>
    <p:sldId id="260" r:id="rId7"/>
    <p:sldId id="304" r:id="rId8"/>
    <p:sldId id="305" r:id="rId9"/>
    <p:sldId id="306" r:id="rId10"/>
    <p:sldId id="307" r:id="rId11"/>
    <p:sldId id="308" r:id="rId12"/>
    <p:sldId id="303" r:id="rId13"/>
  </p:sldIdLst>
  <p:sldSz cx="12192000" cy="6858000"/>
  <p:notesSz cx="6858000" cy="9144000"/>
  <p:embeddedFontLst>
    <p:embeddedFont>
      <p:font typeface="Metropolis" pitchFamily="2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9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Balancing IP and Influence: Charting a Path to Research Leadership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29,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2138FA-5D57-3CA9-02DC-79566AD2E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77324C-D1F5-6003-67F8-9444709978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Through GMAM 3.0, </a:t>
            </a:r>
            <a:r>
              <a:rPr lang="en-US" sz="1800" dirty="0" err="1"/>
              <a:t>iCapital’s</a:t>
            </a:r>
            <a:r>
              <a:rPr lang="en-US" sz="1800" dirty="0"/>
              <a:t> Portfolio Analytics Research Group (PARG) has developed valuable intellectual property (IP) through rigorous research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now face a pivotal decision on how best to publicize and disseminate our research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decision has far-reaching implications for our firm's competitiveness, growth trajectory, and industry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considerations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protecting our IP, establishing credibility with clients and peers, enhancing our reputation as thought leaders, and generating new revenue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inform this strategic decision, we have developed </a:t>
            </a:r>
            <a:r>
              <a:rPr lang="en-US" sz="1800" b="1" dirty="0"/>
              <a:t>three potential scenarios</a:t>
            </a:r>
            <a:r>
              <a:rPr lang="en-US" sz="1800" dirty="0"/>
              <a:t> for research publication, each with distinct trade-offs and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Strategic Imperative of Research Publication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21D887-E3DC-D111-69F7-8E7C40FDC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Maintaining strict control over IP and confidentiality, minimizing risk of competitors copying 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Flexibility to tailor messaging and presentation style to resonate with targeted client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Faster and more cost-effective production process compared to academic journal submissions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credibility and validation within the broader research community, as whitepapers are often perceived as marketing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Risk of sophisticated clients dismissing findings as "fluff" or sales material, undermining trust and brand perception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reputational benefits and missed opportunities to establish our firm as a true thought leader in the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Scenario 1 - Whitepaper (Marketing-Oriented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A76E-F729-0274-6451-06A3E0D31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9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Balances the need for IP protection with the benefits of enhanced credibility through publication in a respected practitioner outlet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Targets our core audience of industry practitioners who could become clients, while still providing validation of our methodology and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us to establish thought leadership and shape industry dialogue without fully revealing the "secret sauce" behind our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Still lacks the full academic credibility and validation conferred by top-tier peer-reviewed 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not fully satisfy researchers and academics looking to build upon our work or replicate our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Limits the reputational upside and branding opportunities associated with publishing in the most prestigious and widely read academic outlets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Scenario 2 - Publication in Higher-Level Practitioner Journal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A76E-F729-0274-6451-06A3E0D31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93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94" y="2405875"/>
            <a:ext cx="5103406" cy="38436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Maximizes our credibility and validation within the global research community, establishing our firm as a world-class player in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Positions us to attract interest and engagement from the most respected clients, collaborators, and industry thought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a "full-court press" marketing and PR strategy, leveraging the publication as a springboard for conference presentations, media coverage, and derivative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potential service revenue streams as other organizations seek our help in replicating or building upon our published findings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Necessitates revealing more of our underlying IP, which could be studied and potentially copied by sophisticated competitors like Blackrock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Longer timeline to realize the full business benefits, given the more rigorous and time-consuming peer review and publication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a greater investment of time and resources to meet the exacting standards of top academic journals and navigate the submission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Scenario 3 - Publication in Top Peer-Reviewed Academic Journal (Science-First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A76E-F729-0274-6451-06A3E0D31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Pursuing publication in a top peer-reviewed journal is the most powerful way to establish our firm as a leader in the space and open doors to transformational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reputational and credibility benefits of a marquee publication are difficult for competitors to replicate, creating a sustainable source of competitive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IP protection is important, the reality is that the most sophisticated competitors can often reverse engineer key insights from even limited disclosures - trying to maintain complete secrecy often limits our upside more than it constrains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world-class academic paper serves as the foundation for a wide range of marketing and thought leadership activities, allowing us to shape the industry dialogue and position our firm as the partner of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Efforts by others to replicate or build upon our published work create consulting and advisory opportunities, enabling us to monetize our IP through service offerings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 - Embrace the Science-First Approach (Scenario 3)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21D887-E3DC-D111-69F7-8E7C40FDC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46135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Refine our target journal list and develop a tailored submission strategy to maximize likelihood of acceptance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key marketing, PR, and business development initiatives to amplify the impact of the publication and drive revenue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a suite of consulting offerings and methodologies to help clients implement our findings and build upon our published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Continuously assess and refine our IP protection strategy, focusing on safeguarding only the most novel and critical "secret sauce”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Cultivate relationships with key editors, reviewers, and industry influencers to stay at the forefront of the research community and shape the direction of the field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Charting the Path Forward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21D887-E3DC-D111-69F7-8E7C40FDC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1462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9A508-D609-4AA4-9C25-04F60DEA16B8}">
  <ds:schemaRefs>
    <ds:schemaRef ds:uri="http://schemas.microsoft.com/office/infopath/2007/PartnerControls"/>
    <ds:schemaRef ds:uri="5cacd4fe-aefa-4861-a4ee-f1b2ad37be65"/>
    <ds:schemaRef ds:uri="http://schemas.microsoft.com/office/2006/documentManagement/types"/>
    <ds:schemaRef ds:uri="http://purl.org/dc/elements/1.1/"/>
    <ds:schemaRef ds:uri="0f6c3440-e1b4-4eac-bf61-3abb0629aec3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81f5985f-4c16-4f76-b879-0b6d75393231"/>
  </ds:schemaRefs>
</ds:datastoreItem>
</file>

<file path=customXml/itemProps4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827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Metropolis</vt:lpstr>
      <vt:lpstr>Office Theme</vt:lpstr>
      <vt:lpstr>Balancing IP and Influence: Charting a Path to Research Leadership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Arnav Sheth</cp:lastModifiedBy>
  <cp:revision>1</cp:revision>
  <dcterms:created xsi:type="dcterms:W3CDTF">2024-04-29T15:09:17Z</dcterms:created>
  <dcterms:modified xsi:type="dcterms:W3CDTF">2024-04-29T20:42:06Z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