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5"/>
  </p:sldMasterIdLst>
  <p:notesMasterIdLst>
    <p:notesMasterId r:id="rId16"/>
  </p:notesMasterIdLst>
  <p:sldIdLst>
    <p:sldId id="256" r:id="rId6"/>
    <p:sldId id="260" r:id="rId7"/>
    <p:sldId id="309" r:id="rId8"/>
    <p:sldId id="306" r:id="rId9"/>
    <p:sldId id="311" r:id="rId10"/>
    <p:sldId id="316" r:id="rId11"/>
    <p:sldId id="313" r:id="rId12"/>
    <p:sldId id="315" r:id="rId13"/>
    <p:sldId id="314" r:id="rId14"/>
    <p:sldId id="303" r:id="rId15"/>
  </p:sldIdLst>
  <p:sldSz cx="12192000" cy="6858000"/>
  <p:notesSz cx="6858000" cy="9144000"/>
  <p:embeddedFontLst>
    <p:embeddedFont>
      <p:font typeface="Metropolis" pitchFamily="2" charset="77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2275E22-EF5F-5007-5072-EB9F5CE3AD00}" name="Clinton Tepper" initials="CT" userId="S::ctepper@icapitalnetwork.com::74a236de-3bf1-4477-8310-85fa31fafa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150"/>
    <a:srgbClr val="0077AA"/>
    <a:srgbClr val="2CA9E3"/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9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407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A8820-9E22-324F-9A9A-694E76FE7D0B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5EA51-E141-8A4F-AFC6-4F99A53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5EA51-E141-8A4F-AFC6-4F99A53EC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5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4FB169-FECD-D4A3-AC87-56BA31107C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D6377C28-79E3-E792-1743-294BB8B25C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780989"/>
            <a:ext cx="1831312" cy="43636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4DD0AA9-5883-F95A-40B0-5D5F5734B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743199"/>
            <a:ext cx="10210800" cy="685801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2400" b="0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Headline Here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DAADA25-CE41-5E7D-52EF-D3EDB2F7B6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602038"/>
            <a:ext cx="10210800" cy="35280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tropoli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/ Date Here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FF24C811-E1B7-99A2-EA96-BE738BD946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483101"/>
            <a:ext cx="10210800" cy="35280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bg1"/>
                </a:solidFill>
                <a:latin typeface="Metropoli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Prepared For: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C36ADB1E-B822-C8B9-B715-998002A5CF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4847058"/>
            <a:ext cx="2720975" cy="814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Here to Insert Logo</a:t>
            </a:r>
          </a:p>
        </p:txBody>
      </p:sp>
    </p:spTree>
    <p:extLst>
      <p:ext uri="{BB962C8B-B14F-4D97-AF65-F5344CB8AC3E}">
        <p14:creationId xmlns:p14="http://schemas.microsoft.com/office/powerpoint/2010/main" val="33240712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495300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465DA4B-AF0C-5FCE-832F-FA0A87C046F0}"/>
              </a:ext>
            </a:extLst>
          </p:cNvPr>
          <p:cNvSpPr/>
          <p:nvPr userDrawn="1"/>
        </p:nvSpPr>
        <p:spPr>
          <a:xfrm>
            <a:off x="4341233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b="0" i="0" baseline="3000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33C3A17-29B6-948A-8E9B-60CB5A2F55B3}"/>
              </a:ext>
            </a:extLst>
          </p:cNvPr>
          <p:cNvSpPr/>
          <p:nvPr userDrawn="1"/>
        </p:nvSpPr>
        <p:spPr>
          <a:xfrm>
            <a:off x="8194015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9F131AA-32A7-4432-9117-24DE4EE622CA}"/>
              </a:ext>
            </a:extLst>
          </p:cNvPr>
          <p:cNvSpPr/>
          <p:nvPr userDrawn="1"/>
        </p:nvSpPr>
        <p:spPr>
          <a:xfrm>
            <a:off x="495300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4987A29-A9FE-C788-8543-F1A444C7EA7A}"/>
              </a:ext>
            </a:extLst>
          </p:cNvPr>
          <p:cNvSpPr/>
          <p:nvPr userDrawn="1"/>
        </p:nvSpPr>
        <p:spPr>
          <a:xfrm>
            <a:off x="4341233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CF4D6F6-27D4-2AF1-80E7-C0292C756359}"/>
              </a:ext>
            </a:extLst>
          </p:cNvPr>
          <p:cNvSpPr/>
          <p:nvPr userDrawn="1"/>
        </p:nvSpPr>
        <p:spPr>
          <a:xfrm>
            <a:off x="8194015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304776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304775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FD1155-252B-2A79-25EC-ABA833A7CE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65150" y="1940312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F75B211-F34A-846F-B233-B9E71E4058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5151" y="2405875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F023167-33CE-4075-0ABE-B8E79FF47F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493" y="4108159"/>
            <a:ext cx="304776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209EFEB1-A2F6-7367-DD38-5B8256A20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494" y="4573722"/>
            <a:ext cx="304775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89205DF3-FF50-23A0-4693-86D81AD84B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65150" y="4108159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2F208952-7E88-973F-DD61-69B7085B11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65151" y="4573722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CD07FB50-EF53-2B1E-81FC-2020CD56AF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8782" y="1940312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B3586265-278A-6737-9B22-91B1C2ECF5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48783" y="2405875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1AF5F4-533B-514D-73D6-1791B47086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48782" y="4108159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8942C036-443C-3274-8824-DC647C3AC5B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8783" y="4573722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4F28FF-9D97-8EEC-BB9F-00A899F05A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AABD8E-2A7C-FBBE-F4BF-01D243CE71F0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AF52045-9F78-3493-2E0E-8EC779D37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C74AB89D-7F67-8A4B-9710-BAB3C0BFC9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DDBFF9E9-105F-4D3A-EE48-E393CD2CC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7034398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9CC4D2E-E4F3-8D69-981E-3E41693216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699A0-97CB-EE95-B77C-A510F8F4505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FD9F27-9A19-5AE0-D4D9-C58F714D1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C101D24-C01C-37F8-CB7D-99CC765727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166A1DC-A1DF-C766-EE00-61A895D228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7339909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1943100"/>
            <a:ext cx="11201400" cy="38838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E632F-C3E6-CE7A-C4AF-79F858048C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61B6AF-492A-338F-7650-270B066D41CD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98FD00C-52BC-7005-4C7E-E8C365BFB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50629E1-76EA-B20F-DEDE-6552D98CD6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CFB3D2FD-1B31-942F-D441-D116420BA3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441964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407916"/>
            <a:ext cx="5258228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941816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763" y="2407916"/>
            <a:ext cx="5258228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3763" y="1941816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746340-A78E-188E-7BC0-1F672F2D04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A902D3-0250-40C5-7B7A-168A172CC9C6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7803506-375C-5002-A8B9-F04B45B1B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EA27EFE5-8546-FBB5-81D3-0C5503D17F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26518EC5-A663-01AC-3FAB-146E9A72E7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1929325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5E88006-CD9D-BEC8-0EB7-0FEA3D95FA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4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55C47F8-4538-E15A-95AB-89FD7803D5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4DA997-EF1E-2D62-8473-8BBE0F729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3B1535-B88E-1A11-E337-CC8A615181DC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52F3E77-374C-8DED-25E4-D4B71F9D2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01B30EDF-2B5E-DC7D-5310-0383F39D3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BA5D8660-DA41-A893-047E-C966478A9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8646073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11201400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8C57FA2-44EE-9236-26D9-75FE1A303BD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3D1CF2FB-6E4E-185B-5702-AADF036DEF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13C377-AF9A-7CEC-DCA5-D81AB2D701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DCF4FF-E4BB-085A-E0D7-DFC1685BDDC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634A2EE-FD2D-9A6C-3EA5-768ED9DC3C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5AE37A2-83DB-A4EF-6669-5249913FE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C789E8A1-9E66-DBDD-4668-79249B54CC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40442413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5258228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763" y="3429000"/>
            <a:ext cx="5258228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3763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9A96FAA-E9BD-F286-6D80-5E4197039DF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8495F9A4-DE8F-223F-71FA-4A7627AE45C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433763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1E183BF-B7D1-324F-70EA-7995E6B26F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C94C12A-1422-F635-36D0-ACAA1EF76E57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A1BCB0D-B0BD-D81E-E410-271CB830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51196DFE-0D81-81D2-39E9-AE46E21C10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96E7766-ECB2-5D5F-D96F-67B1988CF7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641671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5E88006-CD9D-BEC8-0EB7-0FEA3D95FA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4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55C47F8-4538-E15A-95AB-89FD7803D5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F5C10F-C8B1-4994-2683-5E1B589574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05B76BE-4042-7B9E-C112-788CF2CF848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94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C9BA74A-F242-8DC8-6F13-E23F5EFAB5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493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EC54E5-9EE6-AE0B-E05A-7696DB8646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ECCC851-CDF0-8A6E-B93C-A486460B5311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45E1E13-9EC6-190B-022D-00615C21A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06A458C3-12E4-D71D-135B-BC302A0212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FBC190C9-67FA-816F-B9DE-088D5D257E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0761596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DE1BBB9-FFA9-946E-41AF-F5A00DABC4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50BAE0-130E-B997-098D-ED9F0F669553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BAA2D8E-A153-1DE7-31D4-AC5D531FF2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696F2-6B05-E5F7-D3D6-C2C0404A0B68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75AB7C-50FA-E7B3-D505-6D556BB4B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47226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  <p15:guide id="2" pos="3840">
          <p15:clr>
            <a:srgbClr val="FBAE40"/>
          </p15:clr>
        </p15:guide>
        <p15:guide id="3" pos="432">
          <p15:clr>
            <a:srgbClr val="FBAE40"/>
          </p15:clr>
        </p15:guide>
        <p15:guide id="4" pos="312">
          <p15:clr>
            <a:srgbClr val="FBAE40"/>
          </p15:clr>
        </p15:guide>
        <p15:guide id="5" pos="7248">
          <p15:clr>
            <a:srgbClr val="FBAE40"/>
          </p15:clr>
        </p15:guide>
        <p15:guide id="6" pos="7368">
          <p15:clr>
            <a:srgbClr val="FBAE40"/>
          </p15:clr>
        </p15:guide>
        <p15:guide id="7" orient="horz" pos="576">
          <p15:clr>
            <a:srgbClr val="FBAE40"/>
          </p15:clr>
        </p15:guide>
        <p15:guide id="8" orient="horz" pos="41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E43175-361F-A8EF-2A4C-5DAB61F1B5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2FF86-4C4F-C778-86BF-D46BCA6A1B66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98976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41D93E-15FC-6160-A2B4-E7EB481E81C9}"/>
              </a:ext>
            </a:extLst>
          </p:cNvPr>
          <p:cNvSpPr/>
          <p:nvPr userDrawn="1"/>
        </p:nvSpPr>
        <p:spPr>
          <a:xfrm>
            <a:off x="-6" y="457200"/>
            <a:ext cx="11353812" cy="57150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pic>
        <p:nvPicPr>
          <p:cNvPr id="11" name="Picture 10" descr="A picture containing outdoor, pylon&#10;&#10;Description automatically generated">
            <a:extLst>
              <a:ext uri="{FF2B5EF4-FFF2-40B4-BE49-F238E27FC236}">
                <a16:creationId xmlns:a16="http://schemas.microsoft.com/office/drawing/2014/main" id="{F4D627C0-302A-103B-D6F2-2FFDA8D87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815" y="0"/>
            <a:ext cx="4655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D1860-84EC-D7AE-13DB-330904C8CF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800100"/>
            <a:ext cx="10858500" cy="3429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="1" i="0">
                <a:latin typeface="Metropolis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E8333DA-15A1-4964-9348-DE7B47872E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495" y="1600200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17065418-A4EA-F504-612A-B803F02942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495" y="1960906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40C96DD-02F6-87BF-2CB8-19AFB6128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00200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4A464475-72FA-C41F-B96F-2B6CA40EBD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23734" y="1600200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0BD3DAC-4839-F079-6E1B-99AF86DC0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23734" y="1960906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5C84629-0AD9-193A-FA5C-0472505AE2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52539" y="1600200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A7A600D-6E19-0AEF-FE18-20977FCF5D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6495" y="2637263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587FA27-2C9A-AA5A-B1C2-A37B3FB695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66495" y="2997969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4F7A4F6B-613C-630C-58E2-9091D78024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2637263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B0C1632-E64C-3B86-FEB6-33686DFB33A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3734" y="2637263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8B81D481-8E79-BFEB-5437-6C1FDAE88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23734" y="2997969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515C7E00-6EDC-043B-A46B-2476DAEEE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52539" y="2637263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14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C0776FA1-B9DE-A237-481D-04C3072F64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6495" y="3674326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3F09160-E88B-1B42-62A9-26817A25942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66495" y="4035032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2FDF832E-8DF2-D0F8-06F5-D36616C5E79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5300" y="3674326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08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4DB3A8EB-7854-DD99-EA8C-2A45B8793F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23734" y="3674326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30963391-3618-E844-21AE-670614A3A2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23734" y="4035032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A8CE4C0-0918-6BED-553D-28AF18AF5FC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52539" y="3674326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16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BB50C20-388F-B900-7DC7-D0CAA296AA0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66495" y="4711389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FFCDBBE1-A70A-9F89-5E52-E42071CFE8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66495" y="5072095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0A286DB5-BD93-790A-791A-FAF604EEA70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5300" y="4711389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58AC94F8-BAE9-C5DE-B864-614E2C012A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3734" y="4711389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8A4338FC-FF6C-9423-51A6-75F9759BC0C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3734" y="5072095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23B74B5F-4E9D-A32F-3B88-DCCF8171EE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52539" y="4711389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B52423-72DB-ED0A-7667-F38CDDA7C94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D69B8F-05CE-3094-09D3-E1AFB02C2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8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12">
          <p15:clr>
            <a:srgbClr val="FBAE40"/>
          </p15:clr>
        </p15:guide>
        <p15:guide id="4" pos="7368">
          <p15:clr>
            <a:srgbClr val="FBAE40"/>
          </p15:clr>
        </p15:guide>
        <p15:guide id="5" orient="horz" pos="504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orient="horz" pos="4176">
          <p15:clr>
            <a:srgbClr val="FBAE40"/>
          </p15:clr>
        </p15:guide>
        <p15:guide id="8" orient="horz" pos="720">
          <p15:clr>
            <a:srgbClr val="FBAE40"/>
          </p15:clr>
        </p15:guide>
        <p15:guide id="9" orient="horz" pos="100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7AF6B-ACA7-0587-7DCD-7777DC0671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2D6130-8317-7B0F-2D79-EBC8200B43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44B656-AC0F-A31B-C58B-C03F8CB2D1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6D0301-F24E-7391-426B-C1D652DB2B22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80F100-9D71-9B5D-C4D0-F013E73F77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02962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38F254-1C66-573E-8A91-696FD5B0FD7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75FDF-8041-AB87-FD9F-0B77B7B04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759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5D7B691-AB52-6D0E-58C9-D6FCC19245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A9CBF-6FB0-7231-2555-3AC7FF35C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2914650"/>
            <a:ext cx="11201400" cy="10287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0" i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250A8-24A2-9F19-1C54-5D5FA0C7F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2496F8-FC25-2D24-71C5-73520144F91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75278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12">
          <p15:clr>
            <a:srgbClr val="FBAE40"/>
          </p15:clr>
        </p15:guide>
        <p15:guide id="4" pos="7368">
          <p15:clr>
            <a:srgbClr val="FBAE40"/>
          </p15:clr>
        </p15:guide>
        <p15:guide id="5" pos="312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40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5D7B691-AB52-6D0E-58C9-D6FCC19245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A9CBF-6FB0-7231-2555-3AC7FF35C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2400299"/>
            <a:ext cx="11201400" cy="1948677"/>
          </a:xfrm>
        </p:spPr>
        <p:txBody>
          <a:bodyPr anchor="b"/>
          <a:lstStyle>
            <a:lvl1pPr algn="ctr">
              <a:lnSpc>
                <a:spcPct val="100000"/>
              </a:lnSpc>
              <a:defRPr sz="6000" b="0" i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250A8-24A2-9F19-1C54-5D5FA0C7F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AE000-79C4-A16A-7390-A6AC8581D26B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25905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12">
          <p15:clr>
            <a:srgbClr val="FBAE40"/>
          </p15:clr>
        </p15:guide>
        <p15:guide id="4" pos="7368">
          <p15:clr>
            <a:srgbClr val="FBAE40"/>
          </p15:clr>
        </p15:guide>
        <p15:guide id="5" pos="312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4032">
          <p15:clr>
            <a:srgbClr val="FBAE40"/>
          </p15:clr>
        </p15:guide>
        <p15:guide id="8" orient="horz" pos="27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E75E7-6744-75EF-7AEC-389A12969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5F541E7-81E8-3B12-1E6A-F466D19FA3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06137"/>
            <a:ext cx="11201400" cy="4237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5808B6-250C-E4EF-40E9-1E10B8F6D1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9BA9373-E460-DC96-E1DB-A594957AA8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BB257-2EB3-4458-5227-FF6E5DA2C117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8018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pos="432">
          <p15:clr>
            <a:srgbClr val="FBAE40"/>
          </p15:clr>
        </p15:guide>
        <p15:guide id="7" pos="7368">
          <p15:clr>
            <a:srgbClr val="FBAE40"/>
          </p15:clr>
        </p15:guide>
        <p15:guide id="8" pos="7248">
          <p15:clr>
            <a:srgbClr val="FBAE40"/>
          </p15:clr>
        </p15:guide>
        <p15:guide id="9" orient="horz" pos="10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06137"/>
            <a:ext cx="11201400" cy="4237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108047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3" y="2405875"/>
            <a:ext cx="10804707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F2C08A-9697-3A34-BBE5-474D370D6D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9C527E-CF9D-3E13-BE24-402CEBC9A5CA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B92DC4A-614C-DD59-5AEE-431A01D83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E7B64B46-DE62-FE7F-ABFD-89DD017007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92869F4-992E-20E7-AE74-76A064E9A9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18167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orient="horz" pos="1080">
          <p15:clr>
            <a:srgbClr val="FBAE40"/>
          </p15:clr>
        </p15:guide>
        <p15:guide id="13" orient="horz" pos="3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14500"/>
            <a:ext cx="5484260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51034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510340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4156F4B-B8FB-F235-DBEC-B1A270A96C90}"/>
              </a:ext>
            </a:extLst>
          </p:cNvPr>
          <p:cNvSpPr/>
          <p:nvPr userDrawn="1"/>
        </p:nvSpPr>
        <p:spPr>
          <a:xfrm>
            <a:off x="6212442" y="1714500"/>
            <a:ext cx="5484260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A681BFF-9941-D87B-30AE-AAF3B1CE57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3650" y="1940312"/>
            <a:ext cx="51034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83390A5-822E-FB9C-E98D-B6E85B44E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3651" y="2405875"/>
            <a:ext cx="510340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A3D3FD-065C-4F4F-401A-277228DB2C8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DCA9A1-C188-EDFD-ED91-1E6F230667C1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26B2441-E4E9-3191-BEA0-92DC5D8CE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CA8DBDB3-B901-E74A-2C4A-C9C9CD7BC0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1A2C4969-D7B7-FD9D-BAED-EE50D6BC3B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4128175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54A5FE9-4D4C-5626-4962-B773915CE3F8}"/>
              </a:ext>
            </a:extLst>
          </p:cNvPr>
          <p:cNvSpPr/>
          <p:nvPr userDrawn="1"/>
        </p:nvSpPr>
        <p:spPr>
          <a:xfrm>
            <a:off x="495300" y="1714500"/>
            <a:ext cx="3502685" cy="42188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225DB50-E010-5C97-4B6A-06A4B4BA4254}"/>
              </a:ext>
            </a:extLst>
          </p:cNvPr>
          <p:cNvSpPr/>
          <p:nvPr userDrawn="1"/>
        </p:nvSpPr>
        <p:spPr>
          <a:xfrm>
            <a:off x="4344654" y="1714500"/>
            <a:ext cx="3502685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5A02655-EABB-4DE7-01CC-1F980347F6DB}"/>
              </a:ext>
            </a:extLst>
          </p:cNvPr>
          <p:cNvSpPr/>
          <p:nvPr userDrawn="1"/>
        </p:nvSpPr>
        <p:spPr>
          <a:xfrm>
            <a:off x="8194015" y="1714500"/>
            <a:ext cx="3502685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3100"/>
            <a:ext cx="3099945" cy="228600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3099944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A681BFF-9941-D87B-30AE-AAF3B1CE57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4576" y="1940312"/>
            <a:ext cx="307939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83390A5-822E-FB9C-E98D-B6E85B44E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64577" y="2405875"/>
            <a:ext cx="307939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1497709-BA4F-7E55-D26A-16D167C5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7659" y="1940312"/>
            <a:ext cx="307939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8F00F353-386E-8894-B2BD-CB4CBB12F7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7660" y="2405875"/>
            <a:ext cx="307939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F985D2C-E736-1669-D0EA-797E3E213B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827D4A-B31A-7791-25F2-948916AFD5A4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A3FFF89-184F-D823-EC9D-CC5512FA6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C215640F-D5E6-A311-F5DA-24715D1E0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EF28590-84D4-E67B-D5AF-0FE7793B90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2618874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AEC05F1-D8CB-5971-53FE-E1B77FFF2750}"/>
              </a:ext>
            </a:extLst>
          </p:cNvPr>
          <p:cNvSpPr/>
          <p:nvPr userDrawn="1"/>
        </p:nvSpPr>
        <p:spPr>
          <a:xfrm>
            <a:off x="495300" y="1714500"/>
            <a:ext cx="5350133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280DBDF-6DCE-86C8-D2A0-F1184E11FE64}"/>
              </a:ext>
            </a:extLst>
          </p:cNvPr>
          <p:cNvSpPr/>
          <p:nvPr userDrawn="1"/>
        </p:nvSpPr>
        <p:spPr>
          <a:xfrm>
            <a:off x="6346567" y="1714500"/>
            <a:ext cx="5350133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b="0" i="0" baseline="3000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9CBC59F-7FB0-C7D5-BCEC-30AA0270C4D7}"/>
              </a:ext>
            </a:extLst>
          </p:cNvPr>
          <p:cNvSpPr/>
          <p:nvPr userDrawn="1"/>
        </p:nvSpPr>
        <p:spPr>
          <a:xfrm>
            <a:off x="495300" y="3868745"/>
            <a:ext cx="5350133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0F57530-A17B-F86E-3B68-E888E4D428D1}"/>
              </a:ext>
            </a:extLst>
          </p:cNvPr>
          <p:cNvSpPr/>
          <p:nvPr userDrawn="1"/>
        </p:nvSpPr>
        <p:spPr>
          <a:xfrm>
            <a:off x="6346567" y="3868745"/>
            <a:ext cx="5350133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4928746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4928744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FD1155-252B-2A79-25EC-ABA833A7CE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54911" y="1940312"/>
            <a:ext cx="495129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F75B211-F34A-846F-B233-B9E71E4058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54912" y="2405875"/>
            <a:ext cx="4951288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F023167-33CE-4075-0ABE-B8E79FF47F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493" y="4108159"/>
            <a:ext cx="4928746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209EFEB1-A2F6-7367-DD38-5B8256A20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494" y="4573722"/>
            <a:ext cx="4928744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89205DF3-FF50-23A0-4693-86D81AD84B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4911" y="4108159"/>
            <a:ext cx="495129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2F208952-7E88-973F-DD61-69B7085B11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4912" y="4573722"/>
            <a:ext cx="4951288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B9C7B7-88ED-BF4C-C85E-A57D10CF3F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20A8A9-176B-687A-866A-E3EE30AA486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6222CC4-5AE7-9BEC-DEF4-0F87CD5AA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954952FF-C653-5093-2B1D-C53659F629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E326DF7-EFCE-0E8F-FBCF-7D5085CBF7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6180898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A64F6-ED33-21A7-1EE7-A24C8EAA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60098-F853-9184-7DF6-44DC924F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F132-E9CA-8933-9BFB-674BDDBD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etropolis"/>
              </a:defRPr>
            </a:lvl1pPr>
          </a:lstStyle>
          <a:p>
            <a:fld id="{F54BFB7E-5801-934B-BACA-8893005CCEE8}" type="datetimeFigureOut">
              <a:rPr lang="en-US" smtClean="0"/>
              <a:pPr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C7965-2FFA-5690-CA01-C5D10E3B8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Metropoli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3E8A-40A1-3BFD-71ED-D01918388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CA9E3"/>
                </a:solidFill>
                <a:latin typeface="Metropolis"/>
              </a:defRPr>
            </a:lvl1pPr>
          </a:lstStyle>
          <a:p>
            <a:fld id="{8447A2CE-8A6F-8441-832E-CEC250B2FB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5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i="0" kern="1200">
          <a:solidFill>
            <a:srgbClr val="0077AA"/>
          </a:solidFill>
          <a:latin typeface="Metropoli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CB254-55C9-C4E4-CAB2-3F18A09AF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Publicizing G3 and IP disclosure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AEC06A-A1A5-E0BC-DC07-7693C15C1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7, 2024</a:t>
            </a:r>
          </a:p>
        </p:txBody>
      </p:sp>
    </p:spTree>
    <p:extLst>
      <p:ext uri="{BB962C8B-B14F-4D97-AF65-F5344CB8AC3E}">
        <p14:creationId xmlns:p14="http://schemas.microsoft.com/office/powerpoint/2010/main" val="31110992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arch, tiled, tile&#10;&#10;Description automatically generated">
            <a:extLst>
              <a:ext uri="{FF2B5EF4-FFF2-40B4-BE49-F238E27FC236}">
                <a16:creationId xmlns:a16="http://schemas.microsoft.com/office/drawing/2014/main" id="{BC3A546D-B2CA-33E6-9294-6AD15852F4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438860-6262-C4F6-EEEC-97AC4BB8ED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379160"/>
            <a:ext cx="1831340" cy="436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F8FDC-AD2F-8936-53B5-15C0FD753421}"/>
              </a:ext>
            </a:extLst>
          </p:cNvPr>
          <p:cNvSpPr txBox="1"/>
          <p:nvPr/>
        </p:nvSpPr>
        <p:spPr>
          <a:xfrm>
            <a:off x="457200" y="2411123"/>
            <a:ext cx="4208775" cy="112511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60 East 42</a:t>
            </a:r>
            <a:r>
              <a:rPr lang="en-US" sz="1200" baseline="30000" dirty="0">
                <a:solidFill>
                  <a:srgbClr val="FFFFFF"/>
                </a:solidFill>
                <a:effectLst/>
                <a:latin typeface="Metropolis"/>
              </a:rPr>
              <a:t>nd</a:t>
            </a: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 Street, 26</a:t>
            </a:r>
            <a:r>
              <a:rPr lang="en-US" sz="1200" baseline="30000" dirty="0">
                <a:solidFill>
                  <a:srgbClr val="FFFFFF"/>
                </a:solidFill>
                <a:effectLst/>
                <a:latin typeface="Metropolis"/>
              </a:rPr>
              <a:t>th</a:t>
            </a: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 Floor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New York, NY 10165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212.994.7400</a:t>
            </a:r>
          </a:p>
          <a:p>
            <a:pPr>
              <a:lnSpc>
                <a:spcPts val="1280"/>
              </a:lnSpc>
            </a:pPr>
            <a:endParaRPr lang="en-US" sz="1200" dirty="0">
              <a:solidFill>
                <a:srgbClr val="FFFFFF"/>
              </a:solidFill>
              <a:effectLst/>
              <a:latin typeface="Metropolis"/>
            </a:endParaRPr>
          </a:p>
          <a:p>
            <a:pPr>
              <a:lnSpc>
                <a:spcPts val="1880"/>
              </a:lnSpc>
            </a:pPr>
            <a:r>
              <a:rPr lang="en-US" sz="1200" dirty="0" err="1">
                <a:solidFill>
                  <a:srgbClr val="FFFFFF"/>
                </a:solidFill>
                <a:effectLst/>
                <a:latin typeface="Metropolis"/>
              </a:rPr>
              <a:t>www.icapital.com</a:t>
            </a:r>
            <a:endParaRPr lang="en-US" sz="1200" dirty="0">
              <a:solidFill>
                <a:srgbClr val="FFFFFF"/>
              </a:solidFill>
              <a:effectLst/>
              <a:latin typeface="Metropoli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CCD59-DA56-DC83-F4BE-2F420640D526}"/>
              </a:ext>
            </a:extLst>
          </p:cNvPr>
          <p:cNvSpPr txBox="1"/>
          <p:nvPr/>
        </p:nvSpPr>
        <p:spPr>
          <a:xfrm>
            <a:off x="457200" y="4131827"/>
            <a:ext cx="1120140" cy="1968183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North America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New York City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Princeton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Greenwich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Boston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Boca Raton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Toronto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Birmingham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C0F26-AD0D-2649-A2FB-ABD49E55CDDA}"/>
              </a:ext>
            </a:extLst>
          </p:cNvPr>
          <p:cNvSpPr txBox="1"/>
          <p:nvPr/>
        </p:nvSpPr>
        <p:spPr>
          <a:xfrm>
            <a:off x="2296160" y="4131828"/>
            <a:ext cx="723900" cy="1709390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Europe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Zurich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London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Lisbon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7061C-0042-06C3-D1D5-00361266EF49}"/>
              </a:ext>
            </a:extLst>
          </p:cNvPr>
          <p:cNvSpPr txBox="1"/>
          <p:nvPr/>
        </p:nvSpPr>
        <p:spPr>
          <a:xfrm>
            <a:off x="3738880" y="4131828"/>
            <a:ext cx="927100" cy="1709390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Asia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Hong Kong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Singapore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Tokyo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DEFA34-F393-BFD7-B762-A3019DC23E76}"/>
              </a:ext>
            </a:extLst>
          </p:cNvPr>
          <p:cNvGrpSpPr/>
          <p:nvPr/>
        </p:nvGrpSpPr>
        <p:grpSpPr>
          <a:xfrm>
            <a:off x="1865562" y="4204073"/>
            <a:ext cx="1513908" cy="1895937"/>
            <a:chOff x="1865562" y="4204073"/>
            <a:chExt cx="1513908" cy="15729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A10E83-20C7-F1C6-91C3-371576950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4204073"/>
              <a:ext cx="0" cy="1572997"/>
            </a:xfrm>
            <a:prstGeom prst="line">
              <a:avLst/>
            </a:prstGeom>
            <a:ln w="6350">
              <a:solidFill>
                <a:srgbClr val="B8D13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10D5F1-F0EB-E2D2-7E8C-EA46C166E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5562" y="4204073"/>
              <a:ext cx="0" cy="1572997"/>
            </a:xfrm>
            <a:prstGeom prst="line">
              <a:avLst/>
            </a:prstGeom>
            <a:ln w="6350">
              <a:solidFill>
                <a:srgbClr val="B8D13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84535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E68D37-B4A9-0700-03B0-350EFDA9E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80160" y="1227991"/>
            <a:ext cx="9240819" cy="50321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iCapital’s</a:t>
            </a:r>
            <a:r>
              <a:rPr lang="en-US" sz="1800" dirty="0"/>
              <a:t> Portfolio Analytics Research Group (PARG) invested substantial time and capital in developing the technological tools for assessing alternative risk in a portfolio context for the Architect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G3 is the culmination of this research effort. It is the engine behind nearly all of the analytics present on Architect.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paper will help enterprise prospective clients of Architect with due diligence, while sophisticated RIAs can hear of our analytics through secondary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iCapital</a:t>
            </a:r>
            <a:r>
              <a:rPr lang="en-US" sz="1800" dirty="0"/>
              <a:t> must set an external communication strategy for G3 to that maximally amplifies the work’s contribution to firm value.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Multi-Asset Model 3.0: Background</a:t>
            </a:r>
          </a:p>
        </p:txBody>
      </p:sp>
    </p:spTree>
    <p:extLst>
      <p:ext uri="{BB962C8B-B14F-4D97-AF65-F5344CB8AC3E}">
        <p14:creationId xmlns:p14="http://schemas.microsoft.com/office/powerpoint/2010/main" val="40092668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 strategies for G3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A51AF-7F9A-DDD0-BF11-28F30F9D5E7E}"/>
              </a:ext>
            </a:extLst>
          </p:cNvPr>
          <p:cNvSpPr txBox="1"/>
          <p:nvPr/>
        </p:nvSpPr>
        <p:spPr>
          <a:xfrm>
            <a:off x="1207477" y="1193072"/>
            <a:ext cx="9622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Publication in highest credibility peer-reviewed publication (</a:t>
            </a:r>
            <a:r>
              <a:rPr lang="en-US" b="1" i="1" dirty="0">
                <a:solidFill>
                  <a:schemeClr val="accent1"/>
                </a:solidFill>
              </a:rPr>
              <a:t>Recommended</a:t>
            </a:r>
            <a:r>
              <a:rPr lang="en-US" b="1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Prioritizes the current tool’s value to the firm by emphasizing publication impact and the benefits of external validation but provides methodological information to competitors.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Methodology refers to the math and theory behind the model (not data or production code).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Publication with reduced methodological disclosure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Limits methodological information available to our competitors at the cost of reducing the quantity, impact, and credibility of journals willing to accept the submission.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Self-published white paper</a:t>
            </a:r>
            <a:r>
              <a:rPr lang="en-US" baseline="30000" dirty="0"/>
              <a:t>[1]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Further prioritizes protection of methodological advances but forgoes any credibility benefits from a journal’s independent external validation of the tool.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A6FFB-2341-4965-1AD4-FDE8D2E9A331}"/>
              </a:ext>
            </a:extLst>
          </p:cNvPr>
          <p:cNvSpPr txBox="1"/>
          <p:nvPr/>
        </p:nvSpPr>
        <p:spPr>
          <a:xfrm>
            <a:off x="580505" y="5791199"/>
            <a:ext cx="1062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[1] </a:t>
            </a:r>
            <a:r>
              <a:rPr lang="en-US" sz="1400" dirty="0"/>
              <a:t>While options 1 and 2 do not preclude white papers for accessibility and marketing purposes. Option 3 refers to the creation of white papers without a foundational journal publication.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0D398-1240-3391-0124-33A3C5BF3922}"/>
              </a:ext>
            </a:extLst>
          </p:cNvPr>
          <p:cNvSpPr/>
          <p:nvPr/>
        </p:nvSpPr>
        <p:spPr>
          <a:xfrm>
            <a:off x="187287" y="6323682"/>
            <a:ext cx="11688896" cy="330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49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 1: Publish with full transparency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 lnSpcReduction="10000"/>
          </a:bodyPr>
          <a:lstStyle/>
          <a:p>
            <a:pPr>
              <a:buFont typeface="System Font Regular"/>
              <a:buChar char="✚"/>
            </a:pPr>
            <a:r>
              <a:rPr lang="en-US" sz="1600" dirty="0"/>
              <a:t>Provides independent validation of the methodology. Makes credibility of Architect’s analytics self-evident to clients.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Maximizes </a:t>
            </a:r>
            <a:r>
              <a:rPr lang="en-US" sz="1600" dirty="0" err="1"/>
              <a:t>iCapital’s</a:t>
            </a:r>
            <a:r>
              <a:rPr lang="en-US" sz="1600" dirty="0"/>
              <a:t> thought leadership. Facilitates collaboration with the global research community.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Possibility of methodological enhancements discovered during the peer review process.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Allows for maximum impact marketing push. Can leverage the publication for conference presentations, media coverage, and derivative content (white papers).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9"/>
            <a:ext cx="5103812" cy="3308350"/>
          </a:xfrm>
        </p:spPr>
        <p:txBody>
          <a:bodyPr/>
          <a:lstStyle/>
          <a:p>
            <a:pPr>
              <a:buFont typeface="System Font Regular"/>
              <a:buChar char="−"/>
            </a:pPr>
            <a:r>
              <a:rPr lang="en-US" sz="1600" dirty="0"/>
              <a:t>Reveals more underlying IP (methodology not data), which could be studied and potentially copied by sophisticated competitors like Blackrock.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Highest effort option for the research team. Devotes resources to meet the exacting standards of top journals.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Long submission and publishing cycle (est. 6-12 months until full acceptance, mostly due to peer review).</a:t>
            </a:r>
          </a:p>
        </p:txBody>
      </p:sp>
    </p:spTree>
    <p:extLst>
      <p:ext uri="{BB962C8B-B14F-4D97-AF65-F5344CB8AC3E}">
        <p14:creationId xmlns:p14="http://schemas.microsoft.com/office/powerpoint/2010/main" val="17509959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Publication with reduced disclosure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/>
          </a:bodyPr>
          <a:lstStyle/>
          <a:p>
            <a:pPr>
              <a:buFont typeface="System Font Regular"/>
              <a:buChar char="✚"/>
            </a:pPr>
            <a:r>
              <a:rPr lang="en-US" sz="1600" dirty="0"/>
              <a:t>Allows for selective redaction of elements of the core IP underlying G3.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Peer reviewed publication still maintains a level of independent external validation of the methodology.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Provides “free” circulation of the benefits of G3 among practitioners.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9"/>
            <a:ext cx="5103812" cy="3828196"/>
          </a:xfrm>
        </p:spPr>
        <p:txBody>
          <a:bodyPr>
            <a:normAutofit/>
          </a:bodyPr>
          <a:lstStyle/>
          <a:p>
            <a:pPr>
              <a:buFont typeface="System Font Regular"/>
              <a:buChar char="−"/>
            </a:pPr>
            <a:r>
              <a:rPr lang="en-US" sz="1600" dirty="0"/>
              <a:t>Sacrifices the credibility and validation conferred by the higher status journals.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Limits researchers and academics from building upon our work and replicating our findings.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Reduced possibility for identification of methodological advances in the peer review process.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Anticipated level of methodological disclosure potentially reduces the cost for competitors to create similar tools.</a:t>
            </a:r>
          </a:p>
        </p:txBody>
      </p:sp>
    </p:spTree>
    <p:extLst>
      <p:ext uri="{BB962C8B-B14F-4D97-AF65-F5344CB8AC3E}">
        <p14:creationId xmlns:p14="http://schemas.microsoft.com/office/powerpoint/2010/main" val="7066906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/>
          </a:bodyPr>
          <a:lstStyle/>
          <a:p>
            <a:pPr>
              <a:buFont typeface="System Font Regular"/>
              <a:buChar char="✚"/>
            </a:pPr>
            <a:r>
              <a:rPr lang="en-US" sz="1600" dirty="0">
                <a:latin typeface="Metropolis"/>
              </a:rPr>
              <a:t>Maintains strict control over IP and confidentiality.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✚"/>
            </a:pPr>
            <a:endParaRPr lang="en-US" sz="1600" dirty="0">
              <a:latin typeface="Metropoli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✚"/>
            </a:pPr>
            <a:r>
              <a:rPr lang="en-US" sz="1600" dirty="0">
                <a:latin typeface="Metropolis"/>
              </a:rPr>
              <a:t>Targets marketing channels and client communications to drive business development.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✚"/>
            </a:pPr>
            <a:endParaRPr lang="en-US" sz="1600" dirty="0">
              <a:latin typeface="Metropolis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1600" dirty="0">
              <a:latin typeface="Metropoli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8"/>
            <a:ext cx="5103812" cy="4284797"/>
          </a:xfr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Places burden on clients to independently establish credibility of approach.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All circulation must be pushed from the firm.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endParaRPr lang="en-US" sz="1600" dirty="0">
              <a:latin typeface="Metropoli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Limits </a:t>
            </a:r>
            <a:r>
              <a:rPr lang="en-US" sz="1600" dirty="0"/>
              <a:t>contribution to </a:t>
            </a:r>
            <a:r>
              <a:rPr lang="en-US" sz="1600" dirty="0" err="1">
                <a:latin typeface="Metropolis"/>
              </a:rPr>
              <a:t>iCapital's</a:t>
            </a:r>
            <a:r>
              <a:rPr lang="en-US" sz="1600" dirty="0">
                <a:latin typeface="Metropolis"/>
              </a:rPr>
              <a:t> thought leadership positioning.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endParaRPr lang="en-US" sz="1600" dirty="0">
              <a:latin typeface="Metropoli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Risks being perceived as marketing collateral rather than rigorous research.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endParaRPr lang="en-US" sz="1600" dirty="0">
              <a:latin typeface="Metropoli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6F690B1-3DFC-3A63-8DFA-41590DBD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"/>
            <a:ext cx="11048995" cy="914399"/>
          </a:xfrm>
        </p:spPr>
        <p:txBody>
          <a:bodyPr/>
          <a:lstStyle/>
          <a:p>
            <a:r>
              <a:rPr lang="en-US" dirty="0"/>
              <a:t>Option 3: Self-Published White Paper</a:t>
            </a:r>
          </a:p>
        </p:txBody>
      </p:sp>
    </p:spTree>
    <p:extLst>
      <p:ext uri="{BB962C8B-B14F-4D97-AF65-F5344CB8AC3E}">
        <p14:creationId xmlns:p14="http://schemas.microsoft.com/office/powerpoint/2010/main" val="9296900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Option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CD605C1-870B-8B38-F9A9-402A2F011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48529"/>
              </p:ext>
            </p:extLst>
          </p:nvPr>
        </p:nvGraphicFramePr>
        <p:xfrm>
          <a:off x="685800" y="1141871"/>
          <a:ext cx="8684109" cy="409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957">
                  <a:extLst>
                    <a:ext uri="{9D8B030D-6E8A-4147-A177-3AD203B41FA5}">
                      <a16:colId xmlns:a16="http://schemas.microsoft.com/office/drawing/2014/main" val="966393785"/>
                    </a:ext>
                  </a:extLst>
                </a:gridCol>
                <a:gridCol w="1993384">
                  <a:extLst>
                    <a:ext uri="{9D8B030D-6E8A-4147-A177-3AD203B41FA5}">
                      <a16:colId xmlns:a16="http://schemas.microsoft.com/office/drawing/2014/main" val="549718539"/>
                    </a:ext>
                  </a:extLst>
                </a:gridCol>
                <a:gridCol w="1993384">
                  <a:extLst>
                    <a:ext uri="{9D8B030D-6E8A-4147-A177-3AD203B41FA5}">
                      <a16:colId xmlns:a16="http://schemas.microsoft.com/office/drawing/2014/main" val="3796082323"/>
                    </a:ext>
                  </a:extLst>
                </a:gridCol>
                <a:gridCol w="1993384">
                  <a:extLst>
                    <a:ext uri="{9D8B030D-6E8A-4147-A177-3AD203B41FA5}">
                      <a16:colId xmlns:a16="http://schemas.microsoft.com/office/drawing/2014/main" val="1239317009"/>
                    </a:ext>
                  </a:extLst>
                </a:gridCol>
              </a:tblGrid>
              <a:tr h="67555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High impact publication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Publication with limited disclosure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Self-published white paper 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16685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Credibility to clients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825193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iCapital</a:t>
                      </a:r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as thought leader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75614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Circulation/free marketing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36049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Time to publication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90744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Trade protection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76366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653208-960E-F1B9-B3E6-36607095BB77}"/>
              </a:ext>
            </a:extLst>
          </p:cNvPr>
          <p:cNvSpPr/>
          <p:nvPr/>
        </p:nvSpPr>
        <p:spPr bwMode="auto">
          <a:xfrm>
            <a:off x="384589" y="5558579"/>
            <a:ext cx="9189718" cy="1174790"/>
          </a:xfrm>
          <a:prstGeom prst="roundRect">
            <a:avLst/>
          </a:prstGeom>
          <a:solidFill>
            <a:srgbClr val="0229D4"/>
          </a:solidFill>
          <a:ln w="28575">
            <a:solidFill>
              <a:schemeClr val="bg2">
                <a:lumMod val="1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47638" lvl="0" indent="-147638" algn="ctr">
              <a:spcBef>
                <a:spcPct val="50000"/>
              </a:spcBef>
              <a:buClr>
                <a:srgbClr val="000000"/>
              </a:buClr>
              <a:defRPr/>
            </a:pPr>
            <a:r>
              <a:rPr lang="en-US" b="1" i="1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Recommendation</a:t>
            </a:r>
            <a:r>
              <a:rPr lang="en-US" b="1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: High Impact Publication </a:t>
            </a:r>
          </a:p>
          <a:p>
            <a:pPr marL="147638" lvl="0" indent="-147638" algn="ctr">
              <a:spcBef>
                <a:spcPct val="50000"/>
              </a:spcBef>
              <a:buClr>
                <a:srgbClr val="000000"/>
              </a:buClr>
              <a:defRPr/>
            </a:pPr>
            <a:r>
              <a:rPr lang="en-US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The value demonstrated to clients outweighs concerns over disclosure to competitors. </a:t>
            </a:r>
            <a:r>
              <a:rPr lang="en-US" kern="0" dirty="0" err="1">
                <a:solidFill>
                  <a:srgbClr val="FFFFFF"/>
                </a:solidFill>
                <a:ea typeface="+mn-lt"/>
                <a:cs typeface="Calibri" panose="020F0502020204030204"/>
              </a:rPr>
              <a:t>iCapital’s</a:t>
            </a:r>
            <a:r>
              <a:rPr lang="en-US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 thought leadership would itself strengthen the firm’s competitive moat..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8FC969-3B84-6DD2-A757-20B02996D297}"/>
              </a:ext>
            </a:extLst>
          </p:cNvPr>
          <p:cNvGrpSpPr/>
          <p:nvPr/>
        </p:nvGrpSpPr>
        <p:grpSpPr>
          <a:xfrm>
            <a:off x="6155504" y="1959685"/>
            <a:ext cx="439270" cy="439270"/>
            <a:chOff x="925157" y="2269863"/>
            <a:chExt cx="3259567" cy="32595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22E3D7-9042-EFBC-49D5-4E28C1DAAFBE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ie 22">
              <a:extLst>
                <a:ext uri="{FF2B5EF4-FFF2-40B4-BE49-F238E27FC236}">
                  <a16:creationId xmlns:a16="http://schemas.microsoft.com/office/drawing/2014/main" id="{5AC25099-1354-D171-1960-154B8E3B9781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rgbClr val="C0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6A4CCDC-6E49-BA5A-9AEB-9F0E8E0511DF}"/>
              </a:ext>
            </a:extLst>
          </p:cNvPr>
          <p:cNvSpPr/>
          <p:nvPr/>
        </p:nvSpPr>
        <p:spPr>
          <a:xfrm>
            <a:off x="4124886" y="1959685"/>
            <a:ext cx="439270" cy="43927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3B5037-F846-93D4-4EC1-39A2D8B297F3}"/>
              </a:ext>
            </a:extLst>
          </p:cNvPr>
          <p:cNvSpPr/>
          <p:nvPr/>
        </p:nvSpPr>
        <p:spPr>
          <a:xfrm>
            <a:off x="6155504" y="2616569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0E3B8D-2462-10B5-7E67-19D5B8C352E6}"/>
              </a:ext>
            </a:extLst>
          </p:cNvPr>
          <p:cNvGrpSpPr/>
          <p:nvPr/>
        </p:nvGrpSpPr>
        <p:grpSpPr>
          <a:xfrm>
            <a:off x="4131161" y="3992442"/>
            <a:ext cx="439270" cy="439270"/>
            <a:chOff x="7273962" y="2269863"/>
            <a:chExt cx="3259567" cy="325956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C107C83-AD4D-C59B-BADE-243A4B906E68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E771914D-6DEA-4927-DB22-C68619870AA7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F94E86A4-1E22-BB18-6AC6-BE3EF4EE308A}"/>
              </a:ext>
            </a:extLst>
          </p:cNvPr>
          <p:cNvSpPr/>
          <p:nvPr/>
        </p:nvSpPr>
        <p:spPr>
          <a:xfrm>
            <a:off x="4124886" y="2616569"/>
            <a:ext cx="439270" cy="43927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56AB05-0A35-9CFD-3F5B-9EC1E122A52C}"/>
              </a:ext>
            </a:extLst>
          </p:cNvPr>
          <p:cNvSpPr/>
          <p:nvPr/>
        </p:nvSpPr>
        <p:spPr>
          <a:xfrm>
            <a:off x="6155504" y="3289151"/>
            <a:ext cx="439270" cy="43927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971EEE-2502-E77B-53BA-D7FD2BF13171}"/>
              </a:ext>
            </a:extLst>
          </p:cNvPr>
          <p:cNvGrpSpPr/>
          <p:nvPr/>
        </p:nvGrpSpPr>
        <p:grpSpPr>
          <a:xfrm>
            <a:off x="4124886" y="3304505"/>
            <a:ext cx="439270" cy="439270"/>
            <a:chOff x="925157" y="2269863"/>
            <a:chExt cx="3259567" cy="32595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836DAAE-723E-EF9C-3740-1239C486F6BF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0FC9195A-BA2E-25F6-2AAB-86F306F2D4C9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rgbClr val="C0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EB740528-628A-D804-F41B-6C8FC6DDF20D}"/>
              </a:ext>
            </a:extLst>
          </p:cNvPr>
          <p:cNvSpPr/>
          <p:nvPr/>
        </p:nvSpPr>
        <p:spPr>
          <a:xfrm>
            <a:off x="6155504" y="4726200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1D59EA-33D2-8264-C982-12772997330D}"/>
              </a:ext>
            </a:extLst>
          </p:cNvPr>
          <p:cNvSpPr/>
          <p:nvPr/>
        </p:nvSpPr>
        <p:spPr>
          <a:xfrm>
            <a:off x="6155504" y="4007675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6BC6A4-AB2A-00E5-8E9D-A3275BAE174F}"/>
              </a:ext>
            </a:extLst>
          </p:cNvPr>
          <p:cNvGrpSpPr/>
          <p:nvPr/>
        </p:nvGrpSpPr>
        <p:grpSpPr>
          <a:xfrm>
            <a:off x="4124886" y="4726200"/>
            <a:ext cx="439270" cy="439270"/>
            <a:chOff x="7273962" y="2269863"/>
            <a:chExt cx="3259567" cy="325956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899440-43C1-29EE-5054-791E7077F440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6C986A52-26DB-B041-573F-2A8FED4EA121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0A5CC350-F363-0284-5A39-D6B0ED1F8A11}"/>
              </a:ext>
            </a:extLst>
          </p:cNvPr>
          <p:cNvSpPr/>
          <p:nvPr/>
        </p:nvSpPr>
        <p:spPr>
          <a:xfrm>
            <a:off x="8192397" y="2616569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AF5A090-9203-5888-1A7E-C702B2127337}"/>
              </a:ext>
            </a:extLst>
          </p:cNvPr>
          <p:cNvGrpSpPr/>
          <p:nvPr/>
        </p:nvGrpSpPr>
        <p:grpSpPr>
          <a:xfrm>
            <a:off x="8192397" y="1959685"/>
            <a:ext cx="439270" cy="439270"/>
            <a:chOff x="7273962" y="2269863"/>
            <a:chExt cx="3259567" cy="325956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DF1C0B-708B-35E1-59A9-9D82B5F15435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ie 54">
              <a:extLst>
                <a:ext uri="{FF2B5EF4-FFF2-40B4-BE49-F238E27FC236}">
                  <a16:creationId xmlns:a16="http://schemas.microsoft.com/office/drawing/2014/main" id="{9ECEA404-6ECA-E908-AE8C-FB4A2E18764F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C3879F-C78E-DC82-7471-13B9C4B46E54}"/>
              </a:ext>
            </a:extLst>
          </p:cNvPr>
          <p:cNvGrpSpPr/>
          <p:nvPr/>
        </p:nvGrpSpPr>
        <p:grpSpPr>
          <a:xfrm>
            <a:off x="8192397" y="3308542"/>
            <a:ext cx="439270" cy="439270"/>
            <a:chOff x="7273962" y="2269863"/>
            <a:chExt cx="3259567" cy="325956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0461DCC-9AFC-0462-8903-C64353E6C7DC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Pie 57">
              <a:extLst>
                <a:ext uri="{FF2B5EF4-FFF2-40B4-BE49-F238E27FC236}">
                  <a16:creationId xmlns:a16="http://schemas.microsoft.com/office/drawing/2014/main" id="{9C51F338-293E-73EA-AAC0-F083B0506DED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A435B756-1A64-6DE4-1BD6-3E875A873626}"/>
              </a:ext>
            </a:extLst>
          </p:cNvPr>
          <p:cNvSpPr/>
          <p:nvPr/>
        </p:nvSpPr>
        <p:spPr>
          <a:xfrm>
            <a:off x="8192397" y="3992442"/>
            <a:ext cx="439270" cy="43927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F7C124-8D0B-F367-BC1B-892CD3498CDE}"/>
              </a:ext>
            </a:extLst>
          </p:cNvPr>
          <p:cNvGrpSpPr/>
          <p:nvPr/>
        </p:nvGrpSpPr>
        <p:grpSpPr>
          <a:xfrm>
            <a:off x="8192397" y="4726200"/>
            <a:ext cx="439270" cy="439270"/>
            <a:chOff x="925157" y="2269863"/>
            <a:chExt cx="3259567" cy="325956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5BAB5D1-B2DB-D84F-693A-C9A0D6744E6F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9A88B0CA-09FC-DF2F-EFBF-E3E121F3324E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rgbClr val="C0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EBEF46DB-F4D4-2B42-E3AA-9A2FAFFFF14F}"/>
              </a:ext>
            </a:extLst>
          </p:cNvPr>
          <p:cNvSpPr/>
          <p:nvPr/>
        </p:nvSpPr>
        <p:spPr>
          <a:xfrm>
            <a:off x="10124627" y="3024810"/>
            <a:ext cx="254375" cy="254375"/>
          </a:xfrm>
          <a:prstGeom prst="ellipse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68D1EB9-AFEA-D9B0-ED4E-A7A24C9A733F}"/>
              </a:ext>
            </a:extLst>
          </p:cNvPr>
          <p:cNvSpPr/>
          <p:nvPr/>
        </p:nvSpPr>
        <p:spPr>
          <a:xfrm>
            <a:off x="10124628" y="3531878"/>
            <a:ext cx="254375" cy="254375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DC74080-2B94-2B85-70D3-E812041296DD}"/>
              </a:ext>
            </a:extLst>
          </p:cNvPr>
          <p:cNvSpPr/>
          <p:nvPr/>
        </p:nvSpPr>
        <p:spPr>
          <a:xfrm>
            <a:off x="10124628" y="4026384"/>
            <a:ext cx="254375" cy="254375"/>
          </a:xfrm>
          <a:prstGeom prst="ellipse">
            <a:avLst/>
          </a:prstGeom>
          <a:solidFill>
            <a:schemeClr val="bg2">
              <a:lumMod val="1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103D6C-C362-17B2-7604-FAF01C9DB170}"/>
              </a:ext>
            </a:extLst>
          </p:cNvPr>
          <p:cNvSpPr txBox="1"/>
          <p:nvPr/>
        </p:nvSpPr>
        <p:spPr>
          <a:xfrm>
            <a:off x="10634586" y="2919819"/>
            <a:ext cx="102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Excellent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72390F-42B7-A20D-D9EF-5C05B5836937}"/>
              </a:ext>
            </a:extLst>
          </p:cNvPr>
          <p:cNvSpPr txBox="1"/>
          <p:nvPr/>
        </p:nvSpPr>
        <p:spPr>
          <a:xfrm>
            <a:off x="10634586" y="343259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C7B926-6E0C-AB29-6953-AA37FE2259E6}"/>
              </a:ext>
            </a:extLst>
          </p:cNvPr>
          <p:cNvSpPr txBox="1"/>
          <p:nvPr/>
        </p:nvSpPr>
        <p:spPr>
          <a:xfrm>
            <a:off x="10634585" y="3968905"/>
            <a:ext cx="131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Undesirable</a:t>
            </a:r>
          </a:p>
        </p:txBody>
      </p:sp>
    </p:spTree>
    <p:extLst>
      <p:ext uri="{BB962C8B-B14F-4D97-AF65-F5344CB8AC3E}">
        <p14:creationId xmlns:p14="http://schemas.microsoft.com/office/powerpoint/2010/main" val="83653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C25EB5-51F4-E29F-E476-E008071D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657552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8BB409E7-7018-11A4-E39F-14386225AEF2}"/>
              </a:ext>
            </a:extLst>
          </p:cNvPr>
          <p:cNvSpPr txBox="1">
            <a:spLocks/>
          </p:cNvSpPr>
          <p:nvPr/>
        </p:nvSpPr>
        <p:spPr>
          <a:xfrm>
            <a:off x="495300" y="1943100"/>
            <a:ext cx="9896587" cy="38838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77AA"/>
              </a:buClr>
              <a:buFont typeface="Arial" panose="020B0604020202020204" pitchFamily="34" charset="0"/>
              <a:buNone/>
              <a:defRPr sz="1200" b="0" i="0" kern="1200">
                <a:solidFill>
                  <a:srgbClr val="2E4150"/>
                </a:solidFill>
                <a:latin typeface="Metropolis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Finalize journal shortlist and submission materials.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Identify marketing, PR, and business development activation opportunities.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Market service offerings in client engagements.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Coordinate with internal and external stakeholders to amplify launch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Continue to cultivate research community relationships and build upon research success.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96389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iCapital">
      <a:dk1>
        <a:srgbClr val="2F4151"/>
      </a:dk1>
      <a:lt1>
        <a:srgbClr val="FFFFFF"/>
      </a:lt1>
      <a:dk2>
        <a:srgbClr val="6F8693"/>
      </a:dk2>
      <a:lt2>
        <a:srgbClr val="D5E1E7"/>
      </a:lt2>
      <a:accent1>
        <a:srgbClr val="0077AA"/>
      </a:accent1>
      <a:accent2>
        <a:srgbClr val="2CA8E2"/>
      </a:accent2>
      <a:accent3>
        <a:srgbClr val="185980"/>
      </a:accent3>
      <a:accent4>
        <a:srgbClr val="008396"/>
      </a:accent4>
      <a:accent5>
        <a:srgbClr val="681D57"/>
      </a:accent5>
      <a:accent6>
        <a:srgbClr val="BED730"/>
      </a:accent6>
      <a:hlink>
        <a:srgbClr val="2CA8E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4 PPT Template_Small" id="{898031F4-6E0F-BB42-A7CF-A67F98E9D82F}" vid="{27CCF2C1-4016-B645-9EDA-1720AF38D6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2DBDD89D575499C3AFE47F39C2E78" ma:contentTypeVersion="3" ma:contentTypeDescription="Create a new document." ma:contentTypeScope="" ma:versionID="ba5046053a9cf8f2ea167d1f1f4f936e">
  <xsd:schema xmlns:xsd="http://www.w3.org/2001/XMLSchema" xmlns:xs="http://www.w3.org/2001/XMLSchema" xmlns:p="http://schemas.microsoft.com/office/2006/metadata/properties" xmlns:ns2="81f5985f-4c16-4f76-b879-0b6d75393231" xmlns:ns3="ee414739-b64f-400f-ac94-9c8085d37493" targetNamespace="http://schemas.microsoft.com/office/2006/metadata/properties" ma:root="true" ma:fieldsID="04a78363aed18e9ac2f8c27dc483daa1" ns2:_="" ns3:_="">
    <xsd:import namespace="81f5985f-4c16-4f76-b879-0b6d75393231"/>
    <xsd:import namespace="ee414739-b64f-400f-ac94-9c8085d3749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5985f-4c16-4f76-b879-0b6d753932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14739-b64f-400f-ac94-9c8085d374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1f5985f-4c16-4f76-b879-0b6d75393231">XS37CZDPJ7U4-1120246980-45</_dlc_DocId>
    <_dlc_DocIdUrl xmlns="81f5985f-4c16-4f76-b879-0b6d75393231">
      <Url>https://icapitalnetwork.sharepoint.com/sites/OfficeTemplates/_layouts/15/DocIdRedir.aspx?ID=XS37CZDPJ7U4-1120246980-45</Url>
      <Description>XS37CZDPJ7U4-1120246980-45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D8E23FE-C895-45DF-A1A2-9845FE2D17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f5985f-4c16-4f76-b879-0b6d75393231"/>
    <ds:schemaRef ds:uri="ee414739-b64f-400f-ac94-9c8085d374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F4CC75-5C20-403A-B112-9FEA9C1A4B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39A508-D609-4AA4-9C25-04F60DEA16B8}">
  <ds:schemaRefs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81f5985f-4c16-4f76-b879-0b6d75393231"/>
    <ds:schemaRef ds:uri="http://purl.org/dc/terms/"/>
    <ds:schemaRef ds:uri="http://schemas.microsoft.com/office/infopath/2007/PartnerControls"/>
    <ds:schemaRef ds:uri="ee414739-b64f-400f-ac94-9c8085d3749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770D10A-7DD6-4CC1-8B9A-9A36DE15CCB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3392</TotalTime>
  <Words>720</Words>
  <Application>Microsoft Macintosh PowerPoint</Application>
  <PresentationFormat>Widescreen</PresentationFormat>
  <Paragraphs>116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System Font Regular</vt:lpstr>
      <vt:lpstr>Metropolis</vt:lpstr>
      <vt:lpstr>Office Theme</vt:lpstr>
      <vt:lpstr>Publicizing G3 and IP disclosure</vt:lpstr>
      <vt:lpstr>Global Multi-Asset Model 3.0: Background</vt:lpstr>
      <vt:lpstr>External communication strategies for G3</vt:lpstr>
      <vt:lpstr>Option 1: Publish with full transparency</vt:lpstr>
      <vt:lpstr>Option 2: Publication with reduced disclosure</vt:lpstr>
      <vt:lpstr>Option 3: Self-Published White Paper</vt:lpstr>
      <vt:lpstr>Recommendation: Option 1</vt:lpstr>
      <vt:lpstr>Appendix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Balancing IP and Influence: Charting a Path to Research Leadership</dc:title>
  <dc:creator>Arnav Sheth</dc:creator>
  <cp:lastModifiedBy>Clinton Tepper</cp:lastModifiedBy>
  <cp:revision>7</cp:revision>
  <cp:lastPrinted>2024-05-07T18:11:46Z</cp:lastPrinted>
  <dcterms:created xsi:type="dcterms:W3CDTF">2024-04-29T15:09:17Z</dcterms:created>
  <dcterms:modified xsi:type="dcterms:W3CDTF">2024-05-14T19:23:55Z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0x0101003F12DBDD89D575499C3AFE47F39C2E78</vt:lpwstr>
  </property>
  <property fmtid="{D5CDD505-2E9C-101B-9397-08002B2CF9AE}" pid="3" name="MediaServiceImageTags">
    <vt:lpwstr/>
  </property>
  <property fmtid="{D5CDD505-2E9C-101B-9397-08002B2CF9AE}" pid="4" name="_dlc_DocIdItemGuid">
    <vt:lpwstr>767bd1aa-8bc4-4c92-b3f9-d87244865a2e</vt:lpwstr>
  </property>
</Properties>
</file>