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60" r:id="rId7"/>
    <p:sldId id="309" r:id="rId8"/>
    <p:sldId id="306" r:id="rId9"/>
    <p:sldId id="311" r:id="rId10"/>
    <p:sldId id="316" r:id="rId11"/>
    <p:sldId id="313" r:id="rId12"/>
    <p:sldId id="315" r:id="rId13"/>
    <p:sldId id="314" r:id="rId14"/>
    <p:sldId id="303" r:id="rId15"/>
  </p:sldIdLst>
  <p:sldSz cx="12192000" cy="6858000"/>
  <p:notesSz cx="6858000" cy="9144000"/>
  <p:embeddedFontLst>
    <p:embeddedFont>
      <p:font typeface="Metropoli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7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0" y="1227991"/>
            <a:ext cx="9240819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has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is the engine behind nearly all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paper will help enterprise prospective clients of Architect with due diligence, while sophisticated RIAs can hear of our analytics through secondary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193072"/>
            <a:ext cx="9622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 (</a:t>
            </a:r>
            <a:r>
              <a:rPr lang="en-US" b="1" i="1" dirty="0">
                <a:solidFill>
                  <a:schemeClr val="accent1"/>
                </a:solidFill>
              </a:rPr>
              <a:t>Recommended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the current tool’s value to the firm by emphasizing publication impact and the benefits of external validation but provides methodological information to competitors.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Methodology refers to the math and theory behind the model (not data or production code).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580505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While options 1 and 2 do not preclude white papers for accessibility and marketing purposes. Option 3 refers to the creation of white papers without a foundational journal publication.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0D398-1240-3391-0124-33A3C5BF3922}"/>
              </a:ext>
            </a:extLst>
          </p:cNvPr>
          <p:cNvSpPr/>
          <p:nvPr/>
        </p:nvSpPr>
        <p:spPr>
          <a:xfrm>
            <a:off x="187287" y="6323682"/>
            <a:ext cx="11688896" cy="330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thought leadership. Facilitates collaboration with the global research community.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>
              <a:buFont typeface="System Font Regular"/>
              <a:buChar char="−"/>
            </a:pPr>
            <a:r>
              <a:rPr lang="en-US" sz="1600" dirty="0"/>
              <a:t>Reveals more underlying IP (methodology not data), which could be studied and potentially copied by sophisticated competitors like Blackrock.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Allows for selective redaction of elements of the core IP underlying G3.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−"/>
            </a:pPr>
            <a:r>
              <a:rPr lang="en-US" sz="1600" dirty="0"/>
              <a:t>Sacrifices the credibility and validation conferred by the higher status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Maintains strict control over IP and confidentiality.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Targets marketing channels and client communications to drive business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600" dirty="0">
              <a:latin typeface="Metropoli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8"/>
            <a:ext cx="5103812" cy="428479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Places burden on clients to independently establish credibility of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All circulation must be pushed from the firm.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Limits </a:t>
            </a:r>
            <a:r>
              <a:rPr lang="en-US" sz="1600" dirty="0"/>
              <a:t>contribution to </a:t>
            </a:r>
            <a:r>
              <a:rPr lang="en-US" sz="1600" dirty="0" err="1">
                <a:latin typeface="Metropolis"/>
              </a:rPr>
              <a:t>iCapital's</a:t>
            </a:r>
            <a:r>
              <a:rPr lang="en-US" sz="1600" dirty="0">
                <a:latin typeface="Metropolis"/>
              </a:rPr>
              <a:t> thought leadership positioning.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Risks being perceived as marketing collateral rather than rigorous research.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F690B1-3DFC-3A63-8DFA-41590DB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1048995" cy="914399"/>
          </a:xfrm>
        </p:spPr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929690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Option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D605C1-870B-8B38-F9A9-402A2F01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8529"/>
              </p:ext>
            </p:extLst>
          </p:nvPr>
        </p:nvGraphicFramePr>
        <p:xfrm>
          <a:off x="685800" y="1141871"/>
          <a:ext cx="8684109" cy="4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57">
                  <a:extLst>
                    <a:ext uri="{9D8B030D-6E8A-4147-A177-3AD203B41FA5}">
                      <a16:colId xmlns:a16="http://schemas.microsoft.com/office/drawing/2014/main" val="966393785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549718539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3796082323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1239317009"/>
                    </a:ext>
                  </a:extLst>
                </a:gridCol>
              </a:tblGrid>
              <a:tr h="6755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High impact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Publication with limited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Self-published white paper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6685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Credibility to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5193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iCapital</a:t>
                      </a: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as thought leader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561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Circulation/free 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6049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Time to publication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074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Trade protection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6366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653208-960E-F1B9-B3E6-36607095BB77}"/>
              </a:ext>
            </a:extLst>
          </p:cNvPr>
          <p:cNvSpPr/>
          <p:nvPr/>
        </p:nvSpPr>
        <p:spPr bwMode="auto">
          <a:xfrm>
            <a:off x="384589" y="5558579"/>
            <a:ext cx="9189718" cy="1174790"/>
          </a:xfrm>
          <a:prstGeom prst="roundRect">
            <a:avLst/>
          </a:prstGeom>
          <a:solidFill>
            <a:srgbClr val="0229D4"/>
          </a:solidFill>
          <a:ln w="28575">
            <a:solidFill>
              <a:schemeClr val="bg2">
                <a:lumMod val="1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b="1" i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Recommendation</a:t>
            </a:r>
            <a:r>
              <a:rPr lang="en-US" b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: High Impact Publication </a:t>
            </a:r>
          </a:p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The value demonstrated to clients outweighs concerns over disclosure to competitors. </a:t>
            </a:r>
            <a:r>
              <a:rPr lang="en-US" kern="0" dirty="0" err="1">
                <a:solidFill>
                  <a:srgbClr val="FFFFFF"/>
                </a:solidFill>
                <a:ea typeface="+mn-lt"/>
                <a:cs typeface="Calibri" panose="020F0502020204030204"/>
              </a:rPr>
              <a:t>iCapital’s</a:t>
            </a: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 thought leadership would itself strengthen the firm’s competitive moat..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FC969-3B84-6DD2-A757-20B02996D297}"/>
              </a:ext>
            </a:extLst>
          </p:cNvPr>
          <p:cNvGrpSpPr/>
          <p:nvPr/>
        </p:nvGrpSpPr>
        <p:grpSpPr>
          <a:xfrm>
            <a:off x="6155504" y="1959685"/>
            <a:ext cx="439270" cy="439270"/>
            <a:chOff x="925157" y="2269863"/>
            <a:chExt cx="3259567" cy="32595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22E3D7-9042-EFBC-49D5-4E28C1DAAFB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AC25099-1354-D171-1960-154B8E3B9781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A4CCDC-6E49-BA5A-9AEB-9F0E8E0511DF}"/>
              </a:ext>
            </a:extLst>
          </p:cNvPr>
          <p:cNvSpPr/>
          <p:nvPr/>
        </p:nvSpPr>
        <p:spPr>
          <a:xfrm>
            <a:off x="4124886" y="1959685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B5037-F846-93D4-4EC1-39A2D8B297F3}"/>
              </a:ext>
            </a:extLst>
          </p:cNvPr>
          <p:cNvSpPr/>
          <p:nvPr/>
        </p:nvSpPr>
        <p:spPr>
          <a:xfrm>
            <a:off x="6155504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E3B8D-2462-10B5-7E67-19D5B8C352E6}"/>
              </a:ext>
            </a:extLst>
          </p:cNvPr>
          <p:cNvGrpSpPr/>
          <p:nvPr/>
        </p:nvGrpSpPr>
        <p:grpSpPr>
          <a:xfrm>
            <a:off x="4131161" y="3992442"/>
            <a:ext cx="439270" cy="439270"/>
            <a:chOff x="7273962" y="2269863"/>
            <a:chExt cx="3259567" cy="32595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107C83-AD4D-C59B-BADE-243A4B906E68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771914D-6DEA-4927-DB22-C68619870AA7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94E86A4-1E22-BB18-6AC6-BE3EF4EE308A}"/>
              </a:ext>
            </a:extLst>
          </p:cNvPr>
          <p:cNvSpPr/>
          <p:nvPr/>
        </p:nvSpPr>
        <p:spPr>
          <a:xfrm>
            <a:off x="4124886" y="2616569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6AB05-0A35-9CFD-3F5B-9EC1E122A52C}"/>
              </a:ext>
            </a:extLst>
          </p:cNvPr>
          <p:cNvSpPr/>
          <p:nvPr/>
        </p:nvSpPr>
        <p:spPr>
          <a:xfrm>
            <a:off x="6155504" y="3289151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1EEE-2502-E77B-53BA-D7FD2BF13171}"/>
              </a:ext>
            </a:extLst>
          </p:cNvPr>
          <p:cNvGrpSpPr/>
          <p:nvPr/>
        </p:nvGrpSpPr>
        <p:grpSpPr>
          <a:xfrm>
            <a:off x="4124886" y="3304505"/>
            <a:ext cx="439270" cy="439270"/>
            <a:chOff x="925157" y="2269863"/>
            <a:chExt cx="3259567" cy="32595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36DAAE-723E-EF9C-3740-1239C486F6B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0FC9195A-BA2E-25F6-2AAB-86F306F2D4C9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740528-628A-D804-F41B-6C8FC6DDF20D}"/>
              </a:ext>
            </a:extLst>
          </p:cNvPr>
          <p:cNvSpPr/>
          <p:nvPr/>
        </p:nvSpPr>
        <p:spPr>
          <a:xfrm>
            <a:off x="6155504" y="4726200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1D59EA-33D2-8264-C982-12772997330D}"/>
              </a:ext>
            </a:extLst>
          </p:cNvPr>
          <p:cNvSpPr/>
          <p:nvPr/>
        </p:nvSpPr>
        <p:spPr>
          <a:xfrm>
            <a:off x="6155504" y="4007675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6BC6A4-AB2A-00E5-8E9D-A3275BAE174F}"/>
              </a:ext>
            </a:extLst>
          </p:cNvPr>
          <p:cNvGrpSpPr/>
          <p:nvPr/>
        </p:nvGrpSpPr>
        <p:grpSpPr>
          <a:xfrm>
            <a:off x="4124886" y="4726200"/>
            <a:ext cx="439270" cy="439270"/>
            <a:chOff x="7273962" y="2269863"/>
            <a:chExt cx="3259567" cy="32595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99440-43C1-29EE-5054-791E7077F440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6C986A52-26DB-B041-573F-2A8FED4EA121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A5CC350-F363-0284-5A39-D6B0ED1F8A11}"/>
              </a:ext>
            </a:extLst>
          </p:cNvPr>
          <p:cNvSpPr/>
          <p:nvPr/>
        </p:nvSpPr>
        <p:spPr>
          <a:xfrm>
            <a:off x="8192397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5A090-9203-5888-1A7E-C702B2127337}"/>
              </a:ext>
            </a:extLst>
          </p:cNvPr>
          <p:cNvGrpSpPr/>
          <p:nvPr/>
        </p:nvGrpSpPr>
        <p:grpSpPr>
          <a:xfrm>
            <a:off x="8192397" y="1959685"/>
            <a:ext cx="439270" cy="439270"/>
            <a:chOff x="7273962" y="2269863"/>
            <a:chExt cx="3259567" cy="32595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DF1C0B-708B-35E1-59A9-9D82B5F15435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9ECEA404-6ECA-E908-AE8C-FB4A2E18764F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3879F-C78E-DC82-7471-13B9C4B46E54}"/>
              </a:ext>
            </a:extLst>
          </p:cNvPr>
          <p:cNvGrpSpPr/>
          <p:nvPr/>
        </p:nvGrpSpPr>
        <p:grpSpPr>
          <a:xfrm>
            <a:off x="8192397" y="3308542"/>
            <a:ext cx="439270" cy="439270"/>
            <a:chOff x="7273962" y="2269863"/>
            <a:chExt cx="3259567" cy="325956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461DCC-9AFC-0462-8903-C64353E6C7DC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9C51F338-293E-73EA-AAC0-F083B0506DED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435B756-1A64-6DE4-1BD6-3E875A873626}"/>
              </a:ext>
            </a:extLst>
          </p:cNvPr>
          <p:cNvSpPr/>
          <p:nvPr/>
        </p:nvSpPr>
        <p:spPr>
          <a:xfrm>
            <a:off x="8192397" y="3992442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F7C124-8D0B-F367-BC1B-892CD3498CDE}"/>
              </a:ext>
            </a:extLst>
          </p:cNvPr>
          <p:cNvGrpSpPr/>
          <p:nvPr/>
        </p:nvGrpSpPr>
        <p:grpSpPr>
          <a:xfrm>
            <a:off x="8192397" y="4726200"/>
            <a:ext cx="439270" cy="439270"/>
            <a:chOff x="925157" y="2269863"/>
            <a:chExt cx="3259567" cy="325956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BAB5D1-B2DB-D84F-693A-C9A0D6744E6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9A88B0CA-09FC-DF2F-EFBF-E3E121F3324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BEF46DB-F4D4-2B42-E3AA-9A2FAFFFF14F}"/>
              </a:ext>
            </a:extLst>
          </p:cNvPr>
          <p:cNvSpPr/>
          <p:nvPr/>
        </p:nvSpPr>
        <p:spPr>
          <a:xfrm>
            <a:off x="10124627" y="3024810"/>
            <a:ext cx="254375" cy="254375"/>
          </a:xfrm>
          <a:prstGeom prst="ellips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8D1EB9-AFEA-D9B0-ED4E-A7A24C9A733F}"/>
              </a:ext>
            </a:extLst>
          </p:cNvPr>
          <p:cNvSpPr/>
          <p:nvPr/>
        </p:nvSpPr>
        <p:spPr>
          <a:xfrm>
            <a:off x="10124628" y="3531878"/>
            <a:ext cx="254375" cy="2543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74080-2B94-2B85-70D3-E812041296DD}"/>
              </a:ext>
            </a:extLst>
          </p:cNvPr>
          <p:cNvSpPr/>
          <p:nvPr/>
        </p:nvSpPr>
        <p:spPr>
          <a:xfrm>
            <a:off x="10124628" y="4026384"/>
            <a:ext cx="254375" cy="2543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03D6C-C362-17B2-7604-FAF01C9DB170}"/>
              </a:ext>
            </a:extLst>
          </p:cNvPr>
          <p:cNvSpPr txBox="1"/>
          <p:nvPr/>
        </p:nvSpPr>
        <p:spPr>
          <a:xfrm>
            <a:off x="10634586" y="291981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Excellent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2390F-42B7-A20D-D9EF-5C05B5836937}"/>
              </a:ext>
            </a:extLst>
          </p:cNvPr>
          <p:cNvSpPr txBox="1"/>
          <p:nvPr/>
        </p:nvSpPr>
        <p:spPr>
          <a:xfrm>
            <a:off x="10634586" y="3432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C7B926-6E0C-AB29-6953-AA37FE2259E6}"/>
              </a:ext>
            </a:extLst>
          </p:cNvPr>
          <p:cNvSpPr txBox="1"/>
          <p:nvPr/>
        </p:nvSpPr>
        <p:spPr>
          <a:xfrm>
            <a:off x="10634585" y="3968905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Undesirable</a:t>
            </a:r>
          </a:p>
        </p:txBody>
      </p:sp>
    </p:spTree>
    <p:extLst>
      <p:ext uri="{BB962C8B-B14F-4D97-AF65-F5344CB8AC3E}">
        <p14:creationId xmlns:p14="http://schemas.microsoft.com/office/powerpoint/2010/main" val="83653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C25EB5-51F4-E29F-E476-E008071D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5755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BB409E7-7018-11A4-E39F-14386225AEF2}"/>
              </a:ext>
            </a:extLst>
          </p:cNvPr>
          <p:cNvSpPr txBox="1">
            <a:spLocks/>
          </p:cNvSpPr>
          <p:nvPr/>
        </p:nvSpPr>
        <p:spPr>
          <a:xfrm>
            <a:off x="495300" y="1943100"/>
            <a:ext cx="9896587" cy="3883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7AA"/>
              </a:buClr>
              <a:buFont typeface="Arial" panose="020B0604020202020204" pitchFamily="34" charset="0"/>
              <a:buNone/>
              <a:defRPr sz="1200" b="0" i="0" kern="1200">
                <a:solidFill>
                  <a:srgbClr val="2E4150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Finalize journal shortlist and submission materials.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Identify marketing, PR, and business development activation opportunities.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Market service offerings in client engagements.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internal and external stakeholders to amplify launch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Continue to cultivate research community relationships and build upon research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63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Props1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939A508-D609-4AA4-9C25-04F60DEA16B8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1f5985f-4c16-4f76-b879-0b6d75393231"/>
    <ds:schemaRef ds:uri="http://purl.org/dc/terms/"/>
    <ds:schemaRef ds:uri="http://schemas.microsoft.com/office/infopath/2007/PartnerControls"/>
    <ds:schemaRef ds:uri="ee414739-b64f-400f-ac94-9c8085d3749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719</Words>
  <Application>Microsoft Macintosh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System Font Regular</vt:lpstr>
      <vt:lpstr>Metropolis</vt:lpstr>
      <vt:lpstr>Aptos</vt:lpstr>
      <vt:lpstr>Arial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Option 1</vt:lpstr>
      <vt:lpstr>Appendix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Arnav Sheth</cp:lastModifiedBy>
  <cp:revision>8</cp:revision>
  <cp:lastPrinted>2024-05-07T18:11:46Z</cp:lastPrinted>
  <dcterms:created xsi:type="dcterms:W3CDTF">2024-04-29T15:09:17Z</dcterms:created>
  <dcterms:modified xsi:type="dcterms:W3CDTF">2024-05-14T19:32:23Z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