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58" r:id="rId5"/>
    <p:sldId id="275" r:id="rId6"/>
    <p:sldId id="260" r:id="rId7"/>
    <p:sldId id="262" r:id="rId8"/>
    <p:sldId id="273" r:id="rId9"/>
    <p:sldId id="274" r:id="rId10"/>
    <p:sldId id="264" r:id="rId11"/>
    <p:sldId id="263" r:id="rId12"/>
    <p:sldId id="270" r:id="rId13"/>
    <p:sldId id="271" r:id="rId14"/>
    <p:sldId id="276" r:id="rId15"/>
    <p:sldId id="272" r:id="rId16"/>
    <p:sldId id="277" r:id="rId17"/>
    <p:sldId id="278"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3878-888E-4143-BF80-DC45A624FF0B}"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CA81F-83E4-40BE-90BF-D7A8C8D8F7FB}" type="slidenum">
              <a:rPr lang="en-US" smtClean="0"/>
              <a:t>‹#›</a:t>
            </a:fld>
            <a:endParaRPr lang="en-US"/>
          </a:p>
        </p:txBody>
      </p:sp>
    </p:spTree>
    <p:extLst>
      <p:ext uri="{BB962C8B-B14F-4D97-AF65-F5344CB8AC3E}">
        <p14:creationId xmlns:p14="http://schemas.microsoft.com/office/powerpoint/2010/main" val="15897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B4F58"/>
                </a:solidFill>
                <a:effectLst/>
                <a:latin typeface="-apple-system"/>
              </a:rPr>
              <a:t>Now Compile the program and run it using ./</a:t>
            </a:r>
            <a:r>
              <a:rPr lang="en-US" b="0" i="0" dirty="0" err="1">
                <a:solidFill>
                  <a:srgbClr val="4B4F58"/>
                </a:solidFill>
                <a:effectLst/>
                <a:latin typeface="-apple-system"/>
              </a:rPr>
              <a:t>a.out</a:t>
            </a:r>
            <a:r>
              <a:rPr lang="en-US" b="0" i="0" dirty="0">
                <a:solidFill>
                  <a:srgbClr val="4B4F58"/>
                </a:solidFill>
                <a:effectLst/>
                <a:latin typeface="-apple-system"/>
              </a:rPr>
              <a:t> &amp;. The ‘&amp;’ sign makes it run in the background. After you see the output of both the </a:t>
            </a:r>
            <a:r>
              <a:rPr lang="en-US" b="0" i="1" dirty="0" err="1">
                <a:solidFill>
                  <a:srgbClr val="4B4F58"/>
                </a:solidFill>
                <a:effectLst/>
                <a:latin typeface="-apple-system"/>
              </a:rPr>
              <a:t>printf</a:t>
            </a:r>
            <a:r>
              <a:rPr lang="en-US" b="0" i="0" dirty="0">
                <a:solidFill>
                  <a:srgbClr val="4B4F58"/>
                </a:solidFill>
                <a:effectLst/>
                <a:latin typeface="-apple-system"/>
              </a:rPr>
              <a:t> statement, note that the parent will go into sleep for 15 seconds. During this time type the command ‘</a:t>
            </a:r>
            <a:r>
              <a:rPr lang="en-US" b="0" i="1" dirty="0" err="1">
                <a:solidFill>
                  <a:srgbClr val="4B4F58"/>
                </a:solidFill>
                <a:effectLst/>
                <a:latin typeface="-apple-system"/>
              </a:rPr>
              <a:t>ps</a:t>
            </a:r>
            <a:r>
              <a:rPr lang="en-US" b="0" i="1" dirty="0">
                <a:solidFill>
                  <a:srgbClr val="4B4F58"/>
                </a:solidFill>
                <a:effectLst/>
                <a:latin typeface="-apple-system"/>
              </a:rPr>
              <a:t>’. </a:t>
            </a:r>
            <a:r>
              <a:rPr lang="en-US" b="0" i="0" dirty="0">
                <a:solidFill>
                  <a:srgbClr val="4B4F58"/>
                </a:solidFill>
                <a:effectLst/>
                <a:latin typeface="-apple-system"/>
              </a:rPr>
              <a:t>The output will contain a process with </a:t>
            </a:r>
            <a:r>
              <a:rPr lang="en-US" b="1" i="1" dirty="0">
                <a:solidFill>
                  <a:srgbClr val="4B4F58"/>
                </a:solidFill>
                <a:effectLst/>
                <a:latin typeface="-apple-system"/>
              </a:rPr>
              <a:t>defunct</a:t>
            </a:r>
            <a:r>
              <a:rPr lang="en-US" b="0" i="1" dirty="0">
                <a:solidFill>
                  <a:srgbClr val="4B4F58"/>
                </a:solidFill>
                <a:effectLst/>
                <a:latin typeface="-apple-system"/>
              </a:rPr>
              <a:t> </a:t>
            </a:r>
            <a:r>
              <a:rPr lang="en-US" b="0" i="0" dirty="0">
                <a:solidFill>
                  <a:srgbClr val="4B4F58"/>
                </a:solidFill>
                <a:effectLst/>
                <a:latin typeface="-apple-system"/>
              </a:rPr>
              <a:t>written in the end. Hence, this is the child process (can be verified from PID) which has become </a:t>
            </a:r>
            <a:r>
              <a:rPr lang="en-US" b="0" i="1" dirty="0">
                <a:solidFill>
                  <a:srgbClr val="4B4F58"/>
                </a:solidFill>
                <a:effectLst/>
                <a:latin typeface="-apple-system"/>
              </a:rPr>
              <a:t>zombie</a:t>
            </a:r>
            <a:r>
              <a:rPr lang="en-US" b="0" i="0" dirty="0">
                <a:solidFill>
                  <a:srgbClr val="4B4F58"/>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169CA81F-83E4-40BE-90BF-D7A8C8D8F7FB}" type="slidenum">
              <a:rPr lang="en-US" smtClean="0"/>
              <a:t>5</a:t>
            </a:fld>
            <a:endParaRPr lang="en-US"/>
          </a:p>
        </p:txBody>
      </p:sp>
    </p:spTree>
    <p:extLst>
      <p:ext uri="{BB962C8B-B14F-4D97-AF65-F5344CB8AC3E}">
        <p14:creationId xmlns:p14="http://schemas.microsoft.com/office/powerpoint/2010/main" val="210794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A81F-83E4-40BE-90BF-D7A8C8D8F7FB}" type="slidenum">
              <a:rPr lang="en-US" smtClean="0"/>
              <a:t>13</a:t>
            </a:fld>
            <a:endParaRPr lang="en-US"/>
          </a:p>
        </p:txBody>
      </p:sp>
    </p:spTree>
    <p:extLst>
      <p:ext uri="{BB962C8B-B14F-4D97-AF65-F5344CB8AC3E}">
        <p14:creationId xmlns:p14="http://schemas.microsoft.com/office/powerpoint/2010/main" val="166446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B4F58"/>
                </a:solidFill>
                <a:effectLst/>
                <a:latin typeface="-apple-system"/>
              </a:rPr>
              <a:t>The parent process create a pipe using pipe(</a:t>
            </a:r>
            <a:r>
              <a:rPr lang="en-US" b="0" i="0" dirty="0" err="1">
                <a:solidFill>
                  <a:srgbClr val="4B4F58"/>
                </a:solidFill>
                <a:effectLst/>
                <a:latin typeface="-apple-system"/>
              </a:rPr>
              <a:t>fd</a:t>
            </a:r>
            <a:r>
              <a:rPr lang="en-US" b="0" i="0" dirty="0">
                <a:solidFill>
                  <a:srgbClr val="4B4F58"/>
                </a:solidFill>
                <a:effectLst/>
                <a:latin typeface="-apple-system"/>
              </a:rPr>
              <a:t>) call and then creates a child process using fork(). Then the parent sends the data by writing to the writing end of the pipe by using the </a:t>
            </a:r>
            <a:r>
              <a:rPr lang="en-US" b="0" i="0" dirty="0" err="1">
                <a:solidFill>
                  <a:srgbClr val="4B4F58"/>
                </a:solidFill>
                <a:effectLst/>
                <a:latin typeface="-apple-system"/>
              </a:rPr>
              <a:t>fd</a:t>
            </a:r>
            <a:r>
              <a:rPr lang="en-US" b="0" i="0" dirty="0">
                <a:solidFill>
                  <a:srgbClr val="4B4F58"/>
                </a:solidFill>
                <a:effectLst/>
                <a:latin typeface="-apple-system"/>
              </a:rPr>
              <a:t>[1] file descriptor. The child then reads this using the </a:t>
            </a:r>
            <a:r>
              <a:rPr lang="en-US" b="0" i="0" dirty="0" err="1">
                <a:solidFill>
                  <a:srgbClr val="4B4F58"/>
                </a:solidFill>
                <a:effectLst/>
                <a:latin typeface="-apple-system"/>
              </a:rPr>
              <a:t>fd</a:t>
            </a:r>
            <a:r>
              <a:rPr lang="en-US" b="0" i="0" dirty="0">
                <a:solidFill>
                  <a:srgbClr val="4B4F58"/>
                </a:solidFill>
                <a:effectLst/>
                <a:latin typeface="-apple-system"/>
              </a:rPr>
              <a:t>[0] file descriptor and stores it in buffer. Then the child prints the received data from the buffer onto the scree</a:t>
            </a:r>
            <a:endParaRPr lang="en-US" dirty="0"/>
          </a:p>
          <a:p>
            <a:endParaRPr lang="en-US" dirty="0"/>
          </a:p>
        </p:txBody>
      </p:sp>
      <p:sp>
        <p:nvSpPr>
          <p:cNvPr id="4" name="Slide Number Placeholder 3"/>
          <p:cNvSpPr>
            <a:spLocks noGrp="1"/>
          </p:cNvSpPr>
          <p:nvPr>
            <p:ph type="sldNum" sz="quarter" idx="5"/>
          </p:nvPr>
        </p:nvSpPr>
        <p:spPr/>
        <p:txBody>
          <a:bodyPr/>
          <a:lstStyle/>
          <a:p>
            <a:fld id="{169CA81F-83E4-40BE-90BF-D7A8C8D8F7FB}" type="slidenum">
              <a:rPr lang="en-US" smtClean="0"/>
              <a:t>14</a:t>
            </a:fld>
            <a:endParaRPr lang="en-US"/>
          </a:p>
        </p:txBody>
      </p:sp>
    </p:spTree>
    <p:extLst>
      <p:ext uri="{BB962C8B-B14F-4D97-AF65-F5344CB8AC3E}">
        <p14:creationId xmlns:p14="http://schemas.microsoft.com/office/powerpoint/2010/main" val="28585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Inter-Process Communication in Daemons and Services</a:t>
            </a:r>
            <a:r>
              <a:rPr lang="en-US" dirty="0"/>
              <a:t>:</a:t>
            </a:r>
          </a:p>
          <a:p>
            <a:pPr>
              <a:buFont typeface="Arial" panose="020B0604020202020204" pitchFamily="34" charset="0"/>
              <a:buChar char="•"/>
            </a:pPr>
            <a:r>
              <a:rPr lang="en-US" b="1" dirty="0"/>
              <a:t>Scenario</a:t>
            </a:r>
            <a:r>
              <a:rPr lang="en-US" dirty="0"/>
              <a:t>: Daemons (background services) often need to communicate with client applications or other services running on the same system.</a:t>
            </a:r>
          </a:p>
          <a:p>
            <a:pPr>
              <a:buFont typeface="Arial" panose="020B0604020202020204" pitchFamily="34" charset="0"/>
              <a:buChar char="•"/>
            </a:pPr>
            <a:r>
              <a:rPr lang="en-US" b="1" dirty="0"/>
              <a:t>Use Case</a:t>
            </a:r>
            <a:r>
              <a:rPr lang="en-US" dirty="0"/>
              <a:t>: Pipes can be used to allow a daemon to receive commands or data from client applications. For example, a print spooler daemon may receive print jobs via a pipe from various applications.</a:t>
            </a:r>
          </a:p>
          <a:p>
            <a:endParaRPr lang="en-US" dirty="0"/>
          </a:p>
        </p:txBody>
      </p:sp>
      <p:sp>
        <p:nvSpPr>
          <p:cNvPr id="4" name="Slide Number Placeholder 3"/>
          <p:cNvSpPr>
            <a:spLocks noGrp="1"/>
          </p:cNvSpPr>
          <p:nvPr>
            <p:ph type="sldNum" sz="quarter" idx="5"/>
          </p:nvPr>
        </p:nvSpPr>
        <p:spPr/>
        <p:txBody>
          <a:bodyPr/>
          <a:lstStyle/>
          <a:p>
            <a:fld id="{169CA81F-83E4-40BE-90BF-D7A8C8D8F7FB}" type="slidenum">
              <a:rPr lang="en-US" smtClean="0"/>
              <a:t>15</a:t>
            </a:fld>
            <a:endParaRPr lang="en-US"/>
          </a:p>
        </p:txBody>
      </p:sp>
    </p:spTree>
    <p:extLst>
      <p:ext uri="{BB962C8B-B14F-4D97-AF65-F5344CB8AC3E}">
        <p14:creationId xmlns:p14="http://schemas.microsoft.com/office/powerpoint/2010/main" val="315888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B4F58"/>
                </a:solidFill>
                <a:effectLst/>
                <a:latin typeface="-apple-system"/>
              </a:rPr>
              <a:t>There are two programs “ipc1.c” (which will send the data) and “</a:t>
            </a:r>
            <a:r>
              <a:rPr lang="en-US" b="0" i="0" dirty="0" err="1">
                <a:solidFill>
                  <a:srgbClr val="4B4F58"/>
                </a:solidFill>
                <a:effectLst/>
                <a:latin typeface="-apple-system"/>
              </a:rPr>
              <a:t>wc</a:t>
            </a:r>
            <a:r>
              <a:rPr lang="en-US" b="0" i="0" dirty="0">
                <a:solidFill>
                  <a:srgbClr val="4B4F58"/>
                </a:solidFill>
                <a:effectLst/>
                <a:latin typeface="-apple-system"/>
              </a:rPr>
              <a:t>” command(which will receive the data). As the data will be sent to another process, so the mode of opening the pipe is writing mode “w”. </a:t>
            </a:r>
            <a:r>
              <a:rPr lang="en-US" b="0" i="1" dirty="0" err="1">
                <a:solidFill>
                  <a:srgbClr val="4B4F58"/>
                </a:solidFill>
                <a:effectLst/>
                <a:latin typeface="-apple-system"/>
              </a:rPr>
              <a:t>popen</a:t>
            </a:r>
            <a:r>
              <a:rPr lang="en-US" b="0" i="1" dirty="0">
                <a:solidFill>
                  <a:srgbClr val="4B4F58"/>
                </a:solidFill>
                <a:effectLst/>
                <a:latin typeface="-apple-system"/>
              </a:rPr>
              <a:t>()</a:t>
            </a:r>
            <a:r>
              <a:rPr lang="en-US" b="0" i="0" dirty="0">
                <a:solidFill>
                  <a:srgbClr val="4B4F58"/>
                </a:solidFill>
                <a:effectLst/>
                <a:latin typeface="-apple-system"/>
              </a:rPr>
              <a:t> establishes the pipe between ipc1.c and </a:t>
            </a:r>
            <a:r>
              <a:rPr lang="en-US" b="0" i="0" dirty="0" err="1">
                <a:solidFill>
                  <a:srgbClr val="4B4F58"/>
                </a:solidFill>
                <a:effectLst/>
                <a:latin typeface="-apple-system"/>
              </a:rPr>
              <a:t>wc</a:t>
            </a:r>
            <a:r>
              <a:rPr lang="en-US" b="0" i="0" dirty="0">
                <a:solidFill>
                  <a:srgbClr val="4B4F58"/>
                </a:solidFill>
                <a:effectLst/>
                <a:latin typeface="-apple-system"/>
              </a:rPr>
              <a:t>. </a:t>
            </a:r>
            <a:r>
              <a:rPr lang="en-US" b="0" i="1" dirty="0" err="1">
                <a:solidFill>
                  <a:srgbClr val="4B4F58"/>
                </a:solidFill>
                <a:effectLst/>
                <a:latin typeface="-apple-system"/>
              </a:rPr>
              <a:t>fwrite</a:t>
            </a:r>
            <a:r>
              <a:rPr lang="en-US" b="0" i="1" dirty="0">
                <a:solidFill>
                  <a:srgbClr val="4B4F58"/>
                </a:solidFill>
                <a:effectLst/>
                <a:latin typeface="-apple-system"/>
              </a:rPr>
              <a:t>()</a:t>
            </a:r>
            <a:r>
              <a:rPr lang="en-US" b="0" i="0" dirty="0">
                <a:solidFill>
                  <a:srgbClr val="4B4F58"/>
                </a:solidFill>
                <a:effectLst/>
                <a:latin typeface="-apple-system"/>
              </a:rPr>
              <a:t> function writes data into this pipe.</a:t>
            </a:r>
            <a:br>
              <a:rPr lang="en-US" dirty="0"/>
            </a:br>
            <a:r>
              <a:rPr lang="en-US" b="0" i="0" dirty="0">
                <a:solidFill>
                  <a:srgbClr val="4B4F58"/>
                </a:solidFill>
                <a:effectLst/>
                <a:latin typeface="-apple-system"/>
              </a:rPr>
              <a:t>ipc1.c stores some data in the buffer, then it connects with “</a:t>
            </a:r>
            <a:r>
              <a:rPr lang="en-US" b="0" i="0" dirty="0" err="1">
                <a:solidFill>
                  <a:srgbClr val="4B4F58"/>
                </a:solidFill>
                <a:effectLst/>
                <a:latin typeface="-apple-system"/>
              </a:rPr>
              <a:t>wc</a:t>
            </a:r>
            <a:r>
              <a:rPr lang="en-US" b="0" i="0" dirty="0">
                <a:solidFill>
                  <a:srgbClr val="4B4F58"/>
                </a:solidFill>
                <a:effectLst/>
                <a:latin typeface="-apple-system"/>
              </a:rPr>
              <a:t>” using </a:t>
            </a:r>
            <a:r>
              <a:rPr lang="en-US" b="0" i="0" dirty="0" err="1">
                <a:solidFill>
                  <a:srgbClr val="4B4F58"/>
                </a:solidFill>
                <a:effectLst/>
                <a:latin typeface="-apple-system"/>
              </a:rPr>
              <a:t>popen</a:t>
            </a:r>
            <a:r>
              <a:rPr lang="en-US" b="0" i="0" dirty="0">
                <a:solidFill>
                  <a:srgbClr val="4B4F58"/>
                </a:solidFill>
                <a:effectLst/>
                <a:latin typeface="-apple-system"/>
              </a:rPr>
              <a:t>. Finally, the </a:t>
            </a:r>
            <a:r>
              <a:rPr lang="en-US" b="0" i="1" dirty="0" err="1">
                <a:solidFill>
                  <a:srgbClr val="4B4F58"/>
                </a:solidFill>
                <a:effectLst/>
                <a:latin typeface="-apple-system"/>
              </a:rPr>
              <a:t>fwrite</a:t>
            </a:r>
            <a:r>
              <a:rPr lang="en-US" b="0" i="1" dirty="0">
                <a:solidFill>
                  <a:srgbClr val="4B4F58"/>
                </a:solidFill>
                <a:effectLst/>
                <a:latin typeface="-apple-system"/>
              </a:rPr>
              <a:t>()</a:t>
            </a:r>
            <a:r>
              <a:rPr lang="en-US" b="0" i="0" dirty="0">
                <a:solidFill>
                  <a:srgbClr val="4B4F58"/>
                </a:solidFill>
                <a:effectLst/>
                <a:latin typeface="-apple-system"/>
              </a:rPr>
              <a:t> function writes data into the pipe.</a:t>
            </a:r>
            <a:br>
              <a:rPr lang="en-US" dirty="0"/>
            </a:br>
            <a:r>
              <a:rPr lang="en-US" b="0" i="0" dirty="0">
                <a:solidFill>
                  <a:srgbClr val="4B4F58"/>
                </a:solidFill>
                <a:effectLst/>
                <a:latin typeface="-apple-system"/>
              </a:rPr>
              <a:t>The data is received by “</a:t>
            </a:r>
            <a:r>
              <a:rPr lang="en-US" b="0" i="0" dirty="0" err="1">
                <a:solidFill>
                  <a:srgbClr val="4B4F58"/>
                </a:solidFill>
                <a:effectLst/>
                <a:latin typeface="-apple-system"/>
              </a:rPr>
              <a:t>wc</a:t>
            </a:r>
            <a:r>
              <a:rPr lang="en-US" b="0" i="0" dirty="0">
                <a:solidFill>
                  <a:srgbClr val="4B4F58"/>
                </a:solidFill>
                <a:effectLst/>
                <a:latin typeface="-apple-system"/>
              </a:rPr>
              <a:t>” which then counts the number of characters in the input and prints it</a:t>
            </a:r>
            <a:endParaRPr lang="en-US" dirty="0"/>
          </a:p>
        </p:txBody>
      </p:sp>
      <p:sp>
        <p:nvSpPr>
          <p:cNvPr id="4" name="Slide Number Placeholder 3"/>
          <p:cNvSpPr>
            <a:spLocks noGrp="1"/>
          </p:cNvSpPr>
          <p:nvPr>
            <p:ph type="sldNum" sz="quarter" idx="5"/>
          </p:nvPr>
        </p:nvSpPr>
        <p:spPr/>
        <p:txBody>
          <a:bodyPr/>
          <a:lstStyle/>
          <a:p>
            <a:fld id="{169CA81F-83E4-40BE-90BF-D7A8C8D8F7FB}" type="slidenum">
              <a:rPr lang="en-US" smtClean="0"/>
              <a:t>16</a:t>
            </a:fld>
            <a:endParaRPr lang="en-US"/>
          </a:p>
        </p:txBody>
      </p:sp>
    </p:spTree>
    <p:extLst>
      <p:ext uri="{BB962C8B-B14F-4D97-AF65-F5344CB8AC3E}">
        <p14:creationId xmlns:p14="http://schemas.microsoft.com/office/powerpoint/2010/main" val="370900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B4F58"/>
                </a:solidFill>
                <a:effectLst/>
                <a:latin typeface="-apple-system"/>
              </a:rPr>
              <a:t>In this case, we establish the pipe between “ipc2.c” and “ls”. Since, the data will be read, hence, the pipe is opened in reading mode “r”. </a:t>
            </a:r>
            <a:r>
              <a:rPr lang="en-US" b="0" i="1" dirty="0">
                <a:solidFill>
                  <a:srgbClr val="4B4F58"/>
                </a:solidFill>
                <a:effectLst/>
                <a:latin typeface="-apple-system"/>
              </a:rPr>
              <a:t>ls</a:t>
            </a:r>
            <a:r>
              <a:rPr lang="en-US" b="0" i="0" dirty="0">
                <a:solidFill>
                  <a:srgbClr val="4B4F58"/>
                </a:solidFill>
                <a:effectLst/>
                <a:latin typeface="-apple-system"/>
              </a:rPr>
              <a:t> sends the data through the pipe. This data will be read by ipc2.c. So, this time our program is the one receiving the data. ls will send the list of files in current working directory. </a:t>
            </a:r>
            <a:r>
              <a:rPr lang="en-US" b="0" i="0">
                <a:solidFill>
                  <a:srgbClr val="4B4F58"/>
                </a:solidFill>
                <a:effectLst/>
                <a:latin typeface="-apple-system"/>
              </a:rPr>
              <a:t>ipc2.c will read that, save it in buffer and then finally print it.</a:t>
            </a:r>
            <a:endParaRPr lang="en-US"/>
          </a:p>
        </p:txBody>
      </p:sp>
      <p:sp>
        <p:nvSpPr>
          <p:cNvPr id="4" name="Slide Number Placeholder 3"/>
          <p:cNvSpPr>
            <a:spLocks noGrp="1"/>
          </p:cNvSpPr>
          <p:nvPr>
            <p:ph type="sldNum" sz="quarter" idx="5"/>
          </p:nvPr>
        </p:nvSpPr>
        <p:spPr/>
        <p:txBody>
          <a:bodyPr/>
          <a:lstStyle/>
          <a:p>
            <a:fld id="{169CA81F-83E4-40BE-90BF-D7A8C8D8F7FB}" type="slidenum">
              <a:rPr lang="en-US" smtClean="0"/>
              <a:t>17</a:t>
            </a:fld>
            <a:endParaRPr lang="en-US"/>
          </a:p>
        </p:txBody>
      </p:sp>
    </p:spTree>
    <p:extLst>
      <p:ext uri="{BB962C8B-B14F-4D97-AF65-F5344CB8AC3E}">
        <p14:creationId xmlns:p14="http://schemas.microsoft.com/office/powerpoint/2010/main" val="152609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E917-5B29-10BD-3FA7-8143724F50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F1F2E6-F0F3-AA3A-115C-8729703F4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18C60-BCDD-CD0D-31A2-3803778157BD}"/>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37B74C10-BD9D-39A2-CE67-609B2409F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F7D16-A142-F1FB-8708-633B1E2BD4C8}"/>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66406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CFD6-1AA1-D93C-A1E6-331FFF55DB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BCB881-111A-C855-0282-4EECB3D29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9BBE3-6FD7-7DFD-256F-3A003B556D00}"/>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67F54B92-6EEA-3FA6-92A3-065E74683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5D64C-77C4-F7C5-3781-F80D6299671D}"/>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38260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9E33A-8D65-02CD-5813-6B8B15683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753EED-5C8B-43BE-39CE-851BFDED3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66187-67DD-FB53-FD03-E485C56B5AE7}"/>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C5C62F22-901F-5937-803B-746C71F0C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31B7F-1BF8-A374-ED17-0B5F6A98E3C4}"/>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162793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77A3-9624-FB93-84F3-2D39974613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EF5AF-5372-4D8C-F06D-98B7D1609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731C2-8F66-C7DD-23F0-52194F67E634}"/>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48ABACD0-7859-2D53-F4B0-9C88AE9AB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19C80-1ECE-596D-C0E4-C588B609AE43}"/>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202446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CD6C-0CC8-B926-BAF3-CBA88754A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D60552-2C84-4CD4-7862-051DE04A2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2DCDF-AF2D-4373-DC7A-F5E3C6CEFCC2}"/>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827FFA42-3629-E715-123C-33EC9C061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F77FE-CF1E-16A3-1B49-E87422E96119}"/>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272778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2546-7CEF-B2EF-839D-4EE065BF8C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7AE6CD-29AC-BDC0-2334-6984EB75C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ADB5B2-996F-5743-989E-6D5CD0E56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26D35F-5E33-4C5F-1DB6-A13597AB4B48}"/>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6" name="Footer Placeholder 5">
            <a:extLst>
              <a:ext uri="{FF2B5EF4-FFF2-40B4-BE49-F238E27FC236}">
                <a16:creationId xmlns:a16="http://schemas.microsoft.com/office/drawing/2014/main" id="{353A3C4E-12EE-34D9-2028-43C2B38EE9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D3BD4-2BFD-6681-93B1-27CFE441F615}"/>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233364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15D4-A16D-AAA6-F73B-3B47FD25BC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3E515-D8EA-9F67-8FFE-79EFA5F9B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F3FD3-2FD2-8549-EAC9-C8C18DCD9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8332FB-B6E0-0565-4844-A276F8145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602A8-475B-C8B6-2A80-DDB6A7664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40955F-E2A2-2EC8-7251-9303ACF86017}"/>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8" name="Footer Placeholder 7">
            <a:extLst>
              <a:ext uri="{FF2B5EF4-FFF2-40B4-BE49-F238E27FC236}">
                <a16:creationId xmlns:a16="http://schemas.microsoft.com/office/drawing/2014/main" id="{352945F5-C934-3347-0ED8-9692E752BE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6CED2F-E6D0-DEC0-BF97-8FA34AC31CAC}"/>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78481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8FA-ABFA-612C-F6DD-190BEC225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25512-194E-7602-E225-43301CCC1956}"/>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4" name="Footer Placeholder 3">
            <a:extLst>
              <a:ext uri="{FF2B5EF4-FFF2-40B4-BE49-F238E27FC236}">
                <a16:creationId xmlns:a16="http://schemas.microsoft.com/office/drawing/2014/main" id="{A24EBB58-1A64-5D58-2520-0C4B3B0CED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59A602-27AE-E02B-FEF5-5E18D4AC464F}"/>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168027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F9C59-E3FA-BEA9-3BD8-070EE30EDE2D}"/>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3" name="Footer Placeholder 2">
            <a:extLst>
              <a:ext uri="{FF2B5EF4-FFF2-40B4-BE49-F238E27FC236}">
                <a16:creationId xmlns:a16="http://schemas.microsoft.com/office/drawing/2014/main" id="{BD9D95CD-4230-A1F1-E0A0-F46255D571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50B323-769B-00D1-A98C-DE595FB6DA33}"/>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226162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7E03-7470-8F41-B37D-B72B4EF2A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E40BBE-890E-0D95-3691-10F5F370B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18B65A-7DB7-B9C4-8ABD-6C96192B9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06365-33D3-8EC5-E8AA-29A212518F66}"/>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6" name="Footer Placeholder 5">
            <a:extLst>
              <a:ext uri="{FF2B5EF4-FFF2-40B4-BE49-F238E27FC236}">
                <a16:creationId xmlns:a16="http://schemas.microsoft.com/office/drawing/2014/main" id="{C89A2220-4BFB-BE86-3DE0-22DD9AB26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2F032C-0891-C407-8A85-4BD895DAC019}"/>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99103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E377-20D1-4D03-5A4F-775546B25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E64D28-E26B-BE65-B0F2-CC78C380E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648EAA-0056-E571-551E-AB3D855A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E4333-3BC7-57F4-9F18-8018B98B1492}"/>
              </a:ext>
            </a:extLst>
          </p:cNvPr>
          <p:cNvSpPr>
            <a:spLocks noGrp="1"/>
          </p:cNvSpPr>
          <p:nvPr>
            <p:ph type="dt" sz="half" idx="10"/>
          </p:nvPr>
        </p:nvSpPr>
        <p:spPr/>
        <p:txBody>
          <a:bodyPr/>
          <a:lstStyle/>
          <a:p>
            <a:fld id="{8AD9E332-206A-40A9-B8D5-332565E4BCB0}" type="datetimeFigureOut">
              <a:rPr lang="en-IN" smtClean="0"/>
              <a:t>01-09-2024</a:t>
            </a:fld>
            <a:endParaRPr lang="en-IN"/>
          </a:p>
        </p:txBody>
      </p:sp>
      <p:sp>
        <p:nvSpPr>
          <p:cNvPr id="6" name="Footer Placeholder 5">
            <a:extLst>
              <a:ext uri="{FF2B5EF4-FFF2-40B4-BE49-F238E27FC236}">
                <a16:creationId xmlns:a16="http://schemas.microsoft.com/office/drawing/2014/main" id="{A5A13FC6-2109-0521-B2A1-A065A4411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36B10-D2FC-F939-8465-A4C147BC8916}"/>
              </a:ext>
            </a:extLst>
          </p:cNvPr>
          <p:cNvSpPr>
            <a:spLocks noGrp="1"/>
          </p:cNvSpPr>
          <p:nvPr>
            <p:ph type="sldNum" sz="quarter" idx="12"/>
          </p:nvPr>
        </p:nvSpPr>
        <p:spPr/>
        <p:txBody>
          <a:bodyPr/>
          <a:lstStyle/>
          <a:p>
            <a:fld id="{ACEF0BE2-87D8-4202-91BF-6E404797238A}" type="slidenum">
              <a:rPr lang="en-IN" smtClean="0"/>
              <a:t>‹#›</a:t>
            </a:fld>
            <a:endParaRPr lang="en-IN"/>
          </a:p>
        </p:txBody>
      </p:sp>
    </p:spTree>
    <p:extLst>
      <p:ext uri="{BB962C8B-B14F-4D97-AF65-F5344CB8AC3E}">
        <p14:creationId xmlns:p14="http://schemas.microsoft.com/office/powerpoint/2010/main" val="226011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F8E58-1C35-2BE7-CD35-6EFAF30AE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800EF-AF11-5591-1F55-59A16314F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128E2-47E9-9CEC-75EE-1181CE5B9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9E332-206A-40A9-B8D5-332565E4BCB0}" type="datetimeFigureOut">
              <a:rPr lang="en-IN" smtClean="0"/>
              <a:t>01-09-2024</a:t>
            </a:fld>
            <a:endParaRPr lang="en-IN"/>
          </a:p>
        </p:txBody>
      </p:sp>
      <p:sp>
        <p:nvSpPr>
          <p:cNvPr id="5" name="Footer Placeholder 4">
            <a:extLst>
              <a:ext uri="{FF2B5EF4-FFF2-40B4-BE49-F238E27FC236}">
                <a16:creationId xmlns:a16="http://schemas.microsoft.com/office/drawing/2014/main" id="{D7CDCB5F-C2D1-BE51-4BDA-0DFAEA5DF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BCDBC3-19FE-4E06-F12B-3359942B2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F0BE2-87D8-4202-91BF-6E404797238A}" type="slidenum">
              <a:rPr lang="en-IN" smtClean="0"/>
              <a:t>‹#›</a:t>
            </a:fld>
            <a:endParaRPr lang="en-IN"/>
          </a:p>
        </p:txBody>
      </p:sp>
    </p:spTree>
    <p:extLst>
      <p:ext uri="{BB962C8B-B14F-4D97-AF65-F5344CB8AC3E}">
        <p14:creationId xmlns:p14="http://schemas.microsoft.com/office/powerpoint/2010/main" val="318633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C14BA7-EB5C-40A7-50C5-A40A5303A8BC}"/>
              </a:ext>
            </a:extLst>
          </p:cNvPr>
          <p:cNvSpPr txBox="1"/>
          <p:nvPr/>
        </p:nvSpPr>
        <p:spPr>
          <a:xfrm>
            <a:off x="1396181" y="3962401"/>
            <a:ext cx="7039897" cy="1569660"/>
          </a:xfrm>
          <a:prstGeom prst="rect">
            <a:avLst/>
          </a:prstGeom>
          <a:noFill/>
        </p:spPr>
        <p:txBody>
          <a:bodyPr wrap="square" rtlCol="0">
            <a:spAutoFit/>
          </a:bodyPr>
          <a:lstStyle/>
          <a:p>
            <a:pPr marL="685800" indent="-685800">
              <a:buFont typeface="Wingdings" panose="05000000000000000000" pitchFamily="2" charset="2"/>
              <a:buChar char="Ø"/>
            </a:pPr>
            <a:r>
              <a:rPr lang="en-US" sz="4800" dirty="0"/>
              <a:t>Process </a:t>
            </a:r>
          </a:p>
          <a:p>
            <a:pPr marL="685800" indent="-685800">
              <a:buFont typeface="Wingdings" panose="05000000000000000000" pitchFamily="2" charset="2"/>
              <a:buChar char="Ø"/>
            </a:pPr>
            <a:r>
              <a:rPr lang="en-US" sz="4800" dirty="0"/>
              <a:t>IPC Through PIPE</a:t>
            </a:r>
            <a:endParaRPr lang="en-IN" sz="4800" dirty="0"/>
          </a:p>
        </p:txBody>
      </p:sp>
    </p:spTree>
    <p:extLst>
      <p:ext uri="{BB962C8B-B14F-4D97-AF65-F5344CB8AC3E}">
        <p14:creationId xmlns:p14="http://schemas.microsoft.com/office/powerpoint/2010/main" val="300243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C4DBE-31A5-BBBE-D9F0-190E89B9A195}"/>
              </a:ext>
            </a:extLst>
          </p:cNvPr>
          <p:cNvSpPr>
            <a:spLocks noGrp="1"/>
          </p:cNvSpPr>
          <p:nvPr>
            <p:ph idx="1"/>
          </p:nvPr>
        </p:nvSpPr>
        <p:spPr>
          <a:xfrm>
            <a:off x="838200" y="1238865"/>
            <a:ext cx="10515600" cy="4938098"/>
          </a:xfrm>
        </p:spPr>
        <p:txBody>
          <a:bodyPr/>
          <a:lstStyle/>
          <a:p>
            <a:r>
              <a:rPr lang="en-US" dirty="0"/>
              <a:t>IPC (Inter-process communication) can be achieved using </a:t>
            </a:r>
            <a:r>
              <a:rPr lang="en-US" dirty="0" err="1"/>
              <a:t>popen</a:t>
            </a:r>
            <a:r>
              <a:rPr lang="en-US" dirty="0"/>
              <a:t>/</a:t>
            </a:r>
            <a:r>
              <a:rPr lang="en-US" dirty="0" err="1"/>
              <a:t>pclose</a:t>
            </a:r>
            <a:r>
              <a:rPr lang="en-US" dirty="0"/>
              <a:t> functions.</a:t>
            </a:r>
          </a:p>
          <a:p>
            <a:r>
              <a:rPr lang="en-US" dirty="0" err="1"/>
              <a:t>popen</a:t>
            </a:r>
            <a:r>
              <a:rPr lang="en-US" dirty="0"/>
              <a:t>() function opens a process by creating a pipe, forking and invoking the shell.</a:t>
            </a:r>
          </a:p>
          <a:p>
            <a:r>
              <a:rPr lang="en-US" dirty="0"/>
              <a:t>Syntax:</a:t>
            </a:r>
          </a:p>
          <a:p>
            <a:pPr marL="0" indent="0">
              <a:buNone/>
            </a:pPr>
            <a:r>
              <a:rPr lang="en-IN" dirty="0"/>
              <a:t>#include&lt;stdio.h&gt;</a:t>
            </a:r>
          </a:p>
          <a:p>
            <a:pPr marL="0" indent="0">
              <a:buNone/>
            </a:pPr>
            <a:r>
              <a:rPr lang="en-IN" dirty="0"/>
              <a:t>FILE *</a:t>
            </a:r>
            <a:r>
              <a:rPr lang="en-IN" dirty="0" err="1"/>
              <a:t>popen</a:t>
            </a:r>
            <a:r>
              <a:rPr lang="en-IN" dirty="0"/>
              <a:t>(</a:t>
            </a:r>
            <a:r>
              <a:rPr lang="en-IN" dirty="0" err="1"/>
              <a:t>const</a:t>
            </a:r>
            <a:r>
              <a:rPr lang="en-IN" dirty="0"/>
              <a:t> char *command, </a:t>
            </a:r>
            <a:r>
              <a:rPr lang="en-IN" dirty="0" err="1"/>
              <a:t>const</a:t>
            </a:r>
            <a:r>
              <a:rPr lang="en-IN" dirty="0"/>
              <a:t> char *type)</a:t>
            </a:r>
          </a:p>
        </p:txBody>
      </p:sp>
    </p:spTree>
    <p:extLst>
      <p:ext uri="{BB962C8B-B14F-4D97-AF65-F5344CB8AC3E}">
        <p14:creationId xmlns:p14="http://schemas.microsoft.com/office/powerpoint/2010/main" val="359992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DB7FC-6C52-4697-9FF9-6AB90F33E6DD}"/>
              </a:ext>
            </a:extLst>
          </p:cNvPr>
          <p:cNvSpPr>
            <a:spLocks noGrp="1"/>
          </p:cNvSpPr>
          <p:nvPr>
            <p:ph idx="1"/>
          </p:nvPr>
        </p:nvSpPr>
        <p:spPr/>
        <p:txBody>
          <a:bodyPr/>
          <a:lstStyle/>
          <a:p>
            <a:r>
              <a:rPr lang="en-US" dirty="0"/>
              <a:t>A pipe is a unidirectional communication channel used for IPC between two processes.</a:t>
            </a:r>
          </a:p>
          <a:p>
            <a:r>
              <a:rPr lang="en-US" dirty="0"/>
              <a:t>The data is handled in a first-in, first-out (FIFO) order.</a:t>
            </a:r>
          </a:p>
          <a:p>
            <a:r>
              <a:rPr lang="en-US" dirty="0"/>
              <a:t>A pipe is created using pipe().</a:t>
            </a:r>
          </a:p>
          <a:p>
            <a:r>
              <a:rPr lang="en-US" dirty="0"/>
              <a:t>On success it return two file descriptors </a:t>
            </a:r>
            <a:r>
              <a:rPr lang="en-US" dirty="0" err="1"/>
              <a:t>pipefd</a:t>
            </a:r>
            <a:r>
              <a:rPr lang="en-US" dirty="0"/>
              <a:t>[0] and </a:t>
            </a:r>
            <a:r>
              <a:rPr lang="en-US" dirty="0" err="1"/>
              <a:t>pipefd</a:t>
            </a:r>
            <a:r>
              <a:rPr lang="en-US" dirty="0"/>
              <a:t>[1].</a:t>
            </a:r>
          </a:p>
          <a:p>
            <a:pPr lvl="1"/>
            <a:r>
              <a:rPr lang="en-US" dirty="0" err="1"/>
              <a:t>pipefd</a:t>
            </a:r>
            <a:r>
              <a:rPr lang="en-US" dirty="0"/>
              <a:t>[0] is the reading end of the pipe.</a:t>
            </a:r>
          </a:p>
          <a:p>
            <a:pPr lvl="1"/>
            <a:r>
              <a:rPr lang="en-US" dirty="0" err="1"/>
              <a:t>pipefd</a:t>
            </a:r>
            <a:r>
              <a:rPr lang="en-US" dirty="0"/>
              <a:t>[1] is the writing end of the pipe.</a:t>
            </a:r>
            <a:endParaRPr lang="en-IN" dirty="0"/>
          </a:p>
        </p:txBody>
      </p:sp>
      <p:sp>
        <p:nvSpPr>
          <p:cNvPr id="4" name="Title 1">
            <a:extLst>
              <a:ext uri="{FF2B5EF4-FFF2-40B4-BE49-F238E27FC236}">
                <a16:creationId xmlns:a16="http://schemas.microsoft.com/office/drawing/2014/main" id="{518D63C7-B8FD-7942-FEE9-8D419DAEAE1E}"/>
              </a:ext>
            </a:extLst>
          </p:cNvPr>
          <p:cNvSpPr>
            <a:spLocks noGrp="1"/>
          </p:cNvSpPr>
          <p:nvPr>
            <p:ph type="title"/>
          </p:nvPr>
        </p:nvSpPr>
        <p:spPr>
          <a:xfrm>
            <a:off x="838200" y="365125"/>
            <a:ext cx="10515600" cy="1325563"/>
          </a:xfrm>
        </p:spPr>
        <p:txBody>
          <a:bodyPr/>
          <a:lstStyle/>
          <a:p>
            <a:r>
              <a:rPr lang="en-US" dirty="0"/>
              <a:t>PIPE</a:t>
            </a:r>
            <a:endParaRPr lang="en-IN" dirty="0"/>
          </a:p>
        </p:txBody>
      </p:sp>
    </p:spTree>
    <p:extLst>
      <p:ext uri="{BB962C8B-B14F-4D97-AF65-F5344CB8AC3E}">
        <p14:creationId xmlns:p14="http://schemas.microsoft.com/office/powerpoint/2010/main" val="16352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5DAB-3526-7FA9-9735-CB6F197847FF}"/>
              </a:ext>
            </a:extLst>
          </p:cNvPr>
          <p:cNvSpPr>
            <a:spLocks noGrp="1"/>
          </p:cNvSpPr>
          <p:nvPr>
            <p:ph type="title"/>
          </p:nvPr>
        </p:nvSpPr>
        <p:spPr/>
        <p:txBody>
          <a:bodyPr/>
          <a:lstStyle/>
          <a:p>
            <a:r>
              <a:rPr lang="en-IN" dirty="0"/>
              <a:t>Types of Pipes</a:t>
            </a:r>
            <a:br>
              <a:rPr lang="en-IN" dirty="0"/>
            </a:br>
            <a:endParaRPr lang="en-IN" dirty="0"/>
          </a:p>
        </p:txBody>
      </p:sp>
      <p:sp>
        <p:nvSpPr>
          <p:cNvPr id="3" name="Content Placeholder 2">
            <a:extLst>
              <a:ext uri="{FF2B5EF4-FFF2-40B4-BE49-F238E27FC236}">
                <a16:creationId xmlns:a16="http://schemas.microsoft.com/office/drawing/2014/main" id="{B5B072E8-8D04-95D7-AE7D-ADB9A8006D73}"/>
              </a:ext>
            </a:extLst>
          </p:cNvPr>
          <p:cNvSpPr>
            <a:spLocks noGrp="1"/>
          </p:cNvSpPr>
          <p:nvPr>
            <p:ph idx="1"/>
          </p:nvPr>
        </p:nvSpPr>
        <p:spPr/>
        <p:txBody>
          <a:bodyPr/>
          <a:lstStyle/>
          <a:p>
            <a:pPr lvl="1"/>
            <a:r>
              <a:rPr lang="en-IN" dirty="0"/>
              <a:t>Unnamed Pipes</a:t>
            </a:r>
          </a:p>
          <a:p>
            <a:pPr lvl="2"/>
            <a:r>
              <a:rPr lang="en-US" dirty="0"/>
              <a:t>Used for communication between parent and child processes.</a:t>
            </a:r>
          </a:p>
          <a:p>
            <a:pPr lvl="2"/>
            <a:r>
              <a:rPr lang="en-US" dirty="0"/>
              <a:t>Cannot be accessed outside the process tree where they were created.</a:t>
            </a:r>
            <a:endParaRPr lang="en-IN" dirty="0"/>
          </a:p>
          <a:p>
            <a:pPr lvl="1"/>
            <a:r>
              <a:rPr lang="en-IN" dirty="0"/>
              <a:t>Named Pipes (FIFOs)</a:t>
            </a:r>
          </a:p>
          <a:p>
            <a:pPr lvl="2"/>
            <a:r>
              <a:rPr lang="en-US" dirty="0"/>
              <a:t>Can be used for communication between unrelated processes.</a:t>
            </a:r>
            <a:endParaRPr lang="en-IN" dirty="0"/>
          </a:p>
          <a:p>
            <a:pPr lvl="2"/>
            <a:r>
              <a:rPr lang="en-US" dirty="0"/>
              <a:t>Exists in the file system and can be accessed by multiple processes.</a:t>
            </a:r>
            <a:endParaRPr lang="en-IN" dirty="0"/>
          </a:p>
        </p:txBody>
      </p:sp>
    </p:spTree>
    <p:extLst>
      <p:ext uri="{BB962C8B-B14F-4D97-AF65-F5344CB8AC3E}">
        <p14:creationId xmlns:p14="http://schemas.microsoft.com/office/powerpoint/2010/main" val="32809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33DD-B266-5E1A-FCE3-5EC37CBCAA2F}"/>
              </a:ext>
            </a:extLst>
          </p:cNvPr>
          <p:cNvSpPr>
            <a:spLocks noGrp="1"/>
          </p:cNvSpPr>
          <p:nvPr>
            <p:ph type="title"/>
          </p:nvPr>
        </p:nvSpPr>
        <p:spPr/>
        <p:txBody>
          <a:bodyPr/>
          <a:lstStyle/>
          <a:p>
            <a:r>
              <a:rPr lang="en-IN" dirty="0"/>
              <a:t>How Pipes Work</a:t>
            </a:r>
          </a:p>
        </p:txBody>
      </p:sp>
      <p:sp>
        <p:nvSpPr>
          <p:cNvPr id="3" name="Content Placeholder 2">
            <a:extLst>
              <a:ext uri="{FF2B5EF4-FFF2-40B4-BE49-F238E27FC236}">
                <a16:creationId xmlns:a16="http://schemas.microsoft.com/office/drawing/2014/main" id="{19D30B73-80E4-08A0-2192-3BD36E5DD0BF}"/>
              </a:ext>
            </a:extLst>
          </p:cNvPr>
          <p:cNvSpPr>
            <a:spLocks noGrp="1"/>
          </p:cNvSpPr>
          <p:nvPr>
            <p:ph idx="1"/>
          </p:nvPr>
        </p:nvSpPr>
        <p:spPr/>
        <p:txBody>
          <a:bodyPr/>
          <a:lstStyle/>
          <a:p>
            <a:r>
              <a:rPr lang="en-US" b="1" dirty="0"/>
              <a:t>Data Flow</a:t>
            </a:r>
            <a:r>
              <a:rPr lang="en-US" dirty="0"/>
              <a:t>: Data is written to one end of the pipe (write-end) and read from the other end (read-end).</a:t>
            </a:r>
          </a:p>
          <a:p>
            <a:r>
              <a:rPr lang="en-US" b="1" dirty="0"/>
              <a:t>Blocking Behavior</a:t>
            </a:r>
            <a:r>
              <a:rPr lang="en-US" dirty="0"/>
              <a:t>: If the pipe is empty, read operations block until data is available; if the pipe is full, write operations block until space is available.</a:t>
            </a:r>
            <a:endParaRPr lang="en-IN" dirty="0"/>
          </a:p>
        </p:txBody>
      </p:sp>
    </p:spTree>
    <p:extLst>
      <p:ext uri="{BB962C8B-B14F-4D97-AF65-F5344CB8AC3E}">
        <p14:creationId xmlns:p14="http://schemas.microsoft.com/office/powerpoint/2010/main" val="284763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AA84-3129-6A56-C235-FF3B7BD224E7}"/>
              </a:ext>
            </a:extLst>
          </p:cNvPr>
          <p:cNvSpPr>
            <a:spLocks noGrp="1"/>
          </p:cNvSpPr>
          <p:nvPr>
            <p:ph type="title"/>
          </p:nvPr>
        </p:nvSpPr>
        <p:spPr/>
        <p:txBody>
          <a:bodyPr/>
          <a:lstStyle/>
          <a:p>
            <a:r>
              <a:rPr lang="en-US" b="0" i="0" dirty="0">
                <a:solidFill>
                  <a:srgbClr val="4B4F58"/>
                </a:solidFill>
                <a:effectLst/>
                <a:latin typeface="-apple-system"/>
              </a:rPr>
              <a:t>//Q. Program to send a message from parent process to child process using pipe()</a:t>
            </a:r>
            <a:endParaRPr lang="en-US" dirty="0"/>
          </a:p>
        </p:txBody>
      </p:sp>
      <p:sp>
        <p:nvSpPr>
          <p:cNvPr id="4" name="Rectangle 1">
            <a:extLst>
              <a:ext uri="{FF2B5EF4-FFF2-40B4-BE49-F238E27FC236}">
                <a16:creationId xmlns:a16="http://schemas.microsoft.com/office/drawing/2014/main" id="{0BABFAB3-83BC-2E49-5591-F6BBB920FADB}"/>
              </a:ext>
            </a:extLst>
          </p:cNvPr>
          <p:cNvSpPr>
            <a:spLocks noGrp="1" noChangeArrowheads="1"/>
          </p:cNvSpPr>
          <p:nvPr>
            <p:ph idx="1"/>
          </p:nvPr>
        </p:nvSpPr>
        <p:spPr bwMode="auto">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B4F58"/>
                </a:solidFill>
                <a:effectLst/>
                <a:latin typeface="Courier 10 Pitch"/>
              </a:rPr>
              <a:t>#include&lt;stdio.h&gt;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#include&lt;unistd.h&gt;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#include&lt;sys/types.h&gt;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#include&lt;sys/wait.h&gt;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int main()</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int fd[2],n;</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char buffer[100];</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pid_t p;</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pipe(fd); //creates a unidirectional pipe with two end fd[0] and fd[1]</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p=fork();</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if(p&gt;0) //parent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printf("Parent Passing value to child\n");</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write(fd[1],"hello\n",6); //fd[1] is the write end of the pipe</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wait();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else // child</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printf("Child printing received value\n");</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n=read(fd[0],buffer,100); //fd[0] is the read end of the pipe</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write(1,buffer,n);</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br>
              <a:rPr kumimoji="0" lang="en-US" altLang="en-US" sz="1100" b="0" i="0" u="none" strike="noStrike" cap="none" normalizeH="0" baseline="0">
                <a:ln>
                  <a:noFill/>
                </a:ln>
                <a:solidFill>
                  <a:srgbClr val="4B4F58"/>
                </a:solidFill>
                <a:effectLst/>
                <a:latin typeface="Courier 10 Pitch"/>
              </a:rPr>
            </a:br>
            <a:r>
              <a:rPr kumimoji="0" lang="en-US" altLang="en-US" sz="1100" b="0" i="0" u="none" strike="noStrike" cap="none" normalizeH="0" baseline="0">
                <a:ln>
                  <a:noFill/>
                </a:ln>
                <a:solidFill>
                  <a:srgbClr val="4B4F58"/>
                </a:solidFill>
                <a:effectLst/>
                <a:latin typeface="Courier 10 Pitch"/>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8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2EEC-B108-5FCA-2AA0-B3CD102CF9E3}"/>
              </a:ext>
            </a:extLst>
          </p:cNvPr>
          <p:cNvSpPr>
            <a:spLocks noGrp="1"/>
          </p:cNvSpPr>
          <p:nvPr>
            <p:ph type="title"/>
          </p:nvPr>
        </p:nvSpPr>
        <p:spPr/>
        <p:txBody>
          <a:bodyPr/>
          <a:lstStyle/>
          <a:p>
            <a:r>
              <a:rPr lang="en-IN" dirty="0"/>
              <a:t>Use Cases</a:t>
            </a:r>
          </a:p>
        </p:txBody>
      </p:sp>
      <p:sp>
        <p:nvSpPr>
          <p:cNvPr id="3" name="Content Placeholder 2">
            <a:extLst>
              <a:ext uri="{FF2B5EF4-FFF2-40B4-BE49-F238E27FC236}">
                <a16:creationId xmlns:a16="http://schemas.microsoft.com/office/drawing/2014/main" id="{0643B241-1976-5589-01EF-30CD7ED0C990}"/>
              </a:ext>
            </a:extLst>
          </p:cNvPr>
          <p:cNvSpPr>
            <a:spLocks noGrp="1"/>
          </p:cNvSpPr>
          <p:nvPr>
            <p:ph idx="1"/>
          </p:nvPr>
        </p:nvSpPr>
        <p:spPr/>
        <p:txBody>
          <a:bodyPr/>
          <a:lstStyle/>
          <a:p>
            <a:r>
              <a:rPr lang="en-US" dirty="0"/>
              <a:t>Command chaining in Unix/Linux shells (e.g., ls | grep).</a:t>
            </a:r>
          </a:p>
          <a:p>
            <a:r>
              <a:rPr lang="en-US" dirty="0"/>
              <a:t>Inter-process communication in client-server models within the same system.</a:t>
            </a:r>
          </a:p>
          <a:p>
            <a:r>
              <a:rPr lang="en-US" dirty="0"/>
              <a:t>Process synchronization in parallel processing.</a:t>
            </a:r>
            <a:endParaRPr lang="en-IN" dirty="0"/>
          </a:p>
        </p:txBody>
      </p:sp>
    </p:spTree>
    <p:extLst>
      <p:ext uri="{BB962C8B-B14F-4D97-AF65-F5344CB8AC3E}">
        <p14:creationId xmlns:p14="http://schemas.microsoft.com/office/powerpoint/2010/main" val="404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551B-F752-684C-1278-E8DF739A1F4F}"/>
              </a:ext>
            </a:extLst>
          </p:cNvPr>
          <p:cNvSpPr>
            <a:spLocks noGrp="1"/>
          </p:cNvSpPr>
          <p:nvPr>
            <p:ph type="title"/>
          </p:nvPr>
        </p:nvSpPr>
        <p:spPr/>
        <p:txBody>
          <a:bodyPr/>
          <a:lstStyle/>
          <a:p>
            <a:r>
              <a:rPr lang="en-US" b="0" i="0" dirty="0">
                <a:effectLst/>
                <a:latin typeface="-apple-system"/>
              </a:rPr>
              <a:t>Program for IPC using </a:t>
            </a:r>
            <a:r>
              <a:rPr lang="en-US" b="0" i="0" dirty="0" err="1">
                <a:effectLst/>
                <a:latin typeface="-apple-system"/>
              </a:rPr>
              <a:t>popen</a:t>
            </a:r>
            <a:r>
              <a:rPr lang="en-US" b="0" i="0" dirty="0">
                <a:effectLst/>
                <a:latin typeface="-apple-system"/>
              </a:rPr>
              <a:t>()</a:t>
            </a:r>
            <a:br>
              <a:rPr lang="en-US" b="0" i="0" dirty="0">
                <a:effectLst/>
                <a:latin typeface="-apple-system"/>
              </a:rPr>
            </a:br>
            <a:r>
              <a:rPr lang="en-US" b="0" i="0" dirty="0">
                <a:effectLst/>
                <a:latin typeface="-apple-system"/>
              </a:rPr>
              <a:t> </a:t>
            </a:r>
            <a:endParaRPr lang="en-US" dirty="0"/>
          </a:p>
        </p:txBody>
      </p:sp>
      <p:sp>
        <p:nvSpPr>
          <p:cNvPr id="7" name="Content Placeholder 6">
            <a:extLst>
              <a:ext uri="{FF2B5EF4-FFF2-40B4-BE49-F238E27FC236}">
                <a16:creationId xmlns:a16="http://schemas.microsoft.com/office/drawing/2014/main" id="{6FC344B6-49E0-247B-74A6-735B40EDB8B4}"/>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B5B145B8-BB05-2E1F-C44E-15F38AA46301}"/>
              </a:ext>
            </a:extLst>
          </p:cNvPr>
          <p:cNvPicPr>
            <a:picLocks noChangeAspect="1"/>
          </p:cNvPicPr>
          <p:nvPr/>
        </p:nvPicPr>
        <p:blipFill>
          <a:blip r:embed="rId3"/>
          <a:stretch>
            <a:fillRect/>
          </a:stretch>
        </p:blipFill>
        <p:spPr>
          <a:xfrm>
            <a:off x="2111776" y="1110633"/>
            <a:ext cx="7968448" cy="5524500"/>
          </a:xfrm>
          <a:prstGeom prst="rect">
            <a:avLst/>
          </a:prstGeom>
        </p:spPr>
      </p:pic>
    </p:spTree>
    <p:extLst>
      <p:ext uri="{BB962C8B-B14F-4D97-AF65-F5344CB8AC3E}">
        <p14:creationId xmlns:p14="http://schemas.microsoft.com/office/powerpoint/2010/main" val="193171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BAE5-2A2D-F7FE-AE04-8224E1D60983}"/>
              </a:ext>
            </a:extLst>
          </p:cNvPr>
          <p:cNvSpPr>
            <a:spLocks noGrp="1"/>
          </p:cNvSpPr>
          <p:nvPr>
            <p:ph type="title"/>
          </p:nvPr>
        </p:nvSpPr>
        <p:spPr/>
        <p:txBody>
          <a:bodyPr/>
          <a:lstStyle/>
          <a:p>
            <a:r>
              <a:rPr lang="en-US" b="0" i="0" dirty="0">
                <a:solidFill>
                  <a:srgbClr val="4B4F58"/>
                </a:solidFill>
                <a:effectLst/>
                <a:latin typeface="-apple-system"/>
              </a:rPr>
              <a:t>Program to read from a pipe i.e. to receive data from another process</a:t>
            </a:r>
            <a:endParaRPr lang="en-US" dirty="0"/>
          </a:p>
        </p:txBody>
      </p:sp>
      <p:pic>
        <p:nvPicPr>
          <p:cNvPr id="6" name="Content Placeholder 5">
            <a:extLst>
              <a:ext uri="{FF2B5EF4-FFF2-40B4-BE49-F238E27FC236}">
                <a16:creationId xmlns:a16="http://schemas.microsoft.com/office/drawing/2014/main" id="{D45780CA-61A7-9428-2C7C-D22BE1D9B9AF}"/>
              </a:ext>
            </a:extLst>
          </p:cNvPr>
          <p:cNvPicPr>
            <a:picLocks noGrp="1" noChangeAspect="1"/>
          </p:cNvPicPr>
          <p:nvPr>
            <p:ph idx="1"/>
          </p:nvPr>
        </p:nvPicPr>
        <p:blipFill>
          <a:blip r:embed="rId3"/>
          <a:stretch>
            <a:fillRect/>
          </a:stretch>
        </p:blipFill>
        <p:spPr>
          <a:xfrm>
            <a:off x="2719387" y="2091531"/>
            <a:ext cx="6753225" cy="4291514"/>
          </a:xfrm>
        </p:spPr>
      </p:pic>
    </p:spTree>
    <p:extLst>
      <p:ext uri="{BB962C8B-B14F-4D97-AF65-F5344CB8AC3E}">
        <p14:creationId xmlns:p14="http://schemas.microsoft.com/office/powerpoint/2010/main" val="315830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8FB0C-AC93-C74C-1059-7C1E1E9FB9A7}"/>
              </a:ext>
            </a:extLst>
          </p:cNvPr>
          <p:cNvSpPr>
            <a:spLocks noGrp="1"/>
          </p:cNvSpPr>
          <p:nvPr>
            <p:ph idx="1"/>
          </p:nvPr>
        </p:nvSpPr>
        <p:spPr/>
        <p:txBody>
          <a:bodyPr/>
          <a:lstStyle/>
          <a:p>
            <a:r>
              <a:rPr lang="en-US" dirty="0"/>
              <a:t>pipe()  system call takes one integer array of size 2, as an argument, e.g.,</a:t>
            </a:r>
          </a:p>
          <a:p>
            <a:pPr marL="0" indent="0">
              <a:buNone/>
            </a:pPr>
            <a:r>
              <a:rPr lang="en-US" dirty="0">
                <a:solidFill>
                  <a:srgbClr val="FF0000"/>
                </a:solidFill>
              </a:rPr>
              <a:t>#include &lt;</a:t>
            </a:r>
            <a:r>
              <a:rPr lang="en-US" dirty="0" err="1">
                <a:solidFill>
                  <a:srgbClr val="FF0000"/>
                </a:solidFill>
              </a:rPr>
              <a:t>unistd.h</a:t>
            </a:r>
            <a:r>
              <a:rPr lang="en-US" dirty="0">
                <a:solidFill>
                  <a:srgbClr val="FF0000"/>
                </a:solidFill>
              </a:rPr>
              <a:t>&gt; </a:t>
            </a:r>
          </a:p>
          <a:p>
            <a:pPr marL="0" indent="0">
              <a:buNone/>
            </a:pPr>
            <a:r>
              <a:rPr lang="en-US" dirty="0">
                <a:solidFill>
                  <a:srgbClr val="FF0000"/>
                </a:solidFill>
              </a:rPr>
              <a:t>int </a:t>
            </a:r>
            <a:r>
              <a:rPr lang="en-US" dirty="0" err="1">
                <a:solidFill>
                  <a:srgbClr val="FF0000"/>
                </a:solidFill>
              </a:rPr>
              <a:t>fd</a:t>
            </a:r>
            <a:r>
              <a:rPr lang="en-US" dirty="0">
                <a:solidFill>
                  <a:srgbClr val="FF0000"/>
                </a:solidFill>
              </a:rPr>
              <a:t>[2]; pipe(</a:t>
            </a:r>
            <a:r>
              <a:rPr lang="en-US" dirty="0" err="1">
                <a:solidFill>
                  <a:srgbClr val="FF0000"/>
                </a:solidFill>
              </a:rPr>
              <a:t>fd</a:t>
            </a:r>
            <a:r>
              <a:rPr lang="en-US" dirty="0">
                <a:solidFill>
                  <a:srgbClr val="FF0000"/>
                </a:solidFill>
              </a:rPr>
              <a:t>);</a:t>
            </a:r>
          </a:p>
          <a:p>
            <a:pPr marL="0" indent="0">
              <a:buNone/>
            </a:pPr>
            <a:r>
              <a:rPr lang="en-US" dirty="0">
                <a:solidFill>
                  <a:srgbClr val="FF0000"/>
                </a:solidFill>
              </a:rPr>
              <a:t>/* Returns: 0 if OK, −1 on error */ </a:t>
            </a:r>
            <a:endParaRPr lang="en-IN" dirty="0">
              <a:solidFill>
                <a:srgbClr val="FF0000"/>
              </a:solidFill>
            </a:endParaRPr>
          </a:p>
        </p:txBody>
      </p:sp>
      <p:pic>
        <p:nvPicPr>
          <p:cNvPr id="4" name="Picture 3">
            <a:extLst>
              <a:ext uri="{FF2B5EF4-FFF2-40B4-BE49-F238E27FC236}">
                <a16:creationId xmlns:a16="http://schemas.microsoft.com/office/drawing/2014/main" id="{4DD13D21-A78A-3553-517C-878F81D8FE43}"/>
              </a:ext>
            </a:extLst>
          </p:cNvPr>
          <p:cNvPicPr>
            <a:picLocks noChangeAspect="1"/>
          </p:cNvPicPr>
          <p:nvPr/>
        </p:nvPicPr>
        <p:blipFill rotWithShape="1">
          <a:blip r:embed="rId2">
            <a:extLst>
              <a:ext uri="{28A0092B-C50C-407E-A947-70E740481C1C}">
                <a14:useLocalDpi xmlns:a14="http://schemas.microsoft.com/office/drawing/2010/main" val="0"/>
              </a:ext>
            </a:extLst>
          </a:blip>
          <a:srcRect l="52418" r="-182"/>
          <a:stretch/>
        </p:blipFill>
        <p:spPr>
          <a:xfrm>
            <a:off x="7177011" y="2583136"/>
            <a:ext cx="3461491" cy="3066116"/>
          </a:xfrm>
          <a:prstGeom prst="rect">
            <a:avLst/>
          </a:prstGeom>
        </p:spPr>
      </p:pic>
    </p:spTree>
    <p:extLst>
      <p:ext uri="{BB962C8B-B14F-4D97-AF65-F5344CB8AC3E}">
        <p14:creationId xmlns:p14="http://schemas.microsoft.com/office/powerpoint/2010/main" val="405075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BCFF7-277E-977D-D778-3322A9DF3A04}"/>
              </a:ext>
            </a:extLst>
          </p:cNvPr>
          <p:cNvSpPr>
            <a:spLocks noGrp="1"/>
          </p:cNvSpPr>
          <p:nvPr>
            <p:ph idx="1"/>
          </p:nvPr>
        </p:nvSpPr>
        <p:spPr/>
        <p:txBody>
          <a:bodyPr/>
          <a:lstStyle/>
          <a:p>
            <a:r>
              <a:rPr lang="en-IN" dirty="0"/>
              <a:t>The child inherits all open file descriptors of the parent</a:t>
            </a:r>
          </a:p>
          <a:p>
            <a:pPr marL="0" indent="0">
              <a:buNone/>
            </a:pPr>
            <a:endParaRPr lang="en-IN" dirty="0"/>
          </a:p>
        </p:txBody>
      </p:sp>
      <p:pic>
        <p:nvPicPr>
          <p:cNvPr id="4" name="Picture 3">
            <a:extLst>
              <a:ext uri="{FF2B5EF4-FFF2-40B4-BE49-F238E27FC236}">
                <a16:creationId xmlns:a16="http://schemas.microsoft.com/office/drawing/2014/main" id="{B23F5B16-F4A6-9F19-7E7B-4EBDD8DC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067" y="2431083"/>
            <a:ext cx="5731889" cy="3588661"/>
          </a:xfrm>
          <a:prstGeom prst="rect">
            <a:avLst/>
          </a:prstGeom>
        </p:spPr>
      </p:pic>
    </p:spTree>
    <p:extLst>
      <p:ext uri="{BB962C8B-B14F-4D97-AF65-F5344CB8AC3E}">
        <p14:creationId xmlns:p14="http://schemas.microsoft.com/office/powerpoint/2010/main" val="91519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577B-C3A7-7FCA-0A38-E2C3F6F6FF9C}"/>
              </a:ext>
            </a:extLst>
          </p:cNvPr>
          <p:cNvSpPr>
            <a:spLocks noGrp="1"/>
          </p:cNvSpPr>
          <p:nvPr>
            <p:ph type="title"/>
          </p:nvPr>
        </p:nvSpPr>
        <p:spPr/>
        <p:txBody>
          <a:bodyPr/>
          <a:lstStyle/>
          <a:p>
            <a:r>
              <a:rPr lang="en-US" dirty="0"/>
              <a:t>Zombie Process</a:t>
            </a:r>
            <a:endParaRPr lang="en-IN" dirty="0"/>
          </a:p>
        </p:txBody>
      </p:sp>
      <p:sp>
        <p:nvSpPr>
          <p:cNvPr id="3" name="Content Placeholder 2">
            <a:extLst>
              <a:ext uri="{FF2B5EF4-FFF2-40B4-BE49-F238E27FC236}">
                <a16:creationId xmlns:a16="http://schemas.microsoft.com/office/drawing/2014/main" id="{8E4EF52D-F96B-41C9-72C2-F80B18C7C8E3}"/>
              </a:ext>
            </a:extLst>
          </p:cNvPr>
          <p:cNvSpPr>
            <a:spLocks noGrp="1"/>
          </p:cNvSpPr>
          <p:nvPr>
            <p:ph idx="1"/>
          </p:nvPr>
        </p:nvSpPr>
        <p:spPr/>
        <p:txBody>
          <a:bodyPr/>
          <a:lstStyle/>
          <a:p>
            <a:r>
              <a:rPr lang="en-US" dirty="0"/>
              <a:t>A zombie process is a process that has completed execution but still has an entry in the process table.</a:t>
            </a:r>
          </a:p>
          <a:p>
            <a:r>
              <a:rPr lang="en-US" dirty="0"/>
              <a:t>Occurs when a child process ends, but the parent process hasn't read its exit status using a wait() system call.</a:t>
            </a:r>
          </a:p>
          <a:p>
            <a:r>
              <a:rPr lang="en-US" dirty="0"/>
              <a:t>Characteristics:</a:t>
            </a:r>
          </a:p>
          <a:p>
            <a:pPr lvl="1"/>
            <a:r>
              <a:rPr lang="en-US" dirty="0"/>
              <a:t>No longer active or consuming CPU/memory resources.</a:t>
            </a:r>
          </a:p>
          <a:p>
            <a:pPr lvl="1"/>
            <a:r>
              <a:rPr lang="en-US" dirty="0"/>
              <a:t>Still holds a process ID.</a:t>
            </a:r>
            <a:endParaRPr lang="en-IN" dirty="0"/>
          </a:p>
        </p:txBody>
      </p:sp>
    </p:spTree>
    <p:extLst>
      <p:ext uri="{BB962C8B-B14F-4D97-AF65-F5344CB8AC3E}">
        <p14:creationId xmlns:p14="http://schemas.microsoft.com/office/powerpoint/2010/main" val="2648498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09983-6F67-A525-F634-A650CA77D4E7}"/>
              </a:ext>
            </a:extLst>
          </p:cNvPr>
          <p:cNvSpPr>
            <a:spLocks noGrp="1"/>
          </p:cNvSpPr>
          <p:nvPr>
            <p:ph idx="1"/>
          </p:nvPr>
        </p:nvSpPr>
        <p:spPr/>
        <p:txBody>
          <a:bodyPr/>
          <a:lstStyle/>
          <a:p>
            <a:r>
              <a:rPr lang="en-IN" dirty="0"/>
              <a:t>Parent closes its read file descriptor, and child closes the write file descriptor. // </a:t>
            </a:r>
            <a:r>
              <a:rPr lang="en-IN" b="1" dirty="0">
                <a:solidFill>
                  <a:srgbClr val="FF0000"/>
                </a:solidFill>
                <a:latin typeface="Courier New" panose="02070309020205020404" pitchFamily="49" charset="0"/>
                <a:cs typeface="Courier New" panose="02070309020205020404" pitchFamily="49" charset="0"/>
              </a:rPr>
              <a:t>close(</a:t>
            </a:r>
            <a:r>
              <a:rPr lang="en-IN" b="1" dirty="0" err="1">
                <a:solidFill>
                  <a:srgbClr val="FF0000"/>
                </a:solidFill>
                <a:latin typeface="Courier New" panose="02070309020205020404" pitchFamily="49" charset="0"/>
                <a:cs typeface="Courier New" panose="02070309020205020404" pitchFamily="49" charset="0"/>
              </a:rPr>
              <a:t>filedescriptor</a:t>
            </a:r>
            <a:r>
              <a:rPr lang="en-IN" b="1" dirty="0">
                <a:solidFill>
                  <a:srgbClr val="FF0000"/>
                </a:solidFill>
                <a:latin typeface="Courier New" panose="02070309020205020404" pitchFamily="49" charset="0"/>
                <a:cs typeface="Courier New" panose="02070309020205020404" pitchFamily="49" charset="0"/>
              </a:rPr>
              <a:t>)</a:t>
            </a:r>
          </a:p>
          <a:p>
            <a:endParaRPr lang="en-IN" dirty="0"/>
          </a:p>
        </p:txBody>
      </p:sp>
      <p:pic>
        <p:nvPicPr>
          <p:cNvPr id="4" name="Picture 3">
            <a:extLst>
              <a:ext uri="{FF2B5EF4-FFF2-40B4-BE49-F238E27FC236}">
                <a16:creationId xmlns:a16="http://schemas.microsoft.com/office/drawing/2014/main" id="{DDC04355-214B-1EFC-675D-063651566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490" y="2756720"/>
            <a:ext cx="4934257" cy="3122970"/>
          </a:xfrm>
          <a:prstGeom prst="rect">
            <a:avLst/>
          </a:prstGeom>
        </p:spPr>
      </p:pic>
    </p:spTree>
    <p:extLst>
      <p:ext uri="{BB962C8B-B14F-4D97-AF65-F5344CB8AC3E}">
        <p14:creationId xmlns:p14="http://schemas.microsoft.com/office/powerpoint/2010/main" val="944877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5D3D2-6EF4-3494-393B-0350648080CE}"/>
              </a:ext>
            </a:extLst>
          </p:cNvPr>
          <p:cNvSpPr>
            <a:spLocks noGrp="1"/>
          </p:cNvSpPr>
          <p:nvPr>
            <p:ph idx="1"/>
          </p:nvPr>
        </p:nvSpPr>
        <p:spPr>
          <a:xfrm>
            <a:off x="838200" y="521110"/>
            <a:ext cx="10515600" cy="5655853"/>
          </a:xfrm>
        </p:spPr>
        <p:txBody>
          <a:bodyPr/>
          <a:lstStyle/>
          <a:p>
            <a:r>
              <a:rPr lang="en-IN" dirty="0"/>
              <a:t>If a process writes to a PIPE without any read </a:t>
            </a:r>
            <a:r>
              <a:rPr lang="en-IN" dirty="0" err="1"/>
              <a:t>fd</a:t>
            </a:r>
            <a:r>
              <a:rPr lang="en-IN" dirty="0"/>
              <a:t> opened then write returns -1, i.e., write fails.</a:t>
            </a:r>
          </a:p>
          <a:p>
            <a:r>
              <a:rPr lang="en-IN" dirty="0"/>
              <a:t>If a process reads from a PIPE without any write end opened, read returns 0 to indicate an end of file after all the data has been read from PIPE.</a:t>
            </a:r>
          </a:p>
          <a:p>
            <a:pPr lvl="1"/>
            <a:r>
              <a:rPr lang="en-IN" dirty="0"/>
              <a:t>Technically, this end of file is not generated until all the write </a:t>
            </a:r>
            <a:r>
              <a:rPr lang="en-IN" dirty="0" err="1"/>
              <a:t>fds</a:t>
            </a:r>
            <a:r>
              <a:rPr lang="en-IN" dirty="0"/>
              <a:t> are not closed, and the reader waits until some input is available.</a:t>
            </a:r>
          </a:p>
          <a:p>
            <a:pPr lvl="1"/>
            <a:endParaRPr lang="en-IN" dirty="0"/>
          </a:p>
        </p:txBody>
      </p:sp>
      <p:sp>
        <p:nvSpPr>
          <p:cNvPr id="4" name="Text Placeholder 2">
            <a:extLst>
              <a:ext uri="{FF2B5EF4-FFF2-40B4-BE49-F238E27FC236}">
                <a16:creationId xmlns:a16="http://schemas.microsoft.com/office/drawing/2014/main" id="{BCEE04DA-FD0E-5A63-4E95-2EC81F87A073}"/>
              </a:ext>
            </a:extLst>
          </p:cNvPr>
          <p:cNvSpPr txBox="1">
            <a:spLocks/>
          </p:cNvSpPr>
          <p:nvPr/>
        </p:nvSpPr>
        <p:spPr>
          <a:xfrm>
            <a:off x="1524000" y="3812517"/>
            <a:ext cx="8947355" cy="2273651"/>
          </a:xfrm>
          <a:prstGeom prst="rect">
            <a:avLst/>
          </a:prstGeom>
          <a:solidFill>
            <a:schemeClr val="accent1">
              <a:lumMod val="40000"/>
              <a:lumOff val="60000"/>
            </a:schemeClr>
          </a:solidFill>
          <a:ln>
            <a:noFill/>
          </a:ln>
        </p:spPr>
        <p:txBody>
          <a:bodyPr vert="horz" lIns="91425" tIns="91425" rIns="91425" bIns="91425" rtlCol="0"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Font typeface="Wingdings" panose="05000000000000000000" pitchFamily="2" charset="2"/>
              <a:buChar char="§"/>
            </a:pPr>
            <a:r>
              <a:rPr lang="en-US" sz="1800" dirty="0">
                <a:latin typeface="Cambria" panose="02040503050406030204" pitchFamily="18" charset="0"/>
              </a:rPr>
              <a:t>For writing, at least ONE read </a:t>
            </a:r>
            <a:r>
              <a:rPr lang="en-US" sz="1800" dirty="0" err="1">
                <a:latin typeface="Cambria" panose="02040503050406030204" pitchFamily="18" charset="0"/>
              </a:rPr>
              <a:t>fd</a:t>
            </a:r>
            <a:r>
              <a:rPr lang="en-US" sz="1800" dirty="0">
                <a:latin typeface="Cambria" panose="02040503050406030204" pitchFamily="18" charset="0"/>
              </a:rPr>
              <a:t> must be opened.</a:t>
            </a:r>
          </a:p>
          <a:p>
            <a:pPr>
              <a:buFont typeface="Wingdings" panose="05000000000000000000" pitchFamily="2" charset="2"/>
              <a:buChar char="§"/>
            </a:pPr>
            <a:r>
              <a:rPr lang="en-US" sz="1800" dirty="0">
                <a:latin typeface="Cambria" panose="02040503050406030204" pitchFamily="18" charset="0"/>
              </a:rPr>
              <a:t>For reading, if you want end of pipe (or </a:t>
            </a:r>
            <a:r>
              <a:rPr lang="en-US" sz="1800" dirty="0" err="1">
                <a:latin typeface="Cambria" panose="02040503050406030204" pitchFamily="18" charset="0"/>
              </a:rPr>
              <a:t>eof</a:t>
            </a:r>
            <a:r>
              <a:rPr lang="en-US" sz="1800" dirty="0">
                <a:latin typeface="Cambria" panose="02040503050406030204" pitchFamily="18" charset="0"/>
              </a:rPr>
              <a:t>) character then all write </a:t>
            </a:r>
            <a:r>
              <a:rPr lang="en-US" sz="1800" dirty="0" err="1">
                <a:latin typeface="Cambria" panose="02040503050406030204" pitchFamily="18" charset="0"/>
              </a:rPr>
              <a:t>fds</a:t>
            </a:r>
            <a:r>
              <a:rPr lang="en-US" sz="1800" dirty="0">
                <a:latin typeface="Cambria" panose="02040503050406030204" pitchFamily="18" charset="0"/>
              </a:rPr>
              <a:t> must be closed.</a:t>
            </a:r>
          </a:p>
          <a:p>
            <a:pPr>
              <a:buFont typeface="Wingdings" panose="05000000000000000000" pitchFamily="2" charset="2"/>
              <a:buChar char="§"/>
            </a:pPr>
            <a:r>
              <a:rPr lang="en-US" sz="1800" dirty="0">
                <a:latin typeface="Cambria" panose="02040503050406030204" pitchFamily="18" charset="0"/>
              </a:rPr>
              <a:t>Example, ls –l | </a:t>
            </a:r>
            <a:r>
              <a:rPr lang="en-US" sz="1800" dirty="0" err="1">
                <a:latin typeface="Cambria" panose="02040503050406030204" pitchFamily="18" charset="0"/>
              </a:rPr>
              <a:t>wc</a:t>
            </a:r>
            <a:r>
              <a:rPr lang="en-US" sz="1800" dirty="0">
                <a:latin typeface="Cambria" panose="02040503050406030204" pitchFamily="18" charset="0"/>
              </a:rPr>
              <a:t> –l</a:t>
            </a:r>
          </a:p>
          <a:p>
            <a:pPr lvl="1">
              <a:buFont typeface="Wingdings" panose="05000000000000000000" pitchFamily="2" charset="2"/>
              <a:buChar char="§"/>
            </a:pPr>
            <a:r>
              <a:rPr lang="en-US" sz="1600" dirty="0">
                <a:latin typeface="Cambria" panose="02040503050406030204" pitchFamily="18" charset="0"/>
              </a:rPr>
              <a:t>While executing </a:t>
            </a:r>
            <a:r>
              <a:rPr lang="en-US" sz="1600" dirty="0" err="1">
                <a:latin typeface="Cambria" panose="02040503050406030204" pitchFamily="18" charset="0"/>
              </a:rPr>
              <a:t>wc</a:t>
            </a:r>
            <a:r>
              <a:rPr lang="en-US" sz="1600" dirty="0">
                <a:latin typeface="Cambria" panose="02040503050406030204" pitchFamily="18" charset="0"/>
              </a:rPr>
              <a:t> –l, it won’t terminate if it doesn’t find </a:t>
            </a:r>
            <a:r>
              <a:rPr lang="en-US" sz="1600" dirty="0" err="1">
                <a:latin typeface="Cambria" panose="02040503050406030204" pitchFamily="18" charset="0"/>
              </a:rPr>
              <a:t>eof</a:t>
            </a:r>
            <a:r>
              <a:rPr lang="en-US" sz="1600" dirty="0">
                <a:latin typeface="Cambria" panose="02040503050406030204" pitchFamily="18" charset="0"/>
              </a:rPr>
              <a:t> character.</a:t>
            </a:r>
          </a:p>
        </p:txBody>
      </p:sp>
    </p:spTree>
    <p:extLst>
      <p:ext uri="{BB962C8B-B14F-4D97-AF65-F5344CB8AC3E}">
        <p14:creationId xmlns:p14="http://schemas.microsoft.com/office/powerpoint/2010/main" val="144809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D270-5FF6-FDD3-5995-75E658152526}"/>
              </a:ext>
            </a:extLst>
          </p:cNvPr>
          <p:cNvSpPr>
            <a:spLocks noGrp="1"/>
          </p:cNvSpPr>
          <p:nvPr>
            <p:ph type="title"/>
          </p:nvPr>
        </p:nvSpPr>
        <p:spPr/>
        <p:txBody>
          <a:bodyPr/>
          <a:lstStyle/>
          <a:p>
            <a:r>
              <a:rPr lang="en-US" dirty="0"/>
              <a:t>Assignments</a:t>
            </a:r>
            <a:endParaRPr lang="en-IN" dirty="0"/>
          </a:p>
        </p:txBody>
      </p:sp>
      <p:sp>
        <p:nvSpPr>
          <p:cNvPr id="3" name="Content Placeholder 2">
            <a:extLst>
              <a:ext uri="{FF2B5EF4-FFF2-40B4-BE49-F238E27FC236}">
                <a16:creationId xmlns:a16="http://schemas.microsoft.com/office/drawing/2014/main" id="{B50D0CF3-1E81-597F-B721-C13C420BE48A}"/>
              </a:ext>
            </a:extLst>
          </p:cNvPr>
          <p:cNvSpPr>
            <a:spLocks noGrp="1"/>
          </p:cNvSpPr>
          <p:nvPr>
            <p:ph idx="1"/>
          </p:nvPr>
        </p:nvSpPr>
        <p:spPr/>
        <p:txBody>
          <a:bodyPr/>
          <a:lstStyle/>
          <a:p>
            <a:r>
              <a:rPr lang="en-US" dirty="0"/>
              <a:t> You have an existing program, “</a:t>
            </a:r>
            <a:r>
              <a:rPr lang="en-US" dirty="0" err="1"/>
              <a:t>input.c</a:t>
            </a:r>
            <a:r>
              <a:rPr lang="en-US" dirty="0"/>
              <a:t>,” which prints a welcome message for the currently logged-in user and prints the date and time. The compiled file of this program is “input”. Write another program that calls the compiled file “input” and prints the data entered by the user.</a:t>
            </a:r>
          </a:p>
          <a:p>
            <a:r>
              <a:rPr lang="en-US" dirty="0"/>
              <a:t>Create a basic chat application using pipes where the parent and child processes can send and receive messages in a loop until a specific termination message (e.g., "exit") is sent.</a:t>
            </a:r>
            <a:endParaRPr lang="en-IN" dirty="0"/>
          </a:p>
        </p:txBody>
      </p:sp>
    </p:spTree>
    <p:extLst>
      <p:ext uri="{BB962C8B-B14F-4D97-AF65-F5344CB8AC3E}">
        <p14:creationId xmlns:p14="http://schemas.microsoft.com/office/powerpoint/2010/main" val="312663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91BBF-5187-311D-59C6-CE7131C2A5CA}"/>
              </a:ext>
            </a:extLst>
          </p:cNvPr>
          <p:cNvSpPr>
            <a:spLocks noGrp="1"/>
          </p:cNvSpPr>
          <p:nvPr>
            <p:ph idx="1"/>
          </p:nvPr>
        </p:nvSpPr>
        <p:spPr>
          <a:xfrm>
            <a:off x="838200" y="1271016"/>
            <a:ext cx="10515600" cy="4905947"/>
          </a:xfrm>
        </p:spPr>
        <p:txBody>
          <a:bodyPr/>
          <a:lstStyle/>
          <a:p>
            <a:pPr marL="0" indent="0">
              <a:buNone/>
            </a:pPr>
            <a:endParaRPr lang="en-IN" dirty="0"/>
          </a:p>
        </p:txBody>
      </p:sp>
      <p:sp>
        <p:nvSpPr>
          <p:cNvPr id="4" name="Oval 3">
            <a:extLst>
              <a:ext uri="{FF2B5EF4-FFF2-40B4-BE49-F238E27FC236}">
                <a16:creationId xmlns:a16="http://schemas.microsoft.com/office/drawing/2014/main" id="{DB131339-1C64-BFCD-B5EF-B4D1421A65EC}"/>
              </a:ext>
            </a:extLst>
          </p:cNvPr>
          <p:cNvSpPr/>
          <p:nvPr/>
        </p:nvSpPr>
        <p:spPr>
          <a:xfrm>
            <a:off x="1700784" y="2267712"/>
            <a:ext cx="1664208" cy="795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 Process</a:t>
            </a:r>
            <a:endParaRPr lang="en-IN" dirty="0"/>
          </a:p>
        </p:txBody>
      </p:sp>
      <p:sp>
        <p:nvSpPr>
          <p:cNvPr id="5" name="Oval 4">
            <a:extLst>
              <a:ext uri="{FF2B5EF4-FFF2-40B4-BE49-F238E27FC236}">
                <a16:creationId xmlns:a16="http://schemas.microsoft.com/office/drawing/2014/main" id="{96774194-8A4A-0FDE-1AE8-9287C2C65DDA}"/>
              </a:ext>
            </a:extLst>
          </p:cNvPr>
          <p:cNvSpPr/>
          <p:nvPr/>
        </p:nvSpPr>
        <p:spPr>
          <a:xfrm>
            <a:off x="8427720" y="2267712"/>
            <a:ext cx="1664208" cy="795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 Process</a:t>
            </a:r>
            <a:endParaRPr lang="en-IN" dirty="0"/>
          </a:p>
        </p:txBody>
      </p:sp>
      <p:sp>
        <p:nvSpPr>
          <p:cNvPr id="6" name="Oval 5">
            <a:extLst>
              <a:ext uri="{FF2B5EF4-FFF2-40B4-BE49-F238E27FC236}">
                <a16:creationId xmlns:a16="http://schemas.microsoft.com/office/drawing/2014/main" id="{19C7425D-26BD-9EE9-8F74-52F6EA1C9B65}"/>
              </a:ext>
            </a:extLst>
          </p:cNvPr>
          <p:cNvSpPr/>
          <p:nvPr/>
        </p:nvSpPr>
        <p:spPr>
          <a:xfrm>
            <a:off x="1700784" y="4376928"/>
            <a:ext cx="1664208" cy="79552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Child Process</a:t>
            </a:r>
            <a:endParaRPr lang="en-IN" dirty="0"/>
          </a:p>
        </p:txBody>
      </p:sp>
      <p:sp>
        <p:nvSpPr>
          <p:cNvPr id="7" name="Oval 6">
            <a:extLst>
              <a:ext uri="{FF2B5EF4-FFF2-40B4-BE49-F238E27FC236}">
                <a16:creationId xmlns:a16="http://schemas.microsoft.com/office/drawing/2014/main" id="{44B8DF64-DBCA-8B4A-DB55-EECE9C72211C}"/>
              </a:ext>
            </a:extLst>
          </p:cNvPr>
          <p:cNvSpPr/>
          <p:nvPr/>
        </p:nvSpPr>
        <p:spPr>
          <a:xfrm>
            <a:off x="4530681" y="4378794"/>
            <a:ext cx="1664208" cy="79552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Child Process</a:t>
            </a:r>
            <a:endParaRPr lang="en-IN" dirty="0"/>
          </a:p>
        </p:txBody>
      </p:sp>
      <p:sp>
        <p:nvSpPr>
          <p:cNvPr id="8" name="Oval 7">
            <a:extLst>
              <a:ext uri="{FF2B5EF4-FFF2-40B4-BE49-F238E27FC236}">
                <a16:creationId xmlns:a16="http://schemas.microsoft.com/office/drawing/2014/main" id="{3706B6B1-0648-46FA-C478-11EB10CDE33C}"/>
              </a:ext>
            </a:extLst>
          </p:cNvPr>
          <p:cNvSpPr/>
          <p:nvPr/>
        </p:nvSpPr>
        <p:spPr>
          <a:xfrm>
            <a:off x="7248144" y="4359130"/>
            <a:ext cx="1664208" cy="79552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Child Process</a:t>
            </a:r>
            <a:endParaRPr lang="en-IN" dirty="0"/>
          </a:p>
        </p:txBody>
      </p:sp>
      <p:cxnSp>
        <p:nvCxnSpPr>
          <p:cNvPr id="10" name="Straight Arrow Connector 9">
            <a:extLst>
              <a:ext uri="{FF2B5EF4-FFF2-40B4-BE49-F238E27FC236}">
                <a16:creationId xmlns:a16="http://schemas.microsoft.com/office/drawing/2014/main" id="{3CEFBAF8-CC4B-845B-A128-608663101158}"/>
              </a:ext>
            </a:extLst>
          </p:cNvPr>
          <p:cNvCxnSpPr/>
          <p:nvPr/>
        </p:nvCxnSpPr>
        <p:spPr>
          <a:xfrm>
            <a:off x="1005840" y="2665476"/>
            <a:ext cx="694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C835807-5467-190B-516B-84FFC403A273}"/>
              </a:ext>
            </a:extLst>
          </p:cNvPr>
          <p:cNvCxnSpPr>
            <a:cxnSpLocks/>
            <a:endCxn id="5" idx="2"/>
          </p:cNvCxnSpPr>
          <p:nvPr/>
        </p:nvCxnSpPr>
        <p:spPr>
          <a:xfrm>
            <a:off x="3657600" y="2665476"/>
            <a:ext cx="4770120"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A37B60-E3EA-13C6-6600-6037DE1A449B}"/>
              </a:ext>
            </a:extLst>
          </p:cNvPr>
          <p:cNvCxnSpPr/>
          <p:nvPr/>
        </p:nvCxnSpPr>
        <p:spPr>
          <a:xfrm>
            <a:off x="9799320" y="2665476"/>
            <a:ext cx="694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C71A7F-2A3E-8D7C-B1B0-DA3FA0498C02}"/>
              </a:ext>
            </a:extLst>
          </p:cNvPr>
          <p:cNvCxnSpPr>
            <a:cxnSpLocks/>
          </p:cNvCxnSpPr>
          <p:nvPr/>
        </p:nvCxnSpPr>
        <p:spPr>
          <a:xfrm>
            <a:off x="2383536" y="3064764"/>
            <a:ext cx="0" cy="131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8DB5A72-9E0F-D4B2-57DA-80DC80C92272}"/>
              </a:ext>
            </a:extLst>
          </p:cNvPr>
          <p:cNvCxnSpPr>
            <a:cxnSpLocks/>
          </p:cNvCxnSpPr>
          <p:nvPr/>
        </p:nvCxnSpPr>
        <p:spPr>
          <a:xfrm>
            <a:off x="3364992" y="4774692"/>
            <a:ext cx="11578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26AA9E-22D2-3B84-2E84-9F4EB93F7F5D}"/>
              </a:ext>
            </a:extLst>
          </p:cNvPr>
          <p:cNvCxnSpPr>
            <a:cxnSpLocks/>
            <a:stCxn id="7" idx="6"/>
          </p:cNvCxnSpPr>
          <p:nvPr/>
        </p:nvCxnSpPr>
        <p:spPr>
          <a:xfrm flipV="1">
            <a:off x="6194889" y="4774692"/>
            <a:ext cx="1053255" cy="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F65DAB-E868-557E-94EA-C314436AB31B}"/>
              </a:ext>
            </a:extLst>
          </p:cNvPr>
          <p:cNvCxnSpPr>
            <a:cxnSpLocks/>
          </p:cNvCxnSpPr>
          <p:nvPr/>
        </p:nvCxnSpPr>
        <p:spPr>
          <a:xfrm flipV="1">
            <a:off x="9340842" y="3064002"/>
            <a:ext cx="0" cy="171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033227-8EF3-1ED0-1B86-80439E5E6E3F}"/>
              </a:ext>
            </a:extLst>
          </p:cNvPr>
          <p:cNvSpPr txBox="1"/>
          <p:nvPr/>
        </p:nvSpPr>
        <p:spPr>
          <a:xfrm>
            <a:off x="5419344" y="2161207"/>
            <a:ext cx="914400" cy="369332"/>
          </a:xfrm>
          <a:prstGeom prst="rect">
            <a:avLst/>
          </a:prstGeom>
          <a:noFill/>
        </p:spPr>
        <p:txBody>
          <a:bodyPr wrap="square" rtlCol="0">
            <a:spAutoFit/>
          </a:bodyPr>
          <a:lstStyle/>
          <a:p>
            <a:r>
              <a:rPr lang="en-US" dirty="0"/>
              <a:t>Wait()</a:t>
            </a:r>
            <a:endParaRPr lang="en-IN" dirty="0"/>
          </a:p>
        </p:txBody>
      </p:sp>
      <p:sp>
        <p:nvSpPr>
          <p:cNvPr id="26" name="TextBox 25">
            <a:extLst>
              <a:ext uri="{FF2B5EF4-FFF2-40B4-BE49-F238E27FC236}">
                <a16:creationId xmlns:a16="http://schemas.microsoft.com/office/drawing/2014/main" id="{6FFBF49D-5E90-E910-5034-FA505E2D4124}"/>
              </a:ext>
            </a:extLst>
          </p:cNvPr>
          <p:cNvSpPr txBox="1"/>
          <p:nvPr/>
        </p:nvSpPr>
        <p:spPr>
          <a:xfrm>
            <a:off x="2609089" y="3425429"/>
            <a:ext cx="914400" cy="369332"/>
          </a:xfrm>
          <a:prstGeom prst="rect">
            <a:avLst/>
          </a:prstGeom>
          <a:noFill/>
        </p:spPr>
        <p:txBody>
          <a:bodyPr wrap="square" rtlCol="0">
            <a:spAutoFit/>
          </a:bodyPr>
          <a:lstStyle/>
          <a:p>
            <a:r>
              <a:rPr lang="en-US" dirty="0"/>
              <a:t>Fork()</a:t>
            </a:r>
            <a:endParaRPr lang="en-IN" dirty="0"/>
          </a:p>
        </p:txBody>
      </p:sp>
      <p:sp>
        <p:nvSpPr>
          <p:cNvPr id="29" name="TextBox 28">
            <a:extLst>
              <a:ext uri="{FF2B5EF4-FFF2-40B4-BE49-F238E27FC236}">
                <a16:creationId xmlns:a16="http://schemas.microsoft.com/office/drawing/2014/main" id="{FECABFF4-F471-8ACD-CCF6-7786551DCEEC}"/>
              </a:ext>
            </a:extLst>
          </p:cNvPr>
          <p:cNvSpPr txBox="1"/>
          <p:nvPr/>
        </p:nvSpPr>
        <p:spPr>
          <a:xfrm>
            <a:off x="3689604" y="4337892"/>
            <a:ext cx="914400" cy="369332"/>
          </a:xfrm>
          <a:prstGeom prst="rect">
            <a:avLst/>
          </a:prstGeom>
          <a:noFill/>
        </p:spPr>
        <p:txBody>
          <a:bodyPr wrap="square" rtlCol="0">
            <a:spAutoFit/>
          </a:bodyPr>
          <a:lstStyle/>
          <a:p>
            <a:r>
              <a:rPr lang="en-US" dirty="0"/>
              <a:t>exec()</a:t>
            </a:r>
            <a:endParaRPr lang="en-IN" dirty="0"/>
          </a:p>
        </p:txBody>
      </p:sp>
      <p:sp>
        <p:nvSpPr>
          <p:cNvPr id="30" name="TextBox 29">
            <a:extLst>
              <a:ext uri="{FF2B5EF4-FFF2-40B4-BE49-F238E27FC236}">
                <a16:creationId xmlns:a16="http://schemas.microsoft.com/office/drawing/2014/main" id="{13500E79-3CD6-DEAE-F1FA-0B7037D870FB}"/>
              </a:ext>
            </a:extLst>
          </p:cNvPr>
          <p:cNvSpPr txBox="1"/>
          <p:nvPr/>
        </p:nvSpPr>
        <p:spPr>
          <a:xfrm>
            <a:off x="6535255" y="4337892"/>
            <a:ext cx="914400" cy="369332"/>
          </a:xfrm>
          <a:prstGeom prst="rect">
            <a:avLst/>
          </a:prstGeom>
          <a:noFill/>
        </p:spPr>
        <p:txBody>
          <a:bodyPr wrap="square" rtlCol="0">
            <a:spAutoFit/>
          </a:bodyPr>
          <a:lstStyle/>
          <a:p>
            <a:r>
              <a:rPr lang="en-US" dirty="0"/>
              <a:t>Exit()</a:t>
            </a:r>
            <a:endParaRPr lang="en-IN" dirty="0"/>
          </a:p>
        </p:txBody>
      </p:sp>
      <p:cxnSp>
        <p:nvCxnSpPr>
          <p:cNvPr id="19" name="Straight Connector 18">
            <a:extLst>
              <a:ext uri="{FF2B5EF4-FFF2-40B4-BE49-F238E27FC236}">
                <a16:creationId xmlns:a16="http://schemas.microsoft.com/office/drawing/2014/main" id="{9EE03557-A038-FED4-2A70-EBA04790E25B}"/>
              </a:ext>
            </a:extLst>
          </p:cNvPr>
          <p:cNvCxnSpPr>
            <a:cxnSpLocks/>
          </p:cNvCxnSpPr>
          <p:nvPr/>
        </p:nvCxnSpPr>
        <p:spPr>
          <a:xfrm>
            <a:off x="8912352" y="4774692"/>
            <a:ext cx="4284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95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E884-8729-57DE-AC0F-F8AD1B97BF05}"/>
              </a:ext>
            </a:extLst>
          </p:cNvPr>
          <p:cNvSpPr>
            <a:spLocks noGrp="1"/>
          </p:cNvSpPr>
          <p:nvPr>
            <p:ph type="title"/>
          </p:nvPr>
        </p:nvSpPr>
        <p:spPr/>
        <p:txBody>
          <a:bodyPr/>
          <a:lstStyle/>
          <a:p>
            <a:r>
              <a:rPr lang="en-US" dirty="0"/>
              <a:t>Example of Zombie Process</a:t>
            </a:r>
            <a:endParaRPr lang="en-IN" dirty="0"/>
          </a:p>
        </p:txBody>
      </p:sp>
      <p:sp>
        <p:nvSpPr>
          <p:cNvPr id="3" name="Content Placeholder 2">
            <a:extLst>
              <a:ext uri="{FF2B5EF4-FFF2-40B4-BE49-F238E27FC236}">
                <a16:creationId xmlns:a16="http://schemas.microsoft.com/office/drawing/2014/main" id="{0A53BDC8-C417-F562-5F52-E756F85F86A8}"/>
              </a:ext>
            </a:extLst>
          </p:cNvPr>
          <p:cNvSpPr>
            <a:spLocks noGrp="1"/>
          </p:cNvSpPr>
          <p:nvPr>
            <p:ph idx="1"/>
          </p:nvPr>
        </p:nvSpPr>
        <p:spPr/>
        <p:txBody>
          <a:bodyPr>
            <a:normAutofit fontScale="92500" lnSpcReduction="20000"/>
          </a:bodyPr>
          <a:lstStyle/>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#include&lt;stdio.h&gt;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#include&lt;unistd.h&gt;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int main()</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pid_t</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t=fork();</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if(t==0)</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("Child having id %d\n",</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getpid</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else</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("Parent having id %d\n",</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getpid</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sleep(15); // Parent sleeps. Run the </a:t>
            </a:r>
            <a:r>
              <a:rPr lang="en-US" sz="18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ps</a:t>
            </a: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command during this time</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15000"/>
              </a:lnSpc>
              <a:spcBef>
                <a:spcPts val="0"/>
              </a:spcBef>
              <a:spcAft>
                <a:spcPts val="0"/>
              </a:spcAft>
              <a:buNone/>
            </a:pPr>
            <a:r>
              <a:rPr lang="en-US"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869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217E-BB0A-34C1-86AA-F22934A58694}"/>
              </a:ext>
            </a:extLst>
          </p:cNvPr>
          <p:cNvSpPr>
            <a:spLocks noGrp="1"/>
          </p:cNvSpPr>
          <p:nvPr>
            <p:ph type="title"/>
          </p:nvPr>
        </p:nvSpPr>
        <p:spPr>
          <a:xfrm>
            <a:off x="1069019" y="1492589"/>
            <a:ext cx="10515600" cy="1325563"/>
          </a:xfrm>
        </p:spPr>
        <p:txBody>
          <a:bodyPr>
            <a:normAutofit fontScale="90000"/>
          </a:bodyPr>
          <a:lstStyle/>
          <a:p>
            <a:pPr fontAlgn="base"/>
            <a:r>
              <a:rPr lang="en-US" sz="3100" b="1" i="0" dirty="0">
                <a:solidFill>
                  <a:srgbClr val="4B4F58"/>
                </a:solidFill>
                <a:effectLst/>
                <a:latin typeface="Times New Roman" panose="02020603050405020304" pitchFamily="18" charset="0"/>
                <a:cs typeface="Times New Roman" panose="02020603050405020304" pitchFamily="18" charset="0"/>
              </a:rPr>
              <a:t>$</a:t>
            </a:r>
            <a:r>
              <a:rPr lang="en-US" sz="3100" b="1" i="0" dirty="0" err="1">
                <a:solidFill>
                  <a:srgbClr val="4B4F58"/>
                </a:solidFill>
                <a:effectLst/>
                <a:latin typeface="Times New Roman" panose="02020603050405020304" pitchFamily="18" charset="0"/>
                <a:cs typeface="Times New Roman" panose="02020603050405020304" pitchFamily="18" charset="0"/>
              </a:rPr>
              <a:t>gcc</a:t>
            </a:r>
            <a:r>
              <a:rPr lang="en-US" sz="3100" b="1" i="0" dirty="0">
                <a:solidFill>
                  <a:srgbClr val="4B4F58"/>
                </a:solidFill>
                <a:effectLst/>
                <a:latin typeface="Times New Roman" panose="02020603050405020304" pitchFamily="18" charset="0"/>
                <a:cs typeface="Times New Roman" panose="02020603050405020304" pitchFamily="18" charset="0"/>
              </a:rPr>
              <a:t> </a:t>
            </a:r>
            <a:r>
              <a:rPr lang="en-US" sz="3100" b="1" i="0" dirty="0" err="1">
                <a:solidFill>
                  <a:srgbClr val="4B4F58"/>
                </a:solidFill>
                <a:effectLst/>
                <a:latin typeface="Times New Roman" panose="02020603050405020304" pitchFamily="18" charset="0"/>
                <a:cs typeface="Times New Roman" panose="02020603050405020304" pitchFamily="18" charset="0"/>
              </a:rPr>
              <a:t>zombie.c</a:t>
            </a:r>
            <a:br>
              <a:rPr lang="en-US" sz="3100" b="1" i="0" dirty="0">
                <a:solidFill>
                  <a:srgbClr val="4B4F58"/>
                </a:solidFill>
                <a:effectLst/>
                <a:latin typeface="Times New Roman" panose="02020603050405020304" pitchFamily="18" charset="0"/>
                <a:cs typeface="Times New Roman" panose="02020603050405020304" pitchFamily="18" charset="0"/>
              </a:rPr>
            </a:br>
            <a:br>
              <a:rPr lang="en-US" sz="3100" b="1" i="0" dirty="0">
                <a:solidFill>
                  <a:srgbClr val="4B4F58"/>
                </a:solidFill>
                <a:effectLst/>
                <a:latin typeface="Times New Roman" panose="02020603050405020304" pitchFamily="18" charset="0"/>
                <a:cs typeface="Times New Roman" panose="02020603050405020304" pitchFamily="18" charset="0"/>
              </a:rPr>
            </a:br>
            <a:r>
              <a:rPr lang="en-US" sz="3100" b="1" i="0" dirty="0">
                <a:solidFill>
                  <a:srgbClr val="4B4F58"/>
                </a:solidFill>
                <a:effectLst/>
                <a:latin typeface="Times New Roman" panose="02020603050405020304" pitchFamily="18" charset="0"/>
                <a:cs typeface="Times New Roman" panose="02020603050405020304" pitchFamily="18" charset="0"/>
              </a:rPr>
              <a:t>$./</a:t>
            </a:r>
            <a:r>
              <a:rPr lang="en-US" sz="3100" b="1" i="0" dirty="0" err="1">
                <a:solidFill>
                  <a:srgbClr val="4B4F58"/>
                </a:solidFill>
                <a:effectLst/>
                <a:latin typeface="Times New Roman" panose="02020603050405020304" pitchFamily="18" charset="0"/>
                <a:cs typeface="Times New Roman" panose="02020603050405020304" pitchFamily="18" charset="0"/>
              </a:rPr>
              <a:t>a.out</a:t>
            </a:r>
            <a:r>
              <a:rPr lang="en-US" sz="3100" b="1" i="0" dirty="0">
                <a:solidFill>
                  <a:srgbClr val="4B4F58"/>
                </a:solidFill>
                <a:effectLst/>
                <a:latin typeface="Times New Roman" panose="02020603050405020304" pitchFamily="18" charset="0"/>
                <a:cs typeface="Times New Roman" panose="02020603050405020304" pitchFamily="18" charset="0"/>
              </a:rPr>
              <a:t> &amp;</a:t>
            </a:r>
            <a:br>
              <a:rPr lang="en-US" b="0" i="0" dirty="0">
                <a:solidFill>
                  <a:srgbClr val="4B4F58"/>
                </a:solidFill>
                <a:effectLst/>
                <a:latin typeface="-apple-system"/>
              </a:rPr>
            </a:br>
            <a:endParaRPr lang="en-US" dirty="0"/>
          </a:p>
        </p:txBody>
      </p:sp>
      <p:pic>
        <p:nvPicPr>
          <p:cNvPr id="1026" name="Picture 2" descr="what is a zombie process ?">
            <a:extLst>
              <a:ext uri="{FF2B5EF4-FFF2-40B4-BE49-F238E27FC236}">
                <a16:creationId xmlns:a16="http://schemas.microsoft.com/office/drawing/2014/main" id="{EE6EBF3F-1F9B-E38C-796E-98DFD792F1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0539" y="2818152"/>
            <a:ext cx="4279037" cy="2547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03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AE09-5507-B091-C675-1E1934305FB2}"/>
              </a:ext>
            </a:extLst>
          </p:cNvPr>
          <p:cNvSpPr>
            <a:spLocks noGrp="1"/>
          </p:cNvSpPr>
          <p:nvPr>
            <p:ph type="title"/>
          </p:nvPr>
        </p:nvSpPr>
        <p:spPr/>
        <p:txBody>
          <a:bodyPr/>
          <a:lstStyle/>
          <a:p>
            <a:r>
              <a:rPr lang="en-IN" b="0" i="0" dirty="0">
                <a:solidFill>
                  <a:srgbClr val="000000"/>
                </a:solidFill>
                <a:effectLst/>
                <a:latin typeface="var(--ff-lato)"/>
              </a:rPr>
              <a:t>Daemon Process</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ED951139-76F8-E581-39EB-7818B7AFD316}"/>
              </a:ext>
            </a:extLst>
          </p:cNvPr>
          <p:cNvSpPr>
            <a:spLocks noGrp="1"/>
          </p:cNvSpPr>
          <p:nvPr>
            <p:ph idx="1"/>
          </p:nvPr>
        </p:nvSpPr>
        <p:spPr/>
        <p:txBody>
          <a:bodyPr/>
          <a:lstStyle/>
          <a:p>
            <a:r>
              <a:rPr lang="en-US" dirty="0"/>
              <a:t>A background process that is not under the direct control of the user.</a:t>
            </a:r>
          </a:p>
          <a:p>
            <a:r>
              <a:rPr lang="en-US" dirty="0"/>
              <a:t>This process is usually started when the system is bootstrapped, and terminated with the system shut down.</a:t>
            </a:r>
            <a:endParaRPr lang="en-IN" dirty="0"/>
          </a:p>
        </p:txBody>
      </p:sp>
    </p:spTree>
    <p:extLst>
      <p:ext uri="{BB962C8B-B14F-4D97-AF65-F5344CB8AC3E}">
        <p14:creationId xmlns:p14="http://schemas.microsoft.com/office/powerpoint/2010/main" val="119114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DDD-EA42-D07D-53D5-378E84230EF8}"/>
              </a:ext>
            </a:extLst>
          </p:cNvPr>
          <p:cNvSpPr>
            <a:spLocks noGrp="1"/>
          </p:cNvSpPr>
          <p:nvPr>
            <p:ph type="title"/>
          </p:nvPr>
        </p:nvSpPr>
        <p:spPr/>
        <p:txBody>
          <a:bodyPr/>
          <a:lstStyle/>
          <a:p>
            <a:r>
              <a:rPr lang="en-US"/>
              <a:t>Inter-Process Communication</a:t>
            </a:r>
            <a:endParaRPr lang="en-IN" dirty="0"/>
          </a:p>
        </p:txBody>
      </p:sp>
      <p:sp>
        <p:nvSpPr>
          <p:cNvPr id="3" name="Content Placeholder 2">
            <a:extLst>
              <a:ext uri="{FF2B5EF4-FFF2-40B4-BE49-F238E27FC236}">
                <a16:creationId xmlns:a16="http://schemas.microsoft.com/office/drawing/2014/main" id="{FA9D76DF-43F5-F89A-C8AF-6E5590149CAE}"/>
              </a:ext>
            </a:extLst>
          </p:cNvPr>
          <p:cNvSpPr>
            <a:spLocks noGrp="1"/>
          </p:cNvSpPr>
          <p:nvPr>
            <p:ph idx="1"/>
          </p:nvPr>
        </p:nvSpPr>
        <p:spPr/>
        <p:txBody>
          <a:bodyPr/>
          <a:lstStyle/>
          <a:p>
            <a:r>
              <a:rPr lang="en-US" dirty="0"/>
              <a:t>Inter-process communication (IPC) is a mechanism that allows processes to communicate with each other and synchronize their actions. </a:t>
            </a:r>
          </a:p>
          <a:p>
            <a:r>
              <a:rPr lang="en-US" dirty="0"/>
              <a:t>Essential for process coordination, data sharing, and resource management.</a:t>
            </a:r>
            <a:endParaRPr lang="en-IN" dirty="0"/>
          </a:p>
        </p:txBody>
      </p:sp>
    </p:spTree>
    <p:extLst>
      <p:ext uri="{BB962C8B-B14F-4D97-AF65-F5344CB8AC3E}">
        <p14:creationId xmlns:p14="http://schemas.microsoft.com/office/powerpoint/2010/main" val="365002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5DCE-45F3-1C5D-765B-2E8A0DDF363C}"/>
              </a:ext>
            </a:extLst>
          </p:cNvPr>
          <p:cNvSpPr>
            <a:spLocks noGrp="1"/>
          </p:cNvSpPr>
          <p:nvPr>
            <p:ph type="title"/>
          </p:nvPr>
        </p:nvSpPr>
        <p:spPr/>
        <p:txBody>
          <a:bodyPr/>
          <a:lstStyle/>
          <a:p>
            <a:r>
              <a:rPr lang="en-US" dirty="0"/>
              <a:t>Some of the common IPC mechanism</a:t>
            </a:r>
            <a:endParaRPr lang="en-IN" dirty="0"/>
          </a:p>
        </p:txBody>
      </p:sp>
      <p:sp>
        <p:nvSpPr>
          <p:cNvPr id="3" name="Content Placeholder 2">
            <a:extLst>
              <a:ext uri="{FF2B5EF4-FFF2-40B4-BE49-F238E27FC236}">
                <a16:creationId xmlns:a16="http://schemas.microsoft.com/office/drawing/2014/main" id="{6FE59C99-14FB-F31F-048C-4C04963BB618}"/>
              </a:ext>
            </a:extLst>
          </p:cNvPr>
          <p:cNvSpPr>
            <a:spLocks noGrp="1"/>
          </p:cNvSpPr>
          <p:nvPr>
            <p:ph idx="1"/>
          </p:nvPr>
        </p:nvSpPr>
        <p:spPr/>
        <p:txBody>
          <a:bodyPr>
            <a:normAutofit fontScale="92500"/>
          </a:bodyPr>
          <a:lstStyle/>
          <a:p>
            <a:r>
              <a:rPr lang="en-IN" b="1" dirty="0"/>
              <a:t>Pipes</a:t>
            </a:r>
            <a:r>
              <a:rPr lang="en-IN" dirty="0"/>
              <a:t>: </a:t>
            </a:r>
            <a:r>
              <a:rPr lang="en-US" dirty="0"/>
              <a:t>Allows unidirectional communication between a parent and child process.</a:t>
            </a:r>
            <a:endParaRPr lang="en-IN" dirty="0"/>
          </a:p>
          <a:p>
            <a:r>
              <a:rPr lang="en-IN" b="1" dirty="0"/>
              <a:t>Shared Memory</a:t>
            </a:r>
            <a:r>
              <a:rPr lang="en-IN" dirty="0"/>
              <a:t>: </a:t>
            </a:r>
            <a:r>
              <a:rPr lang="en-US" dirty="0"/>
              <a:t>Provides a memory segment that can be accessed by multiple processes.</a:t>
            </a:r>
          </a:p>
          <a:p>
            <a:r>
              <a:rPr lang="en-IN" b="1" dirty="0"/>
              <a:t>Semaphores</a:t>
            </a:r>
            <a:r>
              <a:rPr lang="en-US" dirty="0"/>
              <a:t>: Used for process synchronization and controlling access to shared resources.</a:t>
            </a:r>
          </a:p>
          <a:p>
            <a:r>
              <a:rPr lang="en-IN" b="1" dirty="0"/>
              <a:t>Sockets</a:t>
            </a:r>
            <a:r>
              <a:rPr lang="en-US" dirty="0"/>
              <a:t>: Allows communication between processes over a network or on the same machine.</a:t>
            </a:r>
          </a:p>
          <a:p>
            <a:r>
              <a:rPr lang="en-IN" b="1" dirty="0"/>
              <a:t>Memory-Mapped Files</a:t>
            </a:r>
            <a:r>
              <a:rPr lang="en-US" dirty="0"/>
              <a:t>: Maps a file or device into memory so that it can be accessed by multiple processes as if it were a part of their memory.</a:t>
            </a:r>
            <a:endParaRPr lang="en-IN" dirty="0"/>
          </a:p>
        </p:txBody>
      </p:sp>
    </p:spTree>
    <p:extLst>
      <p:ext uri="{BB962C8B-B14F-4D97-AF65-F5344CB8AC3E}">
        <p14:creationId xmlns:p14="http://schemas.microsoft.com/office/powerpoint/2010/main" val="409642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A96BF-B228-2A6A-8636-F6A29EE9293B}"/>
              </a:ext>
            </a:extLst>
          </p:cNvPr>
          <p:cNvSpPr>
            <a:spLocks noGrp="1"/>
          </p:cNvSpPr>
          <p:nvPr>
            <p:ph idx="1"/>
          </p:nvPr>
        </p:nvSpPr>
        <p:spPr>
          <a:xfrm>
            <a:off x="838200" y="1268361"/>
            <a:ext cx="10515600" cy="4908602"/>
          </a:xfrm>
        </p:spPr>
        <p:txBody>
          <a:bodyPr/>
          <a:lstStyle/>
          <a:p>
            <a:r>
              <a:rPr lang="en-IN" b="1" dirty="0"/>
              <a:t>Remote Procedure Calls (RPC)</a:t>
            </a:r>
            <a:r>
              <a:rPr lang="en-IN" dirty="0"/>
              <a:t>: </a:t>
            </a:r>
            <a:r>
              <a:rPr lang="en-US" dirty="0"/>
              <a:t>Allows a process to execute code in another address space (usually on another machine) as if it were a local procedure call.</a:t>
            </a:r>
          </a:p>
          <a:p>
            <a:r>
              <a:rPr lang="en-US" b="1" dirty="0"/>
              <a:t>D-Bus</a:t>
            </a:r>
            <a:r>
              <a:rPr lang="en-US" dirty="0"/>
              <a:t>: A high-level IPC mechanism used in Linux for communication between different applications.</a:t>
            </a:r>
          </a:p>
          <a:p>
            <a:r>
              <a:rPr lang="en-IN" b="1" dirty="0"/>
              <a:t>Files</a:t>
            </a:r>
            <a:r>
              <a:rPr lang="en-US" dirty="0"/>
              <a:t>: Processes can communicate by reading from and writing to a common file.</a:t>
            </a:r>
          </a:p>
          <a:p>
            <a:r>
              <a:rPr lang="en-IN" b="1" dirty="0"/>
              <a:t>Signals</a:t>
            </a:r>
            <a:r>
              <a:rPr lang="en-US" dirty="0"/>
              <a:t>: Asynchronous notifications sent to a process to notify it of an event (e.g., termination, user interrupts).</a:t>
            </a:r>
            <a:endParaRPr lang="en-IN" dirty="0"/>
          </a:p>
        </p:txBody>
      </p:sp>
    </p:spTree>
    <p:extLst>
      <p:ext uri="{BB962C8B-B14F-4D97-AF65-F5344CB8AC3E}">
        <p14:creationId xmlns:p14="http://schemas.microsoft.com/office/powerpoint/2010/main" val="2858209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27122360163A4FA1FFB29CE5EB7A07" ma:contentTypeVersion="4" ma:contentTypeDescription="Create a new document." ma:contentTypeScope="" ma:versionID="56a3f14a53c317451ddfdf87fa06a839">
  <xsd:schema xmlns:xsd="http://www.w3.org/2001/XMLSchema" xmlns:xs="http://www.w3.org/2001/XMLSchema" xmlns:p="http://schemas.microsoft.com/office/2006/metadata/properties" xmlns:ns2="816ea651-b417-4eef-8a2a-00039cedb115" targetNamespace="http://schemas.microsoft.com/office/2006/metadata/properties" ma:root="true" ma:fieldsID="72d5fef0535d962e04066e4008217a2d" ns2:_="">
    <xsd:import namespace="816ea651-b417-4eef-8a2a-00039cedb1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ea651-b417-4eef-8a2a-00039cedb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E48DC8-6B1B-48FE-8C1C-045176354346}"/>
</file>

<file path=customXml/itemProps2.xml><?xml version="1.0" encoding="utf-8"?>
<ds:datastoreItem xmlns:ds="http://schemas.openxmlformats.org/officeDocument/2006/customXml" ds:itemID="{01CABB75-6E7E-4354-BC32-1565631CCCFC}"/>
</file>

<file path=customXml/itemProps3.xml><?xml version="1.0" encoding="utf-8"?>
<ds:datastoreItem xmlns:ds="http://schemas.openxmlformats.org/officeDocument/2006/customXml" ds:itemID="{401CC26D-8206-45DC-B147-2C284184F512}"/>
</file>

<file path=docProps/app.xml><?xml version="1.0" encoding="utf-8"?>
<Properties xmlns="http://schemas.openxmlformats.org/officeDocument/2006/extended-properties" xmlns:vt="http://schemas.openxmlformats.org/officeDocument/2006/docPropsVTypes">
  <TotalTime>218</TotalTime>
  <Words>1731</Words>
  <Application>Microsoft Office PowerPoint</Application>
  <PresentationFormat>Widescreen</PresentationFormat>
  <Paragraphs>110</Paragraphs>
  <Slides>22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Calibri</vt:lpstr>
      <vt:lpstr>Calibri Light</vt:lpstr>
      <vt:lpstr>Cambria</vt:lpstr>
      <vt:lpstr>Courier 10 Pitch</vt:lpstr>
      <vt:lpstr>Courier New</vt:lpstr>
      <vt:lpstr>Times New Roman</vt:lpstr>
      <vt:lpstr>var(--ff-lato)</vt:lpstr>
      <vt:lpstr>Wingdings</vt:lpstr>
      <vt:lpstr>Office Theme</vt:lpstr>
      <vt:lpstr>PowerPoint Presentation</vt:lpstr>
      <vt:lpstr>Zombie Process</vt:lpstr>
      <vt:lpstr>PowerPoint Presentation</vt:lpstr>
      <vt:lpstr>Example of Zombie Process</vt:lpstr>
      <vt:lpstr>$gcc zombie.c  $./a.out &amp; </vt:lpstr>
      <vt:lpstr>Daemon Process </vt:lpstr>
      <vt:lpstr>Inter-Process Communication</vt:lpstr>
      <vt:lpstr>Some of the common IPC mechanism</vt:lpstr>
      <vt:lpstr>PowerPoint Presentation</vt:lpstr>
      <vt:lpstr>PowerPoint Presentation</vt:lpstr>
      <vt:lpstr>PIPE</vt:lpstr>
      <vt:lpstr>Types of Pipes </vt:lpstr>
      <vt:lpstr>How Pipes Work</vt:lpstr>
      <vt:lpstr>//Q. Program to send a message from parent process to child process using pipe()</vt:lpstr>
      <vt:lpstr>Use Cases</vt:lpstr>
      <vt:lpstr>Program for IPC using popen()  </vt:lpstr>
      <vt:lpstr>Program to read from a pipe i.e. to receive data from another process</vt:lpstr>
      <vt:lpstr>PowerPoint Presentation</vt:lpstr>
      <vt:lpstr>PowerPoint Presentation</vt:lpstr>
      <vt:lpstr>PowerPoint Presentation</vt:lpstr>
      <vt:lpstr>PowerPoint Presentation</vt:lpstr>
      <vt:lpstr>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Prangya Priyadarshini</dc:creator>
  <cp:lastModifiedBy>Chandan Nayak</cp:lastModifiedBy>
  <cp:revision>21</cp:revision>
  <dcterms:created xsi:type="dcterms:W3CDTF">2024-08-13T12:13:01Z</dcterms:created>
  <dcterms:modified xsi:type="dcterms:W3CDTF">2024-09-01T15:36:30Z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0x010100AA27122360163A4FA1FFB29CE5EB7A07</vt:lpwstr>
  </property>
</Properties>
</file>