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48" r:id="rId6"/>
    <p:sldId id="449" r:id="rId7"/>
    <p:sldId id="450" r:id="rId8"/>
    <p:sldId id="452" r:id="rId9"/>
    <p:sldId id="453" r:id="rId10"/>
    <p:sldId id="454" r:id="rId11"/>
    <p:sldId id="455" r:id="rId12"/>
    <p:sldId id="456" r:id="rId13"/>
    <p:sldId id="4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B9B9B9"/>
    <a:srgbClr val="444444"/>
    <a:srgbClr val="BBBBBB"/>
    <a:srgbClr val="8C5896"/>
    <a:srgbClr val="7C6560"/>
    <a:srgbClr val="29282D"/>
    <a:srgbClr val="E288B6"/>
    <a:srgbClr val="D75078"/>
    <a:srgbClr val="B3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617"/>
  </p:normalViewPr>
  <p:slideViewPr>
    <p:cSldViewPr snapToGrid="0">
      <p:cViewPr varScale="1">
        <p:scale>
          <a:sx n="140" d="100"/>
          <a:sy n="140" d="100"/>
        </p:scale>
        <p:origin x="424" y="19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openmediavault.org/index.php?thread/33600-how-to-fix-full-os-filesystem-gui-login-loo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6" y="353422"/>
            <a:ext cx="11402291" cy="1819761"/>
          </a:xfrm>
          <a:noFill/>
          <a:effectLst>
            <a:outerShdw blurRad="432327" dist="50800" dir="5400000" algn="ctr" rotWithShape="0">
              <a:srgbClr val="000000">
                <a:alpha val="91000"/>
              </a:srgbClr>
            </a:outerShdw>
          </a:effectLst>
        </p:spPr>
        <p:txBody>
          <a:bodyPr anchor="t" anchorCtr="0">
            <a:normAutofit/>
          </a:bodyPr>
          <a:lstStyle/>
          <a:p>
            <a:pPr algn="ctr"/>
            <a:r>
              <a:rPr lang="en-US" dirty="0">
                <a:effectLst>
                  <a:outerShdw blurRad="860389" dist="315558" dir="5400000" sx="99788" sy="99788" algn="ctr" rotWithShape="0">
                    <a:srgbClr val="000000">
                      <a:alpha val="0"/>
                    </a:srgbClr>
                  </a:outerShdw>
                </a:effectLst>
              </a:rPr>
              <a:t>Raspberry Pi Network Attached Storage</a:t>
            </a:r>
            <a:br>
              <a:rPr lang="en-US" dirty="0">
                <a:effectLst>
                  <a:outerShdw blurRad="860389" dist="315558" dir="5400000" sx="99788" sy="99788" algn="ctr" rotWithShape="0">
                    <a:srgbClr val="000000">
                      <a:alpha val="0"/>
                    </a:srgbClr>
                  </a:outerShdw>
                </a:effectLst>
              </a:rPr>
            </a:br>
            <a:r>
              <a:rPr lang="en-US" dirty="0">
                <a:effectLst>
                  <a:outerShdw blurRad="860389" dist="315558" dir="5400000" sx="99788" sy="99788" algn="ctr" rotWithShape="0">
                    <a:srgbClr val="000000">
                      <a:alpha val="0"/>
                    </a:srgbClr>
                  </a:outerShdw>
                </a:effectLst>
              </a:rPr>
              <a:t>Arnav Surve</a:t>
            </a:r>
            <a:br>
              <a:rPr lang="en-US" dirty="0">
                <a:effectLst>
                  <a:outerShdw blurRad="860389" dist="315558" dir="5400000" sx="99788" sy="99788" algn="ctr" rotWithShape="0">
                    <a:srgbClr val="000000">
                      <a:alpha val="0"/>
                    </a:srgbClr>
                  </a:outerShdw>
                </a:effectLst>
              </a:rPr>
            </a:br>
            <a:r>
              <a:rPr lang="en-US" dirty="0">
                <a:effectLst>
                  <a:outerShdw blurRad="860389" dist="315558" dir="5400000" sx="99788" sy="99788" algn="ctr" rotWithShape="0">
                    <a:srgbClr val="000000">
                      <a:alpha val="0"/>
                    </a:srgbClr>
                  </a:outerShdw>
                </a:effectLst>
              </a:rPr>
              <a:t>CNIT 176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FA54-7A2A-6597-AE40-343F6B00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6" descr="Hard Drive">
            <a:extLst>
              <a:ext uri="{FF2B5EF4-FFF2-40B4-BE49-F238E27FC236}">
                <a16:creationId xmlns:a16="http://schemas.microsoft.com/office/drawing/2014/main" id="{09731AA2-63F9-125D-7CD1-209EFFB1D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A0C9777-107D-B387-0024-5E94A1B11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 the future I would use a larger hard drive for more storage or a solid-state drive for faster read &amp; write speeds.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For a more practical use case I would rather purchase a dedicated NAS storage device as they are more reliable, offer more storage, and perform much faster than a Raspberry Pi NAS.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 also contemplated whether cloud storage would be a better choice than using a NAS, but found that compared to cloud, a NAS provides more storage per cost</a:t>
            </a:r>
          </a:p>
        </p:txBody>
      </p:sp>
    </p:spTree>
    <p:extLst>
      <p:ext uri="{BB962C8B-B14F-4D97-AF65-F5344CB8AC3E}">
        <p14:creationId xmlns:p14="http://schemas.microsoft.com/office/powerpoint/2010/main" val="43314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5" name="Group 1039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41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6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7" name="Group 1043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098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 portable hard drive and a Raspberry Pi 4 computer and connected via USB to a powered USB hub">
            <a:extLst>
              <a:ext uri="{FF2B5EF4-FFF2-40B4-BE49-F238E27FC236}">
                <a16:creationId xmlns:a16="http://schemas.microsoft.com/office/drawing/2014/main" id="{D20BF964-979B-4439-CA8F-6A101AD1E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6677026" y="2131479"/>
            <a:ext cx="4571936" cy="25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8C1E8-FAC2-1227-C6AF-979B0E90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501548" cy="2353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84E6-CC4A-6583-15AE-9AAF42EA4D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985" y="3442089"/>
            <a:ext cx="5501548" cy="257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File-level computer data storage server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Allows for data access between multiple users &amp; from multiple devices via home or office wireless network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Easier collaboration and more effective data sharing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be used to host secure backups of important 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6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4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Ethernet">
            <a:extLst>
              <a:ext uri="{FF2B5EF4-FFF2-40B4-BE49-F238E27FC236}">
                <a16:creationId xmlns:a16="http://schemas.microsoft.com/office/drawing/2014/main" id="{2203105C-A92C-5231-77DF-B7CD65C54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7026" y="1131373"/>
            <a:ext cx="4571936" cy="45719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705420-0D20-5364-F0DB-10F5F17E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501548" cy="2353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8DB8-ABFE-6AE9-B3B7-55299A996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985" y="3442089"/>
            <a:ext cx="5501548" cy="257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ARM v6 SOC to run operating system, kernel, and software - s</a:t>
            </a:r>
            <a:r>
              <a:rPr lang="en-US" sz="1800" dirty="0">
                <a:solidFill>
                  <a:schemeClr val="bg1"/>
                </a:solidFill>
              </a:rPr>
              <a:t>pecifically, OpenMediaVault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Wifi</a:t>
            </a:r>
            <a:r>
              <a:rPr lang="en-US" sz="1800" dirty="0">
                <a:solidFill>
                  <a:schemeClr val="bg1"/>
                </a:solidFill>
              </a:rPr>
              <a:t> adapter to connect to CNIT Pi </a:t>
            </a:r>
            <a:r>
              <a:rPr lang="en-US" sz="1800" dirty="0" err="1">
                <a:solidFill>
                  <a:schemeClr val="bg1"/>
                </a:solidFill>
              </a:rPr>
              <a:t>Wifi</a:t>
            </a:r>
            <a:endParaRPr lang="en-US" sz="1800" dirty="0">
              <a:solidFill>
                <a:schemeClr val="bg1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SSH for remote login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SMB for network file access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USB ports for USB drive storage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Continuous power through power supply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Display and GPIO not required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BD08739-35A3-65CF-E724-AAF1164D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137952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2CDFA9-7DDE-18B7-0A19-C43B0F0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36" y="891712"/>
            <a:ext cx="5309616" cy="516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OPENMEDIAVAULT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81188-AFCC-C98B-6EDD-C8DB680D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14" y="1343808"/>
            <a:ext cx="5128419" cy="6272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40C4-AEBA-6D41-AF25-9320BD1C1C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7684" y="804582"/>
            <a:ext cx="4584882" cy="62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Install OpenMediaVault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02602-4A8C-EA09-8015-0EB16121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84" y="3632442"/>
            <a:ext cx="4686006" cy="300899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0D92BC-A8BD-4C31-352B-F9DAD0A75479}"/>
              </a:ext>
            </a:extLst>
          </p:cNvPr>
          <p:cNvSpPr txBox="1">
            <a:spLocks/>
          </p:cNvSpPr>
          <p:nvPr/>
        </p:nvSpPr>
        <p:spPr>
          <a:xfrm>
            <a:off x="6137684" y="2560020"/>
            <a:ext cx="4584882" cy="62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Visit Raspberry Pi IP address in personal computer browser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Login with username ‘admin’, password ‘openmediavault’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DFA9-7DDE-18B7-0A19-C43B0F0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806" y="154010"/>
            <a:ext cx="5309616" cy="869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Network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40C4-AEBA-6D41-AF25-9320BD1C1C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64" y="1475990"/>
            <a:ext cx="4584882" cy="6272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Verify storage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attached storage including microSD card should show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0D92BC-A8BD-4C31-352B-F9DAD0A75479}"/>
              </a:ext>
            </a:extLst>
          </p:cNvPr>
          <p:cNvSpPr txBox="1">
            <a:spLocks/>
          </p:cNvSpPr>
          <p:nvPr/>
        </p:nvSpPr>
        <p:spPr>
          <a:xfrm>
            <a:off x="7166924" y="1475989"/>
            <a:ext cx="4584882" cy="62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Create &amp; mount new drive (USB)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Selected EXT4 for drive format</a:t>
            </a:r>
          </a:p>
        </p:txBody>
      </p:sp>
      <p:pic>
        <p:nvPicPr>
          <p:cNvPr id="3074" name="Picture 2" descr="A screenshot of OpenMediaVault open in a browser window. The Storage and Disks menu is displayed. ">
            <a:extLst>
              <a:ext uri="{FF2B5EF4-FFF2-40B4-BE49-F238E27FC236}">
                <a16:creationId xmlns:a16="http://schemas.microsoft.com/office/drawing/2014/main" id="{8C356504-08E7-3AD5-3C95-380F4EAE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5" y="2330450"/>
            <a:ext cx="50800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OpenMediaVault open in a browser window. The Storage and Disks menu is displayed">
            <a:extLst>
              <a:ext uri="{FF2B5EF4-FFF2-40B4-BE49-F238E27FC236}">
                <a16:creationId xmlns:a16="http://schemas.microsoft.com/office/drawing/2014/main" id="{1DE0DCB7-975D-0633-B1DA-AA436899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77" y="2330449"/>
            <a:ext cx="4305100" cy="18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screenshot of OpenMediaVault open in a browser window. The Storage and Disks menu is displayed">
            <a:extLst>
              <a:ext uri="{FF2B5EF4-FFF2-40B4-BE49-F238E27FC236}">
                <a16:creationId xmlns:a16="http://schemas.microsoft.com/office/drawing/2014/main" id="{DFA320B3-9ABF-E44C-CE6A-EB334D93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1" y="4565465"/>
            <a:ext cx="4330201" cy="18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8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DFA9-7DDE-18B7-0A19-C43B0F0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05" y="227837"/>
            <a:ext cx="7412989" cy="869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Network Access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40C4-AEBA-6D41-AF25-9320BD1C1C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64" y="1475990"/>
            <a:ext cx="4584882" cy="6272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Create shared folder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Assign name, select drive, grant user permissions</a:t>
            </a:r>
          </a:p>
        </p:txBody>
      </p:sp>
      <p:pic>
        <p:nvPicPr>
          <p:cNvPr id="4098" name="Picture 2" descr="A screenshot of OpenMediaVault open in a browser window. The Storage and Disks menu is displayed">
            <a:extLst>
              <a:ext uri="{FF2B5EF4-FFF2-40B4-BE49-F238E27FC236}">
                <a16:creationId xmlns:a16="http://schemas.microsoft.com/office/drawing/2014/main" id="{FC22F7C4-A67F-2718-AE1B-C9AE324F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5" y="3286808"/>
            <a:ext cx="5080000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creenshot of OpenMediaVault open in a browser window. The Storage and Shared Folders menu is displayed">
            <a:extLst>
              <a:ext uri="{FF2B5EF4-FFF2-40B4-BE49-F238E27FC236}">
                <a16:creationId xmlns:a16="http://schemas.microsoft.com/office/drawing/2014/main" id="{960A9C0F-8D81-7F30-2EFD-0AB5293D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19" y="3523874"/>
            <a:ext cx="5187957" cy="310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AB2045-7147-58DD-C16D-B5FDCEA453AA}"/>
              </a:ext>
            </a:extLst>
          </p:cNvPr>
          <p:cNvSpPr txBox="1">
            <a:spLocks/>
          </p:cNvSpPr>
          <p:nvPr/>
        </p:nvSpPr>
        <p:spPr>
          <a:xfrm>
            <a:off x="6921254" y="2068026"/>
            <a:ext cx="4584882" cy="62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Ensure computers on network can find the folder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Select SMB/CIFS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Check ‘Enabled’ in settings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Select ‘Create’ under Shares and add shared folder</a:t>
            </a:r>
          </a:p>
        </p:txBody>
      </p:sp>
    </p:spTree>
    <p:extLst>
      <p:ext uri="{BB962C8B-B14F-4D97-AF65-F5344CB8AC3E}">
        <p14:creationId xmlns:p14="http://schemas.microsoft.com/office/powerpoint/2010/main" val="25693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DFA9-7DDE-18B7-0A19-C43B0F0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05" y="227837"/>
            <a:ext cx="7412989" cy="869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Network Access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40C4-AEBA-6D41-AF25-9320BD1C1C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64" y="2068025"/>
            <a:ext cx="4584882" cy="6272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Connect to SMB server on personal computer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AB2045-7147-58DD-C16D-B5FDCEA453AA}"/>
              </a:ext>
            </a:extLst>
          </p:cNvPr>
          <p:cNvSpPr txBox="1">
            <a:spLocks/>
          </p:cNvSpPr>
          <p:nvPr/>
        </p:nvSpPr>
        <p:spPr>
          <a:xfrm>
            <a:off x="6921254" y="2068026"/>
            <a:ext cx="4584882" cy="62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Enter OpenMediaVault username &amp; password (set earlier)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Shared folder is made available in file 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86122-1729-CEA4-2FD5-0FE0A55A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3" y="3665783"/>
            <a:ext cx="4600193" cy="2249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107E83-35B0-7AB7-92F2-0DED1103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22" y="3429000"/>
            <a:ext cx="4796888" cy="3145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C820A-5B40-26B9-3FBF-E86462BCB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65" y="5031672"/>
            <a:ext cx="664990" cy="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6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DF5B9D-9ACF-9491-56DC-3CB9FAB3CBD7}"/>
              </a:ext>
            </a:extLst>
          </p:cNvPr>
          <p:cNvSpPr txBox="1">
            <a:spLocks/>
          </p:cNvSpPr>
          <p:nvPr/>
        </p:nvSpPr>
        <p:spPr>
          <a:xfrm>
            <a:off x="4702629" y="2786345"/>
            <a:ext cx="6855918" cy="2986088"/>
          </a:xfrm>
          <a:prstGeom prst="rect">
            <a:avLst/>
          </a:prstGeom>
        </p:spPr>
        <p:txBody>
          <a:bodyPr wrap="square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/>
              <a:t>Troubleshooting: When initially accessing the web interface, the login screen did not respond after entering </a:t>
            </a:r>
            <a:r>
              <a:rPr lang="en-US" sz="2200" dirty="0" err="1"/>
              <a:t>openmediavault</a:t>
            </a:r>
            <a:r>
              <a:rPr lang="en-US" sz="2200" dirty="0"/>
              <a:t> login credentials.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Solution: Tried solution stated at </a:t>
            </a:r>
            <a:r>
              <a:rPr lang="en-US" sz="2200" dirty="0">
                <a:hlinkClick r:id="rId2"/>
              </a:rPr>
              <a:t>https://forum.openmediavault.org/index.php?thread/33600-how-to-fix-full-os-filesystem-gui-login-loop/</a:t>
            </a:r>
            <a:r>
              <a:rPr lang="en-US" sz="2200" dirty="0"/>
              <a:t>. When this did not work, I reinstalled </a:t>
            </a:r>
            <a:r>
              <a:rPr lang="en-US" sz="2200" dirty="0" err="1"/>
              <a:t>openmediavault</a:t>
            </a:r>
            <a:r>
              <a:rPr lang="en-US" sz="2200" dirty="0"/>
              <a:t> which resolved the issue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04CA7-C507-336B-3835-F2E46C4F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4A97-1E1F-8CCF-139B-A7C045BC3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8850" y="2916238"/>
            <a:ext cx="2895600" cy="2986088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 goals were met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Working file access through laptop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Did not test with other devices, only laptop available</a:t>
            </a:r>
          </a:p>
        </p:txBody>
      </p:sp>
    </p:spTree>
    <p:extLst>
      <p:ext uri="{BB962C8B-B14F-4D97-AF65-F5344CB8AC3E}">
        <p14:creationId xmlns:p14="http://schemas.microsoft.com/office/powerpoint/2010/main" val="392610291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390</Words>
  <Application>Microsoft Macintosh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Raspberry Pi Network Attached Storage Arnav Surve CNIT 176</vt:lpstr>
      <vt:lpstr>Business Case</vt:lpstr>
      <vt:lpstr>Architecture</vt:lpstr>
      <vt:lpstr>Procedures</vt:lpstr>
      <vt:lpstr>OPENMEDIAVAULT</vt:lpstr>
      <vt:lpstr>Network Access</vt:lpstr>
      <vt:lpstr>Network Access Contd.</vt:lpstr>
      <vt:lpstr>Network Access Contd.</vt:lpstr>
      <vt:lpstr>Results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2022-12-01T23:30:15Z</dcterms:modified>
</cp:coreProperties>
</file>