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 id="2147484028" r:id="rId2"/>
  </p:sldMasterIdLst>
  <p:notesMasterIdLst>
    <p:notesMasterId r:id="rId25"/>
  </p:notesMasterIdLst>
  <p:sldIdLst>
    <p:sldId id="352" r:id="rId3"/>
    <p:sldId id="418" r:id="rId4"/>
    <p:sldId id="443" r:id="rId5"/>
    <p:sldId id="419" r:id="rId6"/>
    <p:sldId id="420" r:id="rId7"/>
    <p:sldId id="421" r:id="rId8"/>
    <p:sldId id="422" r:id="rId9"/>
    <p:sldId id="424" r:id="rId10"/>
    <p:sldId id="444" r:id="rId11"/>
    <p:sldId id="426" r:id="rId12"/>
    <p:sldId id="427" r:id="rId13"/>
    <p:sldId id="428" r:id="rId14"/>
    <p:sldId id="438" r:id="rId15"/>
    <p:sldId id="429" r:id="rId16"/>
    <p:sldId id="439" r:id="rId17"/>
    <p:sldId id="440" r:id="rId18"/>
    <p:sldId id="445" r:id="rId19"/>
    <p:sldId id="446" r:id="rId20"/>
    <p:sldId id="433" r:id="rId21"/>
    <p:sldId id="441" r:id="rId22"/>
    <p:sldId id="442" r:id="rId23"/>
    <p:sldId id="437"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1" autoAdjust="0"/>
    <p:restoredTop sz="94660"/>
  </p:normalViewPr>
  <p:slideViewPr>
    <p:cSldViewPr>
      <p:cViewPr varScale="1">
        <p:scale>
          <a:sx n="108" d="100"/>
          <a:sy n="108"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879AD9C-B798-4E7F-82EA-17B93976DF5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5"/>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24"/>
          <p:cNvSpPr>
            <a:spLocks noChangeArrowheads="1"/>
          </p:cNvSpPr>
          <p:nvPr userDrawn="1"/>
        </p:nvSpPr>
        <p:spPr bwMode="auto">
          <a:xfrm>
            <a:off x="146050" y="6391275"/>
            <a:ext cx="8832850" cy="309563"/>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3" name="Rectangle 24"/>
          <p:cNvSpPr>
            <a:spLocks noChangeArrowheads="1"/>
          </p:cNvSpPr>
          <p:nvPr userDrawn="1"/>
        </p:nvSpPr>
        <p:spPr bwMode="auto">
          <a:xfrm>
            <a:off x="146050" y="6172200"/>
            <a:ext cx="8832850" cy="5286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4" name="Rectangle 43"/>
          <p:cNvSpPr txBox="1">
            <a:spLocks noChangeArrowheads="1"/>
          </p:cNvSpPr>
          <p:nvPr userDrawn="1"/>
        </p:nvSpPr>
        <p:spPr bwMode="auto">
          <a:xfrm>
            <a:off x="7912100" y="6299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BD455D87-DAF9-4334-9049-7171C3085850}"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5"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6" name="Picture 2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075" y="62706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b="1"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
        <p:nvSpPr>
          <p:cNvPr id="17" name="Slide Number Placeholder 5"/>
          <p:cNvSpPr>
            <a:spLocks noGrp="1"/>
          </p:cNvSpPr>
          <p:nvPr>
            <p:ph type="sldNum" sz="quarter" idx="10"/>
          </p:nvPr>
        </p:nvSpPr>
        <p:spPr>
          <a:xfrm>
            <a:off x="7786688" y="4625975"/>
            <a:ext cx="762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2800">
                <a:solidFill>
                  <a:srgbClr val="47534C"/>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1A2957BD-FDAD-4542-9785-7F1EA0C7F665}" type="slidenum">
              <a:rPr kumimoji="0" lang="en-US" altLang="en-US" sz="2800" b="0" i="0" u="none" strike="noStrike" kern="1200" cap="none" spc="0" normalizeH="0" baseline="0" noProof="0">
                <a:ln>
                  <a:noFill/>
                </a:ln>
                <a:solidFill>
                  <a:srgbClr val="47534C"/>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47534C"/>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03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16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Rectangle 4"/>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24"/>
          <p:cNvSpPr>
            <a:spLocks noChangeArrowheads="1"/>
          </p:cNvSpPr>
          <p:nvPr userDrawn="1"/>
        </p:nvSpPr>
        <p:spPr bwMode="auto">
          <a:xfrm>
            <a:off x="146050" y="6227763"/>
            <a:ext cx="8832850" cy="473075"/>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7" name="Rectangle 43"/>
          <p:cNvSpPr txBox="1">
            <a:spLocks noChangeArrowheads="1"/>
          </p:cNvSpPr>
          <p:nvPr userDrawn="1"/>
        </p:nvSpPr>
        <p:spPr bwMode="auto">
          <a:xfrm>
            <a:off x="7878763" y="632142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CC4CCCE4-5901-4B1D-9806-4DB1836C2F3C}"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8"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9" name="Pictur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214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048577" y="395427"/>
            <a:ext cx="1485531" cy="578898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53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5"/>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7712075" y="3136900"/>
            <a:ext cx="911225" cy="207486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446088" y="3055938"/>
            <a:ext cx="694690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541338" y="4559300"/>
            <a:ext cx="675640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p:cNvSpPr/>
          <p:nvPr/>
        </p:nvSpPr>
        <p:spPr>
          <a:xfrm>
            <a:off x="539750" y="3140075"/>
            <a:ext cx="6759575" cy="207645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24"/>
          <p:cNvSpPr>
            <a:spLocks noChangeArrowheads="1"/>
          </p:cNvSpPr>
          <p:nvPr userDrawn="1"/>
        </p:nvSpPr>
        <p:spPr bwMode="auto">
          <a:xfrm>
            <a:off x="146050" y="6391275"/>
            <a:ext cx="8832850" cy="309563"/>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3" name="Rectangle 24"/>
          <p:cNvSpPr>
            <a:spLocks noChangeArrowheads="1"/>
          </p:cNvSpPr>
          <p:nvPr userDrawn="1"/>
        </p:nvSpPr>
        <p:spPr bwMode="auto">
          <a:xfrm>
            <a:off x="146050" y="6172200"/>
            <a:ext cx="8832850" cy="5286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4" name="Rectangle 43"/>
          <p:cNvSpPr txBox="1">
            <a:spLocks noChangeArrowheads="1"/>
          </p:cNvSpPr>
          <p:nvPr userDrawn="1"/>
        </p:nvSpPr>
        <p:spPr bwMode="auto">
          <a:xfrm>
            <a:off x="7912100" y="6299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BD455D87-DAF9-4334-9049-7171C3085850}"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5"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6" name="Picture 2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075" y="62706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b="1"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
        <p:nvSpPr>
          <p:cNvPr id="17" name="Slide Number Placeholder 5"/>
          <p:cNvSpPr>
            <a:spLocks noGrp="1"/>
          </p:cNvSpPr>
          <p:nvPr>
            <p:ph type="sldNum" sz="quarter" idx="10"/>
          </p:nvPr>
        </p:nvSpPr>
        <p:spPr>
          <a:xfrm>
            <a:off x="7786688" y="4625975"/>
            <a:ext cx="762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2800">
                <a:solidFill>
                  <a:srgbClr val="47534C"/>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1A2957BD-FDAD-4542-9785-7F1EA0C7F665}" type="slidenum">
              <a:rPr kumimoji="0" lang="en-US" altLang="en-US" sz="2800" b="0" i="0" u="none" strike="noStrike" kern="1200" cap="none" spc="0" normalizeH="0" baseline="0" noProof="0">
                <a:ln>
                  <a:noFill/>
                </a:ln>
                <a:solidFill>
                  <a:srgbClr val="47534C"/>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47534C"/>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0874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603376"/>
            <a:ext cx="8534400" cy="456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487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5"/>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24"/>
          <p:cNvSpPr>
            <a:spLocks noChangeArrowheads="1"/>
          </p:cNvSpPr>
          <p:nvPr userDrawn="1"/>
        </p:nvSpPr>
        <p:spPr bwMode="auto">
          <a:xfrm>
            <a:off x="146050" y="6283325"/>
            <a:ext cx="8832850" cy="417513"/>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1" name="Rectangle 43"/>
          <p:cNvSpPr txBox="1">
            <a:spLocks noChangeArrowheads="1"/>
          </p:cNvSpPr>
          <p:nvPr userDrawn="1"/>
        </p:nvSpPr>
        <p:spPr bwMode="auto">
          <a:xfrm>
            <a:off x="7912100" y="635952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A0050627-3806-43E5-A3FD-6B219A849770}"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2"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3" name="Picture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438" y="6329363"/>
            <a:ext cx="3000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360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990600"/>
          </a:xfrm>
        </p:spPr>
        <p:txBody>
          <a:bodyPr/>
          <a:lstStyle/>
          <a:p>
            <a:r>
              <a:rPr lang="en-US"/>
              <a:t>Click to edit Master title style</a:t>
            </a:r>
          </a:p>
        </p:txBody>
      </p:sp>
      <p:sp>
        <p:nvSpPr>
          <p:cNvPr id="3" name="Content Placeholder 2"/>
          <p:cNvSpPr>
            <a:spLocks noGrp="1"/>
          </p:cNvSpPr>
          <p:nvPr>
            <p:ph sz="half" idx="1"/>
          </p:nvPr>
        </p:nvSpPr>
        <p:spPr>
          <a:xfrm>
            <a:off x="304800" y="1600200"/>
            <a:ext cx="415992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191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240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10600" cy="9144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04800" y="1600200"/>
            <a:ext cx="4161516" cy="762000"/>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2438400"/>
            <a:ext cx="416151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00200"/>
            <a:ext cx="4270375" cy="762000"/>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38400"/>
            <a:ext cx="42703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6993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1128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3" name="Rounded Rectangle 2"/>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 name="Rectangle 24"/>
          <p:cNvSpPr>
            <a:spLocks noChangeArrowheads="1"/>
          </p:cNvSpPr>
          <p:nvPr userDrawn="1"/>
        </p:nvSpPr>
        <p:spPr bwMode="auto">
          <a:xfrm>
            <a:off x="146050" y="6248400"/>
            <a:ext cx="8832850" cy="4524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5" name="Rectangle 43"/>
          <p:cNvSpPr txBox="1">
            <a:spLocks noChangeArrowheads="1"/>
          </p:cNvSpPr>
          <p:nvPr userDrawn="1"/>
        </p:nvSpPr>
        <p:spPr bwMode="auto">
          <a:xfrm>
            <a:off x="7912100" y="635476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39480AC6-76DA-4A4F-B66D-06F5DCF9F30D}"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7" name="Pictur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6315075"/>
            <a:ext cx="30019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85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24"/>
          <p:cNvSpPr>
            <a:spLocks noChangeArrowheads="1"/>
          </p:cNvSpPr>
          <p:nvPr userDrawn="1"/>
        </p:nvSpPr>
        <p:spPr bwMode="auto">
          <a:xfrm>
            <a:off x="146050" y="6248400"/>
            <a:ext cx="8832850" cy="4524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0" name="Rectangle 43"/>
          <p:cNvSpPr txBox="1">
            <a:spLocks noChangeArrowheads="1"/>
          </p:cNvSpPr>
          <p:nvPr userDrawn="1"/>
        </p:nvSpPr>
        <p:spPr bwMode="auto">
          <a:xfrm>
            <a:off x="7886700" y="63404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F022C37B-0FE8-410C-A56B-7827FF105A92}"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1"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2"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4638" y="6321425"/>
            <a:ext cx="30019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744559" y="685800"/>
            <a:ext cx="4789841"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73800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04800" y="1603376"/>
            <a:ext cx="8534400" cy="456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1263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685800" y="4953000"/>
            <a:ext cx="7772400" cy="110527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85800" y="5029200"/>
            <a:ext cx="7696200" cy="1062038"/>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24"/>
          <p:cNvSpPr>
            <a:spLocks noChangeArrowheads="1"/>
          </p:cNvSpPr>
          <p:nvPr userDrawn="1"/>
        </p:nvSpPr>
        <p:spPr bwMode="auto">
          <a:xfrm>
            <a:off x="146050" y="6180138"/>
            <a:ext cx="8832850" cy="520700"/>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2" name="Rectangle 43"/>
          <p:cNvSpPr txBox="1">
            <a:spLocks noChangeArrowheads="1"/>
          </p:cNvSpPr>
          <p:nvPr userDrawn="1"/>
        </p:nvSpPr>
        <p:spPr bwMode="auto">
          <a:xfrm>
            <a:off x="7848600" y="6289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D7720258-238D-44D2-A209-14F05E541FB7}"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3"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4" name="Picture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2833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en-US" dirty="0"/>
              <a:t>Click to edit Master title style</a:t>
            </a:r>
          </a:p>
        </p:txBody>
      </p:sp>
    </p:spTree>
    <p:extLst>
      <p:ext uri="{BB962C8B-B14F-4D97-AF65-F5344CB8AC3E}">
        <p14:creationId xmlns:p14="http://schemas.microsoft.com/office/powerpoint/2010/main" val="374719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3678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861175" y="228600"/>
            <a:ext cx="1860550" cy="6122988"/>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Rectangle 4"/>
          <p:cNvSpPr/>
          <p:nvPr/>
        </p:nvSpPr>
        <p:spPr>
          <a:xfrm>
            <a:off x="6954838" y="350838"/>
            <a:ext cx="1673225" cy="587692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24"/>
          <p:cNvSpPr>
            <a:spLocks noChangeArrowheads="1"/>
          </p:cNvSpPr>
          <p:nvPr userDrawn="1"/>
        </p:nvSpPr>
        <p:spPr bwMode="auto">
          <a:xfrm>
            <a:off x="146050" y="6227763"/>
            <a:ext cx="8832850" cy="473075"/>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7" name="Rectangle 43"/>
          <p:cNvSpPr txBox="1">
            <a:spLocks noChangeArrowheads="1"/>
          </p:cNvSpPr>
          <p:nvPr userDrawn="1"/>
        </p:nvSpPr>
        <p:spPr bwMode="auto">
          <a:xfrm>
            <a:off x="7878763" y="632142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CC4CCCE4-5901-4B1D-9806-4DB1836C2F3C}"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8"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9" name="Pictur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63214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048577" y="395427"/>
            <a:ext cx="1485531" cy="578898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37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5" name="Rounded Rectangle 4"/>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6" name="Rectangle 5"/>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568325" y="3048000"/>
            <a:ext cx="8032750" cy="224472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76275" y="4541838"/>
            <a:ext cx="7816850" cy="663575"/>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676275" y="3124200"/>
            <a:ext cx="7816850" cy="2078038"/>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24"/>
          <p:cNvSpPr>
            <a:spLocks noChangeArrowheads="1"/>
          </p:cNvSpPr>
          <p:nvPr userDrawn="1"/>
        </p:nvSpPr>
        <p:spPr bwMode="auto">
          <a:xfrm>
            <a:off x="146050" y="6283325"/>
            <a:ext cx="8832850" cy="417513"/>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1" name="Rectangle 43"/>
          <p:cNvSpPr txBox="1">
            <a:spLocks noChangeArrowheads="1"/>
          </p:cNvSpPr>
          <p:nvPr userDrawn="1"/>
        </p:nvSpPr>
        <p:spPr bwMode="auto">
          <a:xfrm>
            <a:off x="7912100" y="635952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A0050627-3806-43E5-A3FD-6B219A849770}"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2"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3" name="Picture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438" y="6329363"/>
            <a:ext cx="3000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543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990600"/>
          </a:xfrm>
        </p:spPr>
        <p:txBody>
          <a:bodyPr/>
          <a:lstStyle/>
          <a:p>
            <a:r>
              <a:rPr lang="en-US"/>
              <a:t>Click to edit Master title style</a:t>
            </a:r>
          </a:p>
        </p:txBody>
      </p:sp>
      <p:sp>
        <p:nvSpPr>
          <p:cNvPr id="3" name="Content Placeholder 2"/>
          <p:cNvSpPr>
            <a:spLocks noGrp="1"/>
          </p:cNvSpPr>
          <p:nvPr>
            <p:ph sz="half" idx="1"/>
          </p:nvPr>
        </p:nvSpPr>
        <p:spPr>
          <a:xfrm>
            <a:off x="304800" y="1600200"/>
            <a:ext cx="415992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191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027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10600" cy="9144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04800" y="1600200"/>
            <a:ext cx="4161516" cy="762000"/>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2438400"/>
            <a:ext cx="416151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00200"/>
            <a:ext cx="4270375" cy="762000"/>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38400"/>
            <a:ext cx="42703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58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03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3" name="Rounded Rectangle 2"/>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4" name="Rectangle 24"/>
          <p:cNvSpPr>
            <a:spLocks noChangeArrowheads="1"/>
          </p:cNvSpPr>
          <p:nvPr userDrawn="1"/>
        </p:nvSpPr>
        <p:spPr bwMode="auto">
          <a:xfrm>
            <a:off x="146050" y="6248400"/>
            <a:ext cx="8832850" cy="4524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5" name="Rectangle 43"/>
          <p:cNvSpPr txBox="1">
            <a:spLocks noChangeArrowheads="1"/>
          </p:cNvSpPr>
          <p:nvPr userDrawn="1"/>
        </p:nvSpPr>
        <p:spPr bwMode="auto">
          <a:xfrm>
            <a:off x="7912100" y="635476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39480AC6-76DA-4A4F-B66D-06F5DCF9F30D}"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7" name="Pictur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6315075"/>
            <a:ext cx="30019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47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76275" y="1643063"/>
            <a:ext cx="2484438" cy="3233737"/>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24"/>
          <p:cNvSpPr>
            <a:spLocks noChangeArrowheads="1"/>
          </p:cNvSpPr>
          <p:nvPr userDrawn="1"/>
        </p:nvSpPr>
        <p:spPr bwMode="auto">
          <a:xfrm>
            <a:off x="146050" y="6248400"/>
            <a:ext cx="8832850" cy="452438"/>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0" name="Rectangle 43"/>
          <p:cNvSpPr txBox="1">
            <a:spLocks noChangeArrowheads="1"/>
          </p:cNvSpPr>
          <p:nvPr userDrawn="1"/>
        </p:nvSpPr>
        <p:spPr bwMode="auto">
          <a:xfrm>
            <a:off x="7886700" y="63404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F022C37B-0FE8-410C-A56B-7827FF105A92}"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1"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2"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4638" y="6321425"/>
            <a:ext cx="30019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744559" y="685800"/>
            <a:ext cx="4789841"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304172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6" name="Rounded Rectangle 5"/>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 name="Rectangle 6"/>
          <p:cNvSpPr/>
          <p:nvPr/>
        </p:nvSpPr>
        <p:spPr>
          <a:xfrm>
            <a:off x="685800" y="4953000"/>
            <a:ext cx="7772400" cy="110527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p:cNvSpPr/>
          <p:nvPr/>
        </p:nvSpPr>
        <p:spPr>
          <a:xfrm>
            <a:off x="685800" y="5029200"/>
            <a:ext cx="7696200" cy="1062038"/>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p:cNvSpPr/>
          <p:nvPr/>
        </p:nvSpPr>
        <p:spPr>
          <a:xfrm>
            <a:off x="914400" y="5638800"/>
            <a:ext cx="7327900"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604838" y="5075238"/>
            <a:ext cx="7947025" cy="1096962"/>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24"/>
          <p:cNvSpPr>
            <a:spLocks noChangeArrowheads="1"/>
          </p:cNvSpPr>
          <p:nvPr userDrawn="1"/>
        </p:nvSpPr>
        <p:spPr bwMode="auto">
          <a:xfrm>
            <a:off x="146050" y="6180138"/>
            <a:ext cx="8832850" cy="520700"/>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2" name="Rectangle 43"/>
          <p:cNvSpPr txBox="1">
            <a:spLocks noChangeArrowheads="1"/>
          </p:cNvSpPr>
          <p:nvPr userDrawn="1"/>
        </p:nvSpPr>
        <p:spPr bwMode="auto">
          <a:xfrm>
            <a:off x="7848600" y="6289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D7720258-238D-44D2-A209-14F05E541FB7}"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3"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pic>
        <p:nvPicPr>
          <p:cNvPr id="14" name="Picture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283325"/>
            <a:ext cx="30019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0"/>
          <a:lstStyle>
            <a:lvl1pPr algn="ctr">
              <a:defRPr sz="2000" b="0">
                <a:solidFill>
                  <a:schemeClr val="accent1">
                    <a:lumMod val="75000"/>
                  </a:schemeClr>
                </a:solidFill>
              </a:defRPr>
            </a:lvl1pPr>
          </a:lstStyle>
          <a:p>
            <a:r>
              <a:rPr lang="en-US" dirty="0"/>
              <a:t>Click to edit Master title style</a:t>
            </a:r>
          </a:p>
        </p:txBody>
      </p:sp>
    </p:spTree>
    <p:extLst>
      <p:ext uri="{BB962C8B-B14F-4D97-AF65-F5344CB8AC3E}">
        <p14:creationId xmlns:p14="http://schemas.microsoft.com/office/powerpoint/2010/main" val="34620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28" name="Text Placeholder 2"/>
          <p:cNvSpPr>
            <a:spLocks noGrp="1"/>
          </p:cNvSpPr>
          <p:nvPr>
            <p:ph type="body" idx="1"/>
          </p:nvPr>
        </p:nvSpPr>
        <p:spPr bwMode="auto">
          <a:xfrm>
            <a:off x="274638" y="1633538"/>
            <a:ext cx="8594725"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 name="Rectangle 8"/>
          <p:cNvSpPr/>
          <p:nvPr/>
        </p:nvSpPr>
        <p:spPr>
          <a:xfrm>
            <a:off x="274320" y="644524"/>
            <a:ext cx="8595360" cy="95952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373063" y="644525"/>
            <a:ext cx="8380412" cy="84613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 name="Title Placeholder 1"/>
          <p:cNvSpPr>
            <a:spLocks noGrp="1"/>
          </p:cNvSpPr>
          <p:nvPr>
            <p:ph type="title"/>
          </p:nvPr>
        </p:nvSpPr>
        <p:spPr>
          <a:xfrm>
            <a:off x="274638" y="644525"/>
            <a:ext cx="8594725" cy="958850"/>
          </a:xfrm>
          <a:prstGeom prst="rect">
            <a:avLst/>
          </a:prstGeom>
        </p:spPr>
        <p:txBody>
          <a:bodyPr vert="horz" lIns="91440" tIns="45720" rIns="91440" bIns="45720" rtlCol="0" anchor="ctr">
            <a:normAutofit/>
          </a:bodyPr>
          <a:lstStyle/>
          <a:p>
            <a:r>
              <a:rPr lang="en-US" dirty="0"/>
              <a:t>Click to edit Master title style</a:t>
            </a:r>
          </a:p>
        </p:txBody>
      </p:sp>
      <p:sp>
        <p:nvSpPr>
          <p:cNvPr id="11"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18000   Introduction to Systems Development</a:t>
            </a:r>
          </a:p>
        </p:txBody>
      </p:sp>
      <p:sp>
        <p:nvSpPr>
          <p:cNvPr id="12" name="Rectangle 24"/>
          <p:cNvSpPr>
            <a:spLocks noChangeArrowheads="1"/>
          </p:cNvSpPr>
          <p:nvPr userDrawn="1"/>
        </p:nvSpPr>
        <p:spPr bwMode="auto">
          <a:xfrm>
            <a:off x="146050" y="6227763"/>
            <a:ext cx="8832850" cy="473075"/>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4" name="Rectangle 43"/>
          <p:cNvSpPr txBox="1">
            <a:spLocks noChangeArrowheads="1"/>
          </p:cNvSpPr>
          <p:nvPr userDrawn="1"/>
        </p:nvSpPr>
        <p:spPr bwMode="auto">
          <a:xfrm>
            <a:off x="7802563" y="629761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AB4D976D-A2A8-40F8-B671-F761FC796F17}"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1037" name="Picture 14"/>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74638" y="6303963"/>
            <a:ext cx="3000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770073"/>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hdr="0" ftr="0" dt="0"/>
  <p:txStyles>
    <p:titleStyle>
      <a:lvl1pPr algn="ctr" rtl="0" eaLnBrk="0" fontAlgn="base" hangingPunct="0">
        <a:spcBef>
          <a:spcPct val="0"/>
        </a:spcBef>
        <a:spcAft>
          <a:spcPct val="0"/>
        </a:spcAft>
        <a:defRPr sz="3500" b="1" kern="1200" cap="all">
          <a:solidFill>
            <a:schemeClr val="tx1"/>
          </a:solidFill>
          <a:latin typeface="+mj-lt"/>
          <a:ea typeface="+mj-ea"/>
          <a:cs typeface="+mj-cs"/>
        </a:defRPr>
      </a:lvl1pPr>
      <a:lvl2pPr algn="ctr" rtl="0" eaLnBrk="0" fontAlgn="base" hangingPunct="0">
        <a:spcBef>
          <a:spcPct val="0"/>
        </a:spcBef>
        <a:spcAft>
          <a:spcPct val="0"/>
        </a:spcAft>
        <a:defRPr sz="3500" b="1">
          <a:solidFill>
            <a:schemeClr val="tx1"/>
          </a:solidFill>
          <a:latin typeface="Book Antiqua" pitchFamily="18" charset="0"/>
        </a:defRPr>
      </a:lvl2pPr>
      <a:lvl3pPr algn="ctr" rtl="0" eaLnBrk="0" fontAlgn="base" hangingPunct="0">
        <a:spcBef>
          <a:spcPct val="0"/>
        </a:spcBef>
        <a:spcAft>
          <a:spcPct val="0"/>
        </a:spcAft>
        <a:defRPr sz="3500" b="1">
          <a:solidFill>
            <a:schemeClr val="tx1"/>
          </a:solidFill>
          <a:latin typeface="Book Antiqua" pitchFamily="18" charset="0"/>
        </a:defRPr>
      </a:lvl3pPr>
      <a:lvl4pPr algn="ctr" rtl="0" eaLnBrk="0" fontAlgn="base" hangingPunct="0">
        <a:spcBef>
          <a:spcPct val="0"/>
        </a:spcBef>
        <a:spcAft>
          <a:spcPct val="0"/>
        </a:spcAft>
        <a:defRPr sz="3500" b="1">
          <a:solidFill>
            <a:schemeClr val="tx1"/>
          </a:solidFill>
          <a:latin typeface="Book Antiqua" pitchFamily="18" charset="0"/>
        </a:defRPr>
      </a:lvl4pPr>
      <a:lvl5pPr algn="ctr" rtl="0" eaLnBrk="0" fontAlgn="base" hangingPunct="0">
        <a:spcBef>
          <a:spcPct val="0"/>
        </a:spcBef>
        <a:spcAft>
          <a:spcPct val="0"/>
        </a:spcAft>
        <a:defRPr sz="3500" b="1">
          <a:solidFill>
            <a:schemeClr val="tx1"/>
          </a:solidFill>
          <a:latin typeface="Book Antiqua" pitchFamily="18" charset="0"/>
        </a:defRPr>
      </a:lvl5pPr>
      <a:lvl6pPr marL="457200" algn="ctr" rtl="0" fontAlgn="base">
        <a:spcBef>
          <a:spcPct val="0"/>
        </a:spcBef>
        <a:spcAft>
          <a:spcPct val="0"/>
        </a:spcAft>
        <a:defRPr sz="3500">
          <a:solidFill>
            <a:srgbClr val="6B7D72"/>
          </a:solidFill>
          <a:latin typeface="Book Antiqua" pitchFamily="18" charset="0"/>
        </a:defRPr>
      </a:lvl6pPr>
      <a:lvl7pPr marL="914400" algn="ctr" rtl="0" fontAlgn="base">
        <a:spcBef>
          <a:spcPct val="0"/>
        </a:spcBef>
        <a:spcAft>
          <a:spcPct val="0"/>
        </a:spcAft>
        <a:defRPr sz="3500">
          <a:solidFill>
            <a:srgbClr val="6B7D72"/>
          </a:solidFill>
          <a:latin typeface="Book Antiqua" pitchFamily="18" charset="0"/>
        </a:defRPr>
      </a:lvl7pPr>
      <a:lvl8pPr marL="1371600" algn="ctr" rtl="0" fontAlgn="base">
        <a:spcBef>
          <a:spcPct val="0"/>
        </a:spcBef>
        <a:spcAft>
          <a:spcPct val="0"/>
        </a:spcAft>
        <a:defRPr sz="3500">
          <a:solidFill>
            <a:srgbClr val="6B7D72"/>
          </a:solidFill>
          <a:latin typeface="Book Antiqua" pitchFamily="18" charset="0"/>
        </a:defRPr>
      </a:lvl8pPr>
      <a:lvl9pPr marL="1828800" algn="ctr" rtl="0" fontAlgn="base">
        <a:spcBef>
          <a:spcPct val="0"/>
        </a:spcBef>
        <a:spcAft>
          <a:spcPct val="0"/>
        </a:spcAft>
        <a:defRPr sz="3500">
          <a:solidFill>
            <a:srgbClr val="6B7D72"/>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B5AE53"/>
        </a:buClr>
        <a:buFont typeface="Arial" panose="020B0604020202020204" pitchFamily="34"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848058"/>
        </a:buClr>
        <a:buFont typeface="Arial" panose="020B0604020202020204" pitchFamily="34"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E8B54D"/>
        </a:buClr>
        <a:buFont typeface="Arial" panose="020B0604020202020204" pitchFamily="34"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useBgFill="1">
        <p:nvSpPr>
          <p:cNvPr id="7" name="Rounded Rectangle 6"/>
          <p:cNvSpPr/>
          <p:nvPr/>
        </p:nvSpPr>
        <p:spPr>
          <a:xfrm>
            <a:off x="92075" y="101600"/>
            <a:ext cx="8959850" cy="6664325"/>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28" name="Text Placeholder 2"/>
          <p:cNvSpPr>
            <a:spLocks noGrp="1"/>
          </p:cNvSpPr>
          <p:nvPr>
            <p:ph type="body" idx="1"/>
          </p:nvPr>
        </p:nvSpPr>
        <p:spPr bwMode="auto">
          <a:xfrm>
            <a:off x="274638" y="1633538"/>
            <a:ext cx="8594725"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 name="Rectangle 8"/>
          <p:cNvSpPr/>
          <p:nvPr/>
        </p:nvSpPr>
        <p:spPr>
          <a:xfrm>
            <a:off x="274320" y="644524"/>
            <a:ext cx="8595360" cy="95952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p:cNvSpPr/>
          <p:nvPr/>
        </p:nvSpPr>
        <p:spPr>
          <a:xfrm>
            <a:off x="373063" y="644525"/>
            <a:ext cx="8380412" cy="846138"/>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 name="Title Placeholder 1"/>
          <p:cNvSpPr>
            <a:spLocks noGrp="1"/>
          </p:cNvSpPr>
          <p:nvPr>
            <p:ph type="title"/>
          </p:nvPr>
        </p:nvSpPr>
        <p:spPr>
          <a:xfrm>
            <a:off x="274638" y="644525"/>
            <a:ext cx="8594725" cy="958850"/>
          </a:xfrm>
          <a:prstGeom prst="rect">
            <a:avLst/>
          </a:prstGeom>
        </p:spPr>
        <p:txBody>
          <a:bodyPr vert="horz" lIns="91440" tIns="45720" rIns="91440" bIns="45720" rtlCol="0" anchor="ctr">
            <a:normAutofit/>
          </a:bodyPr>
          <a:lstStyle/>
          <a:p>
            <a:r>
              <a:rPr lang="en-US" dirty="0"/>
              <a:t>Click to edit Master title style</a:t>
            </a:r>
          </a:p>
        </p:txBody>
      </p:sp>
      <p:sp>
        <p:nvSpPr>
          <p:cNvPr id="11" name="Text Box 47"/>
          <p:cNvSpPr txBox="1">
            <a:spLocks noChangeArrowheads="1"/>
          </p:cNvSpPr>
          <p:nvPr userDrawn="1"/>
        </p:nvSpPr>
        <p:spPr bwMode="auto">
          <a:xfrm>
            <a:off x="1524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CC9900"/>
                </a:solidFill>
                <a:effectLst/>
                <a:uLnTx/>
                <a:uFillTx/>
                <a:latin typeface="Georgia" pitchFamily="18" charset="0"/>
                <a:ea typeface="+mn-ea"/>
                <a:cs typeface="+mn-cs"/>
              </a:rPr>
              <a:t>CNIT 18200   Introduction to Systems Development</a:t>
            </a:r>
          </a:p>
        </p:txBody>
      </p:sp>
      <p:sp>
        <p:nvSpPr>
          <p:cNvPr id="12" name="Rectangle 24"/>
          <p:cNvSpPr>
            <a:spLocks noChangeArrowheads="1"/>
          </p:cNvSpPr>
          <p:nvPr userDrawn="1"/>
        </p:nvSpPr>
        <p:spPr bwMode="auto">
          <a:xfrm>
            <a:off x="146050" y="6227763"/>
            <a:ext cx="8832850" cy="473075"/>
          </a:xfrm>
          <a:prstGeom prst="rect">
            <a:avLst/>
          </a:prstGeom>
          <a:solidFill>
            <a:schemeClr val="accent5">
              <a:lumMod val="7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eorgia" pitchFamily="18" charset="0"/>
              <a:ea typeface="+mn-ea"/>
              <a:cs typeface="+mn-cs"/>
            </a:endParaRPr>
          </a:p>
        </p:txBody>
      </p:sp>
      <p:sp>
        <p:nvSpPr>
          <p:cNvPr id="14" name="Rectangle 43"/>
          <p:cNvSpPr txBox="1">
            <a:spLocks noChangeArrowheads="1"/>
          </p:cNvSpPr>
          <p:nvPr userDrawn="1"/>
        </p:nvSpPr>
        <p:spPr bwMode="auto">
          <a:xfrm>
            <a:off x="7802563" y="629761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Slide </a:t>
            </a:r>
            <a:fld id="{AB4D976D-A2A8-40F8-B671-F761FC796F17}" type="slidenum">
              <a:rPr kumimoji="0" lang="en-US" altLang="en-US" sz="1200" b="0" i="0" u="none" strike="noStrike" kern="1200" cap="none" spc="0" normalizeH="0" baseline="0" noProof="0" smtClean="0">
                <a:ln>
                  <a:noFill/>
                </a:ln>
                <a:solidFill>
                  <a:prstClr val="black"/>
                </a:solidFill>
                <a:effectLst/>
                <a:uLnTx/>
                <a:uFillTx/>
                <a:latin typeface="Georgia" panose="02040502050405020303"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pic>
        <p:nvPicPr>
          <p:cNvPr id="1037" name="Picture 14"/>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74638" y="6303963"/>
            <a:ext cx="3000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265489"/>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ftr="0" dt="0"/>
  <p:txStyles>
    <p:titleStyle>
      <a:lvl1pPr algn="ctr" rtl="0" eaLnBrk="0" fontAlgn="base" hangingPunct="0">
        <a:spcBef>
          <a:spcPct val="0"/>
        </a:spcBef>
        <a:spcAft>
          <a:spcPct val="0"/>
        </a:spcAft>
        <a:defRPr sz="3500" b="1" kern="1200" cap="all">
          <a:solidFill>
            <a:schemeClr val="tx1"/>
          </a:solidFill>
          <a:latin typeface="+mj-lt"/>
          <a:ea typeface="+mj-ea"/>
          <a:cs typeface="+mj-cs"/>
        </a:defRPr>
      </a:lvl1pPr>
      <a:lvl2pPr algn="ctr" rtl="0" eaLnBrk="0" fontAlgn="base" hangingPunct="0">
        <a:spcBef>
          <a:spcPct val="0"/>
        </a:spcBef>
        <a:spcAft>
          <a:spcPct val="0"/>
        </a:spcAft>
        <a:defRPr sz="3500" b="1">
          <a:solidFill>
            <a:schemeClr val="tx1"/>
          </a:solidFill>
          <a:latin typeface="Book Antiqua" pitchFamily="18" charset="0"/>
        </a:defRPr>
      </a:lvl2pPr>
      <a:lvl3pPr algn="ctr" rtl="0" eaLnBrk="0" fontAlgn="base" hangingPunct="0">
        <a:spcBef>
          <a:spcPct val="0"/>
        </a:spcBef>
        <a:spcAft>
          <a:spcPct val="0"/>
        </a:spcAft>
        <a:defRPr sz="3500" b="1">
          <a:solidFill>
            <a:schemeClr val="tx1"/>
          </a:solidFill>
          <a:latin typeface="Book Antiqua" pitchFamily="18" charset="0"/>
        </a:defRPr>
      </a:lvl3pPr>
      <a:lvl4pPr algn="ctr" rtl="0" eaLnBrk="0" fontAlgn="base" hangingPunct="0">
        <a:spcBef>
          <a:spcPct val="0"/>
        </a:spcBef>
        <a:spcAft>
          <a:spcPct val="0"/>
        </a:spcAft>
        <a:defRPr sz="3500" b="1">
          <a:solidFill>
            <a:schemeClr val="tx1"/>
          </a:solidFill>
          <a:latin typeface="Book Antiqua" pitchFamily="18" charset="0"/>
        </a:defRPr>
      </a:lvl4pPr>
      <a:lvl5pPr algn="ctr" rtl="0" eaLnBrk="0" fontAlgn="base" hangingPunct="0">
        <a:spcBef>
          <a:spcPct val="0"/>
        </a:spcBef>
        <a:spcAft>
          <a:spcPct val="0"/>
        </a:spcAft>
        <a:defRPr sz="3500" b="1">
          <a:solidFill>
            <a:schemeClr val="tx1"/>
          </a:solidFill>
          <a:latin typeface="Book Antiqua" pitchFamily="18" charset="0"/>
        </a:defRPr>
      </a:lvl5pPr>
      <a:lvl6pPr marL="457200" algn="ctr" rtl="0" fontAlgn="base">
        <a:spcBef>
          <a:spcPct val="0"/>
        </a:spcBef>
        <a:spcAft>
          <a:spcPct val="0"/>
        </a:spcAft>
        <a:defRPr sz="3500">
          <a:solidFill>
            <a:srgbClr val="6B7D72"/>
          </a:solidFill>
          <a:latin typeface="Book Antiqua" pitchFamily="18" charset="0"/>
        </a:defRPr>
      </a:lvl6pPr>
      <a:lvl7pPr marL="914400" algn="ctr" rtl="0" fontAlgn="base">
        <a:spcBef>
          <a:spcPct val="0"/>
        </a:spcBef>
        <a:spcAft>
          <a:spcPct val="0"/>
        </a:spcAft>
        <a:defRPr sz="3500">
          <a:solidFill>
            <a:srgbClr val="6B7D72"/>
          </a:solidFill>
          <a:latin typeface="Book Antiqua" pitchFamily="18" charset="0"/>
        </a:defRPr>
      </a:lvl7pPr>
      <a:lvl8pPr marL="1371600" algn="ctr" rtl="0" fontAlgn="base">
        <a:spcBef>
          <a:spcPct val="0"/>
        </a:spcBef>
        <a:spcAft>
          <a:spcPct val="0"/>
        </a:spcAft>
        <a:defRPr sz="3500">
          <a:solidFill>
            <a:srgbClr val="6B7D72"/>
          </a:solidFill>
          <a:latin typeface="Book Antiqua" pitchFamily="18" charset="0"/>
        </a:defRPr>
      </a:lvl8pPr>
      <a:lvl9pPr marL="1828800" algn="ctr" rtl="0" fontAlgn="base">
        <a:spcBef>
          <a:spcPct val="0"/>
        </a:spcBef>
        <a:spcAft>
          <a:spcPct val="0"/>
        </a:spcAft>
        <a:defRPr sz="3500">
          <a:solidFill>
            <a:srgbClr val="6B7D72"/>
          </a:solidFill>
          <a:latin typeface="Book Antiqu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2"/>
          </a:solidFill>
          <a:latin typeface="+mn-lt"/>
          <a:ea typeface="+mn-ea"/>
          <a:cs typeface="+mn-cs"/>
        </a:defRPr>
      </a:lvl2pPr>
      <a:lvl3pPr marL="914400" indent="-228600" algn="l" rtl="0" eaLnBrk="0" fontAlgn="base" hangingPunct="0">
        <a:spcBef>
          <a:spcPct val="20000"/>
        </a:spcBef>
        <a:spcAft>
          <a:spcPct val="0"/>
        </a:spcAft>
        <a:buClr>
          <a:srgbClr val="B5AE53"/>
        </a:buClr>
        <a:buFont typeface="Arial" panose="020B0604020202020204" pitchFamily="34" charset="0"/>
        <a:buChar char="•"/>
        <a:defRPr kern="1200">
          <a:solidFill>
            <a:schemeClr val="tx2"/>
          </a:solidFill>
          <a:latin typeface="+mn-lt"/>
          <a:ea typeface="+mn-ea"/>
          <a:cs typeface="+mn-cs"/>
        </a:defRPr>
      </a:lvl3pPr>
      <a:lvl4pPr marL="1279525" indent="-228600" algn="l" rtl="0" eaLnBrk="0" fontAlgn="base" hangingPunct="0">
        <a:spcBef>
          <a:spcPct val="20000"/>
        </a:spcBef>
        <a:spcAft>
          <a:spcPct val="0"/>
        </a:spcAft>
        <a:buClr>
          <a:srgbClr val="848058"/>
        </a:buClr>
        <a:buFont typeface="Arial" panose="020B0604020202020204" pitchFamily="34" charset="0"/>
        <a:buChar char="•"/>
        <a:defRPr sz="1600" kern="1200">
          <a:solidFill>
            <a:schemeClr val="tx2"/>
          </a:solidFill>
          <a:latin typeface="+mn-lt"/>
          <a:ea typeface="+mn-ea"/>
          <a:cs typeface="+mn-cs"/>
        </a:defRPr>
      </a:lvl4pPr>
      <a:lvl5pPr marL="1554163" indent="-228600" algn="l" rtl="0" eaLnBrk="0" fontAlgn="base" hangingPunct="0">
        <a:spcBef>
          <a:spcPct val="20000"/>
        </a:spcBef>
        <a:spcAft>
          <a:spcPct val="0"/>
        </a:spcAft>
        <a:buClr>
          <a:srgbClr val="E8B54D"/>
        </a:buClr>
        <a:buFont typeface="Arial" panose="020B0604020202020204" pitchFamily="34" charset="0"/>
        <a:buChar char="•"/>
        <a:defRPr sz="1600" kern="120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subTitle" idx="1"/>
          </p:nvPr>
        </p:nvSpPr>
        <p:spPr/>
        <p:txBody>
          <a:bodyPr rtlCol="0">
            <a:noAutofit/>
          </a:bodyPr>
          <a:lstStyle/>
          <a:p>
            <a:pPr eaLnBrk="1" fontAlgn="auto" hangingPunct="1">
              <a:spcAft>
                <a:spcPts val="0"/>
              </a:spcAft>
              <a:buFont typeface="Wingdings 2"/>
              <a:buNone/>
              <a:defRPr/>
            </a:pPr>
            <a:r>
              <a:rPr lang="en-US" sz="1600" b="1" dirty="0">
                <a:solidFill>
                  <a:schemeClr val="tx1"/>
                </a:solidFill>
              </a:rPr>
              <a:t>Report Design Using </a:t>
            </a:r>
            <a:br>
              <a:rPr lang="en-US" sz="1600" b="1" dirty="0">
                <a:solidFill>
                  <a:schemeClr val="tx1"/>
                </a:solidFill>
              </a:rPr>
            </a:br>
            <a:r>
              <a:rPr lang="en-US" sz="1600" b="1" dirty="0">
                <a:solidFill>
                  <a:schemeClr val="tx1"/>
                </a:solidFill>
              </a:rPr>
              <a:t>Microsoft Access</a:t>
            </a:r>
          </a:p>
        </p:txBody>
      </p:sp>
      <p:sp>
        <p:nvSpPr>
          <p:cNvPr id="263170" name="Rectangle 2"/>
          <p:cNvSpPr>
            <a:spLocks noGrp="1" noChangeArrowheads="1"/>
          </p:cNvSpPr>
          <p:nvPr>
            <p:ph type="ctrTitle"/>
          </p:nvPr>
        </p:nvSpPr>
        <p:spPr/>
        <p:txBody>
          <a:bodyPr/>
          <a:lstStyle/>
          <a:p>
            <a:pPr eaLnBrk="1" fontAlgn="auto" hangingPunct="1">
              <a:spcAft>
                <a:spcPts val="0"/>
              </a:spcAft>
              <a:defRPr/>
            </a:pPr>
            <a:r>
              <a:rPr lang="en-US" dirty="0">
                <a:solidFill>
                  <a:schemeClr val="tx2">
                    <a:satMod val="130000"/>
                  </a:schemeClr>
                </a:solidFill>
              </a:rPr>
              <a:t>TFO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Report Bands</a:t>
            </a:r>
          </a:p>
        </p:txBody>
      </p:sp>
      <p:graphicFrame>
        <p:nvGraphicFramePr>
          <p:cNvPr id="425987" name="Group 3"/>
          <p:cNvGraphicFramePr>
            <a:graphicFrameLocks noGrp="1"/>
          </p:cNvGraphicFramePr>
          <p:nvPr>
            <p:ph idx="4294967295"/>
            <p:extLst>
              <p:ext uri="{D42A27DB-BD31-4B8C-83A1-F6EECF244321}">
                <p14:modId xmlns:p14="http://schemas.microsoft.com/office/powerpoint/2010/main" val="314077500"/>
              </p:ext>
            </p:extLst>
          </p:nvPr>
        </p:nvGraphicFramePr>
        <p:xfrm>
          <a:off x="441325" y="2133600"/>
          <a:ext cx="8261350" cy="3383010"/>
        </p:xfrm>
        <a:graphic>
          <a:graphicData uri="http://schemas.openxmlformats.org/drawingml/2006/table">
            <a:tbl>
              <a:tblPr/>
              <a:tblGrid>
                <a:gridCol w="1905000">
                  <a:extLst>
                    <a:ext uri="{9D8B030D-6E8A-4147-A177-3AD203B41FA5}">
                      <a16:colId xmlns:a16="http://schemas.microsoft.com/office/drawing/2014/main" val="20000"/>
                    </a:ext>
                  </a:extLst>
                </a:gridCol>
                <a:gridCol w="6356350">
                  <a:extLst>
                    <a:ext uri="{9D8B030D-6E8A-4147-A177-3AD203B41FA5}">
                      <a16:colId xmlns:a16="http://schemas.microsoft.com/office/drawing/2014/main" val="20001"/>
                    </a:ext>
                  </a:extLst>
                </a:gridCol>
              </a:tblGrid>
              <a:tr h="4571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0" u="none" strike="noStrike" cap="none" normalizeH="0" baseline="0" dirty="0">
                          <a:ln>
                            <a:noFill/>
                          </a:ln>
                          <a:solidFill>
                            <a:schemeClr val="tx1"/>
                          </a:solidFill>
                          <a:effectLst/>
                          <a:latin typeface="Arial Narrow" pitchFamily="34" charset="0"/>
                          <a:cs typeface="Times New Roman" pitchFamily="18" charset="0"/>
                        </a:rPr>
                        <a:t>Report Header</a:t>
                      </a:r>
                      <a:endParaRPr kumimoji="0" lang="en-US" sz="2400" b="1"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a:ln>
                            <a:noFill/>
                          </a:ln>
                          <a:solidFill>
                            <a:schemeClr val="tx1"/>
                          </a:solidFill>
                          <a:effectLst/>
                          <a:latin typeface="Arial Narrow" pitchFamily="34" charset="0"/>
                          <a:cs typeface="Times New Roman" pitchFamily="18" charset="0"/>
                        </a:rPr>
                        <a:t>Prints once at the top of the report</a:t>
                      </a:r>
                      <a:endParaRPr kumimoji="0" lang="en-US" sz="2400" b="0"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82289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0" u="none" strike="noStrike" cap="none" normalizeH="0" baseline="0" dirty="0">
                          <a:ln>
                            <a:noFill/>
                          </a:ln>
                          <a:solidFill>
                            <a:schemeClr val="tx1"/>
                          </a:solidFill>
                          <a:effectLst/>
                          <a:latin typeface="Arial Narrow" pitchFamily="34" charset="0"/>
                          <a:cs typeface="Times New Roman" pitchFamily="18" charset="0"/>
                        </a:rPr>
                        <a:t>Page Header</a:t>
                      </a:r>
                      <a:endParaRPr kumimoji="0" lang="en-US" sz="2400" b="1"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a:ln>
                            <a:noFill/>
                          </a:ln>
                          <a:solidFill>
                            <a:schemeClr val="tx1"/>
                          </a:solidFill>
                          <a:effectLst/>
                          <a:latin typeface="Arial Narrow" pitchFamily="34" charset="0"/>
                          <a:cs typeface="Times New Roman" pitchFamily="18" charset="0"/>
                        </a:rPr>
                        <a:t>Prints at the top of each page of the report. On page 1, it prints just under the </a:t>
                      </a:r>
                      <a:r>
                        <a:rPr kumimoji="0" lang="en-US" sz="2400" b="1" i="0" u="none" strike="noStrike" cap="none" normalizeH="0" baseline="0" dirty="0">
                          <a:ln>
                            <a:noFill/>
                          </a:ln>
                          <a:solidFill>
                            <a:schemeClr val="tx1"/>
                          </a:solidFill>
                          <a:effectLst/>
                          <a:latin typeface="Arial Narrow" pitchFamily="34" charset="0"/>
                          <a:cs typeface="Times New Roman" pitchFamily="18" charset="0"/>
                        </a:rPr>
                        <a:t>Report Header</a:t>
                      </a:r>
                      <a:r>
                        <a:rPr kumimoji="0" lang="en-US" sz="2400" b="0" i="0" u="none" strike="noStrike" cap="none" normalizeH="0" baseline="0" dirty="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4571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0" u="none" strike="noStrike" cap="none" normalizeH="0" baseline="0" dirty="0">
                          <a:ln>
                            <a:noFill/>
                          </a:ln>
                          <a:solidFill>
                            <a:schemeClr val="tx1"/>
                          </a:solidFill>
                          <a:effectLst/>
                          <a:latin typeface="Arial Narrow" pitchFamily="34" charset="0"/>
                          <a:cs typeface="Times New Roman" pitchFamily="18" charset="0"/>
                        </a:rPr>
                        <a:t>Detail Band</a:t>
                      </a:r>
                      <a:endParaRPr kumimoji="0" lang="en-US" sz="2400" b="1"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a:ln>
                            <a:noFill/>
                          </a:ln>
                          <a:solidFill>
                            <a:schemeClr val="tx1"/>
                          </a:solidFill>
                          <a:effectLst/>
                          <a:latin typeface="Arial Narrow" pitchFamily="34" charset="0"/>
                          <a:cs typeface="Times New Roman" pitchFamily="18" charset="0"/>
                        </a:rPr>
                        <a:t>Prints over and over for each row of data.</a:t>
                      </a:r>
                      <a:endParaRPr kumimoji="0" lang="en-US" sz="2400" b="0"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2"/>
                  </a:ext>
                </a:extLst>
              </a:tr>
              <a:tr h="45714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0" u="none" strike="noStrike" cap="none" normalizeH="0" baseline="0" dirty="0">
                          <a:ln>
                            <a:noFill/>
                          </a:ln>
                          <a:solidFill>
                            <a:schemeClr val="tx1"/>
                          </a:solidFill>
                          <a:effectLst/>
                          <a:latin typeface="Arial Narrow" pitchFamily="34" charset="0"/>
                          <a:cs typeface="Times New Roman" pitchFamily="18" charset="0"/>
                        </a:rPr>
                        <a:t>Page Footer</a:t>
                      </a:r>
                      <a:endParaRPr kumimoji="0" lang="en-US" sz="2400" b="1"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a:ln>
                            <a:noFill/>
                          </a:ln>
                          <a:solidFill>
                            <a:schemeClr val="tx1"/>
                          </a:solidFill>
                          <a:effectLst/>
                          <a:latin typeface="Arial Narrow" pitchFamily="34" charset="0"/>
                          <a:cs typeface="Times New Roman" pitchFamily="18" charset="0"/>
                        </a:rPr>
                        <a:t>Prints at the bottom of each page of the report.</a:t>
                      </a:r>
                      <a:endParaRPr kumimoji="0" lang="en-US" sz="2400" b="0"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3"/>
                  </a:ext>
                </a:extLst>
              </a:tr>
              <a:tr h="11886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0" u="none" strike="noStrike" cap="none" normalizeH="0" baseline="0" dirty="0">
                          <a:ln>
                            <a:noFill/>
                          </a:ln>
                          <a:solidFill>
                            <a:schemeClr val="tx1"/>
                          </a:solidFill>
                          <a:effectLst/>
                          <a:latin typeface="Arial Narrow" pitchFamily="34" charset="0"/>
                          <a:cs typeface="Times New Roman" pitchFamily="18" charset="0"/>
                        </a:rPr>
                        <a:t>Report Footer</a:t>
                      </a:r>
                      <a:endParaRPr kumimoji="0" lang="en-US" sz="2400" b="1"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06400" algn="l"/>
                          <a:tab pos="457200" algn="r"/>
                          <a:tab pos="2743200" algn="ctr"/>
                          <a:tab pos="5486400" algn="r"/>
                        </a:tabLst>
                      </a:pPr>
                      <a:r>
                        <a:rPr kumimoji="0" lang="en-US" sz="2400" b="0" i="0" u="none" strike="noStrike" cap="none" normalizeH="0" baseline="0" dirty="0">
                          <a:ln>
                            <a:noFill/>
                          </a:ln>
                          <a:solidFill>
                            <a:schemeClr val="tx1"/>
                          </a:solidFill>
                          <a:effectLst/>
                          <a:latin typeface="Arial Narrow" pitchFamily="34" charset="0"/>
                          <a:cs typeface="Times New Roman" pitchFamily="18" charset="0"/>
                        </a:rPr>
                        <a:t>Prints once at the bottom of the report. It always prints on the last page following the last line of detail and below the </a:t>
                      </a:r>
                      <a:r>
                        <a:rPr kumimoji="0" lang="en-US" sz="2400" b="1" i="0" u="none" strike="noStrike" cap="none" normalizeH="0" baseline="0" dirty="0">
                          <a:ln>
                            <a:noFill/>
                          </a:ln>
                          <a:solidFill>
                            <a:schemeClr val="tx1"/>
                          </a:solidFill>
                          <a:effectLst/>
                          <a:latin typeface="Arial Narrow" pitchFamily="34" charset="0"/>
                          <a:cs typeface="Times New Roman" pitchFamily="18" charset="0"/>
                        </a:rPr>
                        <a:t>Page Footer</a:t>
                      </a:r>
                      <a:r>
                        <a:rPr kumimoji="0" lang="en-US" sz="2400" b="0" i="0" u="none" strike="noStrike" cap="none" normalizeH="0" baseline="0" dirty="0">
                          <a:ln>
                            <a:noFill/>
                          </a:ln>
                          <a:solidFill>
                            <a:schemeClr val="tx1"/>
                          </a:solidFill>
                          <a:effectLst/>
                          <a:latin typeface="Arial Narrow" pitchFamily="34" charset="0"/>
                          <a:cs typeface="Times New Roman" pitchFamily="18" charset="0"/>
                        </a:rPr>
                        <a:t>.</a:t>
                      </a:r>
                      <a:endParaRPr kumimoji="0" lang="en-US" sz="2400" b="0" i="0" u="none" strike="noStrike" cap="none" normalizeH="0" baseline="0" dirty="0">
                        <a:ln>
                          <a:noFill/>
                        </a:ln>
                        <a:solidFill>
                          <a:schemeClr val="tx1"/>
                        </a:solidFill>
                        <a:effectLst/>
                        <a:latin typeface="Arial Narrow" pitchFamily="34" charset="0"/>
                      </a:endParaRPr>
                    </a:p>
                  </a:txBody>
                  <a:tcPr marL="82562" marR="82562"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Property Sheet</a:t>
            </a:r>
          </a:p>
        </p:txBody>
      </p:sp>
      <p:sp>
        <p:nvSpPr>
          <p:cNvPr id="20483" name="Rectangle 3"/>
          <p:cNvSpPr>
            <a:spLocks noGrp="1" noChangeArrowheads="1"/>
          </p:cNvSpPr>
          <p:nvPr>
            <p:ph idx="4294967295"/>
          </p:nvPr>
        </p:nvSpPr>
        <p:spPr>
          <a:xfrm>
            <a:off x="0" y="1600200"/>
            <a:ext cx="4572000" cy="4752975"/>
          </a:xfrm>
        </p:spPr>
        <p:txBody>
          <a:bodyPr/>
          <a:lstStyle/>
          <a:p>
            <a:pPr eaLnBrk="1" hangingPunct="1">
              <a:lnSpc>
                <a:spcPct val="90000"/>
              </a:lnSpc>
            </a:pPr>
            <a:r>
              <a:rPr lang="en-US" altLang="en-US" sz="2800"/>
              <a:t>Every object on a report has </a:t>
            </a:r>
            <a:r>
              <a:rPr lang="en-US" altLang="en-US" sz="2800" b="1"/>
              <a:t>properties</a:t>
            </a:r>
            <a:r>
              <a:rPr lang="en-US" altLang="en-US" sz="2800"/>
              <a:t>:</a:t>
            </a:r>
          </a:p>
          <a:p>
            <a:pPr lvl="1" eaLnBrk="1" hangingPunct="1">
              <a:lnSpc>
                <a:spcPct val="90000"/>
              </a:lnSpc>
            </a:pPr>
            <a:r>
              <a:rPr lang="en-US" altLang="en-US" sz="2400"/>
              <a:t>Every </a:t>
            </a:r>
            <a:r>
              <a:rPr lang="en-US" altLang="en-US" sz="2400" b="1"/>
              <a:t>label</a:t>
            </a:r>
            <a:r>
              <a:rPr lang="en-US" altLang="en-US" sz="2400"/>
              <a:t>.</a:t>
            </a:r>
          </a:p>
          <a:p>
            <a:pPr lvl="1" eaLnBrk="1" hangingPunct="1">
              <a:lnSpc>
                <a:spcPct val="90000"/>
              </a:lnSpc>
            </a:pPr>
            <a:r>
              <a:rPr lang="en-US" altLang="en-US" sz="2400"/>
              <a:t>Every </a:t>
            </a:r>
            <a:r>
              <a:rPr lang="en-US" altLang="en-US" sz="2400" b="1"/>
              <a:t>text box</a:t>
            </a:r>
            <a:r>
              <a:rPr lang="en-US" altLang="en-US" sz="2400"/>
              <a:t>.</a:t>
            </a:r>
          </a:p>
          <a:p>
            <a:pPr lvl="1" eaLnBrk="1" hangingPunct="1">
              <a:lnSpc>
                <a:spcPct val="90000"/>
              </a:lnSpc>
            </a:pPr>
            <a:r>
              <a:rPr lang="en-US" altLang="en-US" sz="2400"/>
              <a:t>Every line.</a:t>
            </a:r>
          </a:p>
          <a:p>
            <a:pPr lvl="1" eaLnBrk="1" hangingPunct="1">
              <a:lnSpc>
                <a:spcPct val="90000"/>
              </a:lnSpc>
            </a:pPr>
            <a:r>
              <a:rPr lang="en-US" altLang="en-US" sz="2400"/>
              <a:t>Every band.</a:t>
            </a:r>
          </a:p>
        </p:txBody>
      </p:sp>
      <p:pic>
        <p:nvPicPr>
          <p:cNvPr id="20484" name="Picture 7"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90800"/>
            <a:ext cx="914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8" descr="Draw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95450"/>
            <a:ext cx="37719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Editing Labels</a:t>
            </a:r>
          </a:p>
        </p:txBody>
      </p:sp>
      <p:sp>
        <p:nvSpPr>
          <p:cNvPr id="21507" name="Rectangle 3"/>
          <p:cNvSpPr>
            <a:spLocks noGrp="1" noChangeArrowheads="1"/>
          </p:cNvSpPr>
          <p:nvPr>
            <p:ph idx="4294967295"/>
          </p:nvPr>
        </p:nvSpPr>
        <p:spPr>
          <a:xfrm>
            <a:off x="0" y="1828800"/>
            <a:ext cx="8458200" cy="2743200"/>
          </a:xfrm>
        </p:spPr>
        <p:txBody>
          <a:bodyPr/>
          <a:lstStyle/>
          <a:p>
            <a:pPr eaLnBrk="1" hangingPunct="1"/>
            <a:r>
              <a:rPr lang="en-US" altLang="en-US" sz="2800"/>
              <a:t>Click once on the </a:t>
            </a:r>
            <a:r>
              <a:rPr lang="en-US" altLang="en-US" sz="2800" b="1"/>
              <a:t>label</a:t>
            </a:r>
            <a:r>
              <a:rPr lang="en-US" altLang="en-US" sz="2800"/>
              <a:t>.</a:t>
            </a:r>
          </a:p>
          <a:p>
            <a:pPr eaLnBrk="1" hangingPunct="1"/>
            <a:r>
              <a:rPr lang="en-US" altLang="en-US" sz="2800"/>
              <a:t>Click again inside the </a:t>
            </a:r>
            <a:r>
              <a:rPr lang="en-US" altLang="en-US" sz="2800" b="1"/>
              <a:t>label</a:t>
            </a:r>
            <a:r>
              <a:rPr lang="en-US" altLang="en-US" sz="2800"/>
              <a:t> to edit its text.</a:t>
            </a:r>
          </a:p>
          <a:p>
            <a:pPr eaLnBrk="1" hangingPunct="1"/>
            <a:r>
              <a:rPr lang="en-US" altLang="en-US" sz="2800"/>
              <a:t>Or view the </a:t>
            </a:r>
            <a:r>
              <a:rPr lang="en-US" altLang="en-US" sz="2800" b="1"/>
              <a:t>properties</a:t>
            </a:r>
            <a:r>
              <a:rPr lang="en-US" altLang="en-US" sz="2800"/>
              <a:t> for the </a:t>
            </a:r>
            <a:r>
              <a:rPr lang="en-US" altLang="en-US" sz="2800" b="1"/>
              <a:t>label</a:t>
            </a:r>
            <a:r>
              <a:rPr lang="en-US" altLang="en-US" sz="2800"/>
              <a:t> and change the Caption property.</a:t>
            </a:r>
          </a:p>
        </p:txBody>
      </p:sp>
      <p:sp>
        <p:nvSpPr>
          <p:cNvPr id="215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Arial" panose="020B0604020202020204" pitchFamily="34" charset="0"/>
              <a:buChar char="•"/>
              <a:defRPr sz="2400">
                <a:solidFill>
                  <a:schemeClr val="tx2"/>
                </a:solidFill>
                <a:latin typeface="Century Gothic" panose="020B0502020202020204" pitchFamily="34" charset="0"/>
              </a:defRPr>
            </a:lvl1pPr>
            <a:lvl2pPr marL="742950" indent="-285750">
              <a:spcBef>
                <a:spcPct val="20000"/>
              </a:spcBef>
              <a:buClr>
                <a:schemeClr val="accent2"/>
              </a:buClr>
              <a:buFont typeface="Arial" panose="020B0604020202020204" pitchFamily="34" charset="0"/>
              <a:buChar char="•"/>
              <a:defRPr sz="2000">
                <a:solidFill>
                  <a:schemeClr val="tx2"/>
                </a:solidFill>
                <a:latin typeface="Century Gothic" panose="020B0502020202020204" pitchFamily="34" charset="0"/>
              </a:defRPr>
            </a:lvl2pPr>
            <a:lvl3pPr marL="1143000" indent="-228600">
              <a:spcBef>
                <a:spcPct val="20000"/>
              </a:spcBef>
              <a:buClr>
                <a:srgbClr val="B5AE53"/>
              </a:buClr>
              <a:buFont typeface="Arial" panose="020B0604020202020204" pitchFamily="34" charset="0"/>
              <a:buChar char="•"/>
              <a:defRPr>
                <a:solidFill>
                  <a:schemeClr val="tx2"/>
                </a:solidFill>
                <a:latin typeface="Century Gothic" panose="020B0502020202020204" pitchFamily="34" charset="0"/>
              </a:defRPr>
            </a:lvl3pPr>
            <a:lvl4pPr marL="1600200" indent="-228600">
              <a:spcBef>
                <a:spcPct val="20000"/>
              </a:spcBef>
              <a:buClr>
                <a:srgbClr val="848058"/>
              </a:buClr>
              <a:buFont typeface="Arial" panose="020B0604020202020204" pitchFamily="34" charset="0"/>
              <a:buChar char="•"/>
              <a:defRPr sz="1600">
                <a:solidFill>
                  <a:schemeClr val="tx2"/>
                </a:solidFill>
                <a:latin typeface="Century Gothic" panose="020B0502020202020204" pitchFamily="34" charset="0"/>
              </a:defRPr>
            </a:lvl4pPr>
            <a:lvl5pPr marL="2057400" indent="-228600">
              <a:spcBef>
                <a:spcPct val="20000"/>
              </a:spcBef>
              <a:buClr>
                <a:srgbClr val="E8B54D"/>
              </a:buClr>
              <a:buFont typeface="Arial" panose="020B0604020202020204" pitchFamily="34" charset="0"/>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9pPr>
          </a:lstStyle>
          <a:p>
            <a:pPr eaLnBrk="1" hangingPunct="1">
              <a:spcBef>
                <a:spcPct val="0"/>
              </a:spcBef>
              <a:buClrTx/>
              <a:buFontTx/>
              <a:buNone/>
            </a:pPr>
            <a:endParaRPr lang="en-US" altLang="en-US" sz="1800">
              <a:solidFill>
                <a:schemeClr val="tx1"/>
              </a:solidFill>
              <a:latin typeface="Arial" panose="020B0604020202020204" pitchFamily="34" charset="0"/>
            </a:endParaRPr>
          </a:p>
        </p:txBody>
      </p:sp>
      <p:sp>
        <p:nvSpPr>
          <p:cNvPr id="21509" name="Rectangle 5"/>
          <p:cNvSpPr>
            <a:spLocks noChangeArrowheads="1"/>
          </p:cNvSpPr>
          <p:nvPr/>
        </p:nvSpPr>
        <p:spPr bwMode="auto">
          <a:xfrm>
            <a:off x="228600" y="0"/>
            <a:ext cx="0" cy="0"/>
          </a:xfrm>
          <a:prstGeom prst="rect">
            <a:avLst/>
          </a:prstGeom>
          <a:solidFill>
            <a:schemeClr val="accent1"/>
          </a:solidFill>
          <a:ln w="9525">
            <a:solidFill>
              <a:schemeClr val="tx1"/>
            </a:solidFill>
            <a:miter lim="800000"/>
            <a:headEnd/>
            <a:tailEnd/>
          </a:ln>
        </p:spPr>
        <p:txBody>
          <a:bodyPr/>
          <a:lstStyle>
            <a:lvl1pPr>
              <a:spcBef>
                <a:spcPct val="20000"/>
              </a:spcBef>
              <a:buClr>
                <a:schemeClr val="accent1"/>
              </a:buClr>
              <a:buFont typeface="Arial" panose="020B0604020202020204" pitchFamily="34" charset="0"/>
              <a:buChar char="•"/>
              <a:defRPr sz="2400">
                <a:solidFill>
                  <a:schemeClr val="tx2"/>
                </a:solidFill>
                <a:latin typeface="Century Gothic" panose="020B0502020202020204" pitchFamily="34" charset="0"/>
              </a:defRPr>
            </a:lvl1pPr>
            <a:lvl2pPr marL="742950" indent="-285750">
              <a:spcBef>
                <a:spcPct val="20000"/>
              </a:spcBef>
              <a:buClr>
                <a:schemeClr val="accent2"/>
              </a:buClr>
              <a:buFont typeface="Arial" panose="020B0604020202020204" pitchFamily="34" charset="0"/>
              <a:buChar char="•"/>
              <a:defRPr sz="2000">
                <a:solidFill>
                  <a:schemeClr val="tx2"/>
                </a:solidFill>
                <a:latin typeface="Century Gothic" panose="020B0502020202020204" pitchFamily="34" charset="0"/>
              </a:defRPr>
            </a:lvl2pPr>
            <a:lvl3pPr marL="1143000" indent="-228600">
              <a:spcBef>
                <a:spcPct val="20000"/>
              </a:spcBef>
              <a:buClr>
                <a:srgbClr val="B5AE53"/>
              </a:buClr>
              <a:buFont typeface="Arial" panose="020B0604020202020204" pitchFamily="34" charset="0"/>
              <a:buChar char="•"/>
              <a:defRPr>
                <a:solidFill>
                  <a:schemeClr val="tx2"/>
                </a:solidFill>
                <a:latin typeface="Century Gothic" panose="020B0502020202020204" pitchFamily="34" charset="0"/>
              </a:defRPr>
            </a:lvl3pPr>
            <a:lvl4pPr marL="1600200" indent="-228600">
              <a:spcBef>
                <a:spcPct val="20000"/>
              </a:spcBef>
              <a:buClr>
                <a:srgbClr val="848058"/>
              </a:buClr>
              <a:buFont typeface="Arial" panose="020B0604020202020204" pitchFamily="34" charset="0"/>
              <a:buChar char="•"/>
              <a:defRPr sz="1600">
                <a:solidFill>
                  <a:schemeClr val="tx2"/>
                </a:solidFill>
                <a:latin typeface="Century Gothic" panose="020B0502020202020204" pitchFamily="34" charset="0"/>
              </a:defRPr>
            </a:lvl4pPr>
            <a:lvl5pPr marL="2057400" indent="-228600">
              <a:spcBef>
                <a:spcPct val="20000"/>
              </a:spcBef>
              <a:buClr>
                <a:srgbClr val="E8B54D"/>
              </a:buClr>
              <a:buFont typeface="Arial" panose="020B0604020202020204" pitchFamily="34" charset="0"/>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rgbClr val="E8B54D"/>
              </a:buClr>
              <a:buFont typeface="Arial" panose="020B0604020202020204" pitchFamily="34" charset="0"/>
              <a:buChar char="•"/>
              <a:defRPr sz="1600">
                <a:solidFill>
                  <a:schemeClr val="tx2"/>
                </a:solidFill>
                <a:latin typeface="Century Gothic" panose="020B0502020202020204" pitchFamily="34" charset="0"/>
              </a:defRPr>
            </a:lvl9pPr>
          </a:lstStyle>
          <a:p>
            <a:pPr eaLnBrk="1" hangingPunct="1">
              <a:spcBef>
                <a:spcPct val="0"/>
              </a:spcBef>
              <a:buClrTx/>
              <a:buFontTx/>
              <a:buNone/>
            </a:pPr>
            <a:endParaRPr lang="en-US" altLang="en-US">
              <a:solidFill>
                <a:schemeClr val="tx1"/>
              </a:solidFill>
              <a:latin typeface="Times New Roman" panose="02020603050405020304" pitchFamily="18" charset="0"/>
            </a:endParaRPr>
          </a:p>
        </p:txBody>
      </p:sp>
      <p:pic>
        <p:nvPicPr>
          <p:cNvPr id="21510" name="Picture 8"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114800"/>
            <a:ext cx="23431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Increasing or Reducing </a:t>
            </a:r>
            <a:br>
              <a:rPr lang="en-US" sz="2800" b="1" dirty="0">
                <a:solidFill>
                  <a:schemeClr val="tx1"/>
                </a:solidFill>
              </a:rPr>
            </a:br>
            <a:r>
              <a:rPr lang="en-US" sz="2800" b="1" dirty="0">
                <a:solidFill>
                  <a:schemeClr val="tx1"/>
                </a:solidFill>
              </a:rPr>
              <a:t>Space in a Band</a:t>
            </a:r>
          </a:p>
        </p:txBody>
      </p:sp>
      <p:sp>
        <p:nvSpPr>
          <p:cNvPr id="22531" name="Rectangle 3"/>
          <p:cNvSpPr>
            <a:spLocks noGrp="1" noChangeArrowheads="1"/>
          </p:cNvSpPr>
          <p:nvPr>
            <p:ph idx="4294967295"/>
          </p:nvPr>
        </p:nvSpPr>
        <p:spPr>
          <a:xfrm>
            <a:off x="0" y="1828800"/>
            <a:ext cx="8458200" cy="4267200"/>
          </a:xfrm>
        </p:spPr>
        <p:txBody>
          <a:bodyPr/>
          <a:lstStyle/>
          <a:p>
            <a:pPr eaLnBrk="1" hangingPunct="1"/>
            <a:r>
              <a:rPr lang="en-US" altLang="en-US" sz="2800"/>
              <a:t>Position the mouse at the top of the </a:t>
            </a:r>
            <a:r>
              <a:rPr lang="en-US" altLang="en-US" sz="2800" b="1"/>
              <a:t>Page Footer</a:t>
            </a:r>
            <a:r>
              <a:rPr lang="en-US" altLang="en-US" sz="2800"/>
              <a:t> band (just below the band to resize).</a:t>
            </a:r>
          </a:p>
          <a:p>
            <a:pPr lvl="1" eaLnBrk="1" hangingPunct="1"/>
            <a:r>
              <a:rPr lang="en-US" altLang="en-US" sz="2400"/>
              <a:t>The mouse cursor should change to what is shown below.</a:t>
            </a:r>
          </a:p>
          <a:p>
            <a:pPr eaLnBrk="1" hangingPunct="1"/>
            <a:r>
              <a:rPr lang="en-US" altLang="en-US" sz="2800"/>
              <a:t>Hold down the left </a:t>
            </a:r>
            <a:br>
              <a:rPr lang="en-US" altLang="en-US" sz="2800"/>
            </a:br>
            <a:r>
              <a:rPr lang="en-US" altLang="en-US" sz="2800"/>
              <a:t>mouse button and </a:t>
            </a:r>
            <a:br>
              <a:rPr lang="en-US" altLang="en-US" sz="2800"/>
            </a:br>
            <a:r>
              <a:rPr lang="en-US" altLang="en-US" sz="2800"/>
              <a:t>drag the mouse </a:t>
            </a:r>
            <a:br>
              <a:rPr lang="en-US" altLang="en-US" sz="2800"/>
            </a:br>
            <a:r>
              <a:rPr lang="en-US" altLang="en-US" sz="2800"/>
              <a:t>up or down.</a:t>
            </a:r>
          </a:p>
        </p:txBody>
      </p:sp>
      <p:pic>
        <p:nvPicPr>
          <p:cNvPr id="22532"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3657600"/>
            <a:ext cx="3944938"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Sizing Objects</a:t>
            </a:r>
          </a:p>
        </p:txBody>
      </p:sp>
      <p:sp>
        <p:nvSpPr>
          <p:cNvPr id="23555" name="Rectangle 3"/>
          <p:cNvSpPr>
            <a:spLocks noGrp="1" noChangeArrowheads="1"/>
          </p:cNvSpPr>
          <p:nvPr>
            <p:ph idx="4294967295"/>
          </p:nvPr>
        </p:nvSpPr>
        <p:spPr>
          <a:xfrm>
            <a:off x="0" y="1752600"/>
            <a:ext cx="8534400" cy="3276600"/>
          </a:xfrm>
        </p:spPr>
        <p:txBody>
          <a:bodyPr/>
          <a:lstStyle/>
          <a:p>
            <a:pPr eaLnBrk="1" hangingPunct="1"/>
            <a:r>
              <a:rPr lang="en-US" altLang="en-US" sz="2600"/>
              <a:t>Click in the middle of a </a:t>
            </a:r>
            <a:r>
              <a:rPr lang="en-US" altLang="en-US" sz="2600" b="1"/>
              <a:t>text box</a:t>
            </a:r>
            <a:r>
              <a:rPr lang="en-US" altLang="en-US" sz="2600"/>
              <a:t> or </a:t>
            </a:r>
            <a:r>
              <a:rPr lang="en-US" altLang="en-US" sz="2600" b="1"/>
              <a:t>label</a:t>
            </a:r>
            <a:r>
              <a:rPr lang="en-US" altLang="en-US" sz="2600"/>
              <a:t> to select it:</a:t>
            </a:r>
          </a:p>
          <a:p>
            <a:pPr lvl="1" eaLnBrk="1" hangingPunct="1"/>
            <a:r>
              <a:rPr lang="en-US" altLang="en-US" sz="2200"/>
              <a:t>You will notice the little buttons on each corner and side. These are called sizing handles and are used to resize the object.</a:t>
            </a:r>
          </a:p>
          <a:p>
            <a:pPr eaLnBrk="1" hangingPunct="1"/>
            <a:r>
              <a:rPr lang="en-US" altLang="en-US" sz="2600"/>
              <a:t>Position the mouse on any of the buttons (cursor will become a two-headed arrow), then drag to resize.</a:t>
            </a:r>
          </a:p>
        </p:txBody>
      </p:sp>
      <p:pic>
        <p:nvPicPr>
          <p:cNvPr id="23556"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404338"/>
            <a:ext cx="4000500" cy="61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Moving Objects</a:t>
            </a:r>
          </a:p>
        </p:txBody>
      </p:sp>
      <p:sp>
        <p:nvSpPr>
          <p:cNvPr id="24579" name="Rectangle 3"/>
          <p:cNvSpPr>
            <a:spLocks noGrp="1" noChangeArrowheads="1"/>
          </p:cNvSpPr>
          <p:nvPr>
            <p:ph idx="4294967295"/>
          </p:nvPr>
        </p:nvSpPr>
        <p:spPr>
          <a:xfrm>
            <a:off x="0" y="1676400"/>
            <a:ext cx="8382000" cy="4648200"/>
          </a:xfrm>
        </p:spPr>
        <p:txBody>
          <a:bodyPr/>
          <a:lstStyle/>
          <a:p>
            <a:pPr eaLnBrk="1" hangingPunct="1"/>
            <a:r>
              <a:rPr lang="en-US" altLang="en-US" sz="2600"/>
              <a:t>Click in the middle of a </a:t>
            </a:r>
            <a:r>
              <a:rPr lang="en-US" altLang="en-US" sz="2600" b="1"/>
              <a:t>text box</a:t>
            </a:r>
            <a:r>
              <a:rPr lang="en-US" altLang="en-US" sz="2600"/>
              <a:t> or </a:t>
            </a:r>
            <a:r>
              <a:rPr lang="en-US" altLang="en-US" sz="2600" b="1"/>
              <a:t>label</a:t>
            </a:r>
            <a:r>
              <a:rPr lang="en-US" altLang="en-US" sz="2600"/>
              <a:t> to select it. </a:t>
            </a:r>
          </a:p>
          <a:p>
            <a:pPr eaLnBrk="1" hangingPunct="1"/>
            <a:r>
              <a:rPr lang="en-US" altLang="en-US" sz="2600"/>
              <a:t>Position the mouse on the line of the box anywhere other than on one of the sizing handles:</a:t>
            </a:r>
          </a:p>
          <a:p>
            <a:pPr lvl="1" eaLnBrk="1" hangingPunct="1"/>
            <a:r>
              <a:rPr lang="en-US" altLang="en-US" sz="2200"/>
              <a:t>The mouse cursor will change.</a:t>
            </a:r>
          </a:p>
          <a:p>
            <a:pPr lvl="1" eaLnBrk="1" hangingPunct="1"/>
            <a:r>
              <a:rPr lang="en-US" altLang="en-US" sz="2200"/>
              <a:t>When you see this, you can move the entire </a:t>
            </a:r>
            <a:r>
              <a:rPr lang="en-US" altLang="en-US" sz="2200" b="1"/>
              <a:t>text box</a:t>
            </a:r>
            <a:r>
              <a:rPr lang="en-US" altLang="en-US" sz="2200"/>
              <a:t>.</a:t>
            </a:r>
          </a:p>
          <a:p>
            <a:pPr eaLnBrk="1" hangingPunct="1"/>
            <a:r>
              <a:rPr lang="en-US" altLang="en-US" sz="2600"/>
              <a:t>Hold down on the left mouse button and drag to move the object.</a:t>
            </a:r>
          </a:p>
        </p:txBody>
      </p:sp>
      <p:pic>
        <p:nvPicPr>
          <p:cNvPr id="24580"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5324919"/>
            <a:ext cx="4335463" cy="78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Aligning Objects</a:t>
            </a:r>
          </a:p>
        </p:txBody>
      </p:sp>
      <p:sp>
        <p:nvSpPr>
          <p:cNvPr id="25603" name="Rectangle 3"/>
          <p:cNvSpPr>
            <a:spLocks noGrp="1" noChangeArrowheads="1"/>
          </p:cNvSpPr>
          <p:nvPr>
            <p:ph idx="4294967295"/>
          </p:nvPr>
        </p:nvSpPr>
        <p:spPr>
          <a:xfrm>
            <a:off x="0" y="1600200"/>
            <a:ext cx="8534400" cy="5029200"/>
          </a:xfrm>
        </p:spPr>
        <p:txBody>
          <a:bodyPr/>
          <a:lstStyle/>
          <a:p>
            <a:pPr eaLnBrk="1" hangingPunct="1"/>
            <a:r>
              <a:rPr lang="en-US" altLang="en-US" sz="2300"/>
              <a:t>Select two or more objects. You can do this either by holding down the shift key while clicking on multiple objects or dragging a marquee around multiple objects.</a:t>
            </a:r>
          </a:p>
          <a:p>
            <a:pPr eaLnBrk="1" hangingPunct="1"/>
            <a:r>
              <a:rPr lang="en-US" altLang="en-US" sz="2300"/>
              <a:t>Click on Arrange in the menu at </a:t>
            </a:r>
            <a:br>
              <a:rPr lang="en-US" altLang="en-US" sz="2300"/>
            </a:br>
            <a:r>
              <a:rPr lang="en-US" altLang="en-US" sz="2300"/>
              <a:t>the top of the screen.</a:t>
            </a:r>
          </a:p>
          <a:p>
            <a:pPr eaLnBrk="1" hangingPunct="1"/>
            <a:r>
              <a:rPr lang="en-US" altLang="en-US" sz="2300"/>
              <a:t>Click on one of the Control </a:t>
            </a:r>
            <a:br>
              <a:rPr lang="en-US" altLang="en-US" sz="2300"/>
            </a:br>
            <a:r>
              <a:rPr lang="en-US" altLang="en-US" sz="2300"/>
              <a:t>Alignment icons.</a:t>
            </a:r>
          </a:p>
          <a:p>
            <a:pPr eaLnBrk="1" hangingPunct="1"/>
            <a:r>
              <a:rPr lang="en-US" altLang="en-US" sz="2300"/>
              <a:t>Access always moves the selected objects to the rightmost or leftmost or topmost or bottommost it can (i.e. if you click on Left, it will move all objects other than the leftmost object to be aligned with that object).</a:t>
            </a:r>
          </a:p>
        </p:txBody>
      </p:sp>
      <p:pic>
        <p:nvPicPr>
          <p:cNvPr id="25604" name="Picture 5"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743200"/>
            <a:ext cx="26003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Group, Sort, and Total</a:t>
            </a:r>
          </a:p>
        </p:txBody>
      </p:sp>
      <p:sp>
        <p:nvSpPr>
          <p:cNvPr id="26627" name="Content Placeholder 2"/>
          <p:cNvSpPr>
            <a:spLocks noGrp="1"/>
          </p:cNvSpPr>
          <p:nvPr>
            <p:ph idx="4294967295"/>
          </p:nvPr>
        </p:nvSpPr>
        <p:spPr>
          <a:xfrm>
            <a:off x="514350" y="1752600"/>
            <a:ext cx="8629650" cy="4114800"/>
          </a:xfrm>
        </p:spPr>
        <p:txBody>
          <a:bodyPr/>
          <a:lstStyle/>
          <a:p>
            <a:pPr eaLnBrk="1" hangingPunct="1"/>
            <a:r>
              <a:rPr lang="en-US" altLang="en-US"/>
              <a:t>Click on Design in the menu.</a:t>
            </a:r>
          </a:p>
          <a:p>
            <a:pPr eaLnBrk="1" hangingPunct="1"/>
            <a:r>
              <a:rPr lang="en-US" altLang="en-US"/>
              <a:t>Click on the Group &amp; Sort icon in the toolbar.  The Group, Sort, and Total box</a:t>
            </a:r>
            <a:br>
              <a:rPr lang="en-US" altLang="en-US"/>
            </a:br>
            <a:r>
              <a:rPr lang="en-US" altLang="en-US"/>
              <a:t> will appear at the bottom of the screen.</a:t>
            </a:r>
          </a:p>
          <a:p>
            <a:pPr eaLnBrk="1" hangingPunct="1"/>
            <a:r>
              <a:rPr lang="en-US" altLang="en-US"/>
              <a:t>In the "Group on CompanyName" band, click on More.</a:t>
            </a:r>
          </a:p>
          <a:p>
            <a:pPr eaLnBrk="1" hangingPunct="1"/>
            <a:r>
              <a:rPr lang="en-US" altLang="en-US"/>
              <a:t>Click the dropdown beside where it says "without a footer section" and change it to "with a footer section."</a:t>
            </a:r>
          </a:p>
        </p:txBody>
      </p:sp>
      <p:pic>
        <p:nvPicPr>
          <p:cNvPr id="26628" name="Picture 3" descr="Drawin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5" y="2514600"/>
            <a:ext cx="7318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4" descr="Drawi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81600"/>
            <a:ext cx="79946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4525"/>
            <a:ext cx="8594725" cy="958850"/>
          </a:xfrm>
        </p:spPr>
        <p:txBody>
          <a:bodyPr>
            <a:normAutofit fontScale="90000"/>
          </a:bodyPr>
          <a:lstStyle/>
          <a:p>
            <a:pPr eaLnBrk="1" fontAlgn="auto" hangingPunct="1">
              <a:spcAft>
                <a:spcPts val="0"/>
              </a:spcAft>
              <a:defRPr/>
            </a:pPr>
            <a:r>
              <a:rPr lang="en-US" b="1" dirty="0">
                <a:solidFill>
                  <a:schemeClr val="tx1"/>
                </a:solidFill>
              </a:rPr>
              <a:t>Adding a Text Box for a Subtotal</a:t>
            </a:r>
          </a:p>
        </p:txBody>
      </p:sp>
      <p:sp>
        <p:nvSpPr>
          <p:cNvPr id="27651" name="Content Placeholder 2"/>
          <p:cNvSpPr>
            <a:spLocks noGrp="1"/>
          </p:cNvSpPr>
          <p:nvPr>
            <p:ph idx="4294967295"/>
          </p:nvPr>
        </p:nvSpPr>
        <p:spPr>
          <a:xfrm>
            <a:off x="514350" y="1676400"/>
            <a:ext cx="8629650" cy="3810000"/>
          </a:xfrm>
        </p:spPr>
        <p:txBody>
          <a:bodyPr/>
          <a:lstStyle/>
          <a:p>
            <a:pPr eaLnBrk="1" hangingPunct="1"/>
            <a:r>
              <a:rPr lang="en-US" altLang="en-US"/>
              <a:t>Click the </a:t>
            </a:r>
            <a:r>
              <a:rPr lang="en-US" altLang="en-US" b="1"/>
              <a:t>text box </a:t>
            </a:r>
            <a:r>
              <a:rPr lang="en-US" altLang="en-US"/>
              <a:t>icon in the toolbar. </a:t>
            </a:r>
            <a:br>
              <a:rPr lang="en-US" altLang="en-US"/>
            </a:br>
            <a:r>
              <a:rPr lang="en-US" altLang="en-US"/>
              <a:t>Then click in the report where you </a:t>
            </a:r>
            <a:br>
              <a:rPr lang="en-US" altLang="en-US"/>
            </a:br>
            <a:r>
              <a:rPr lang="en-US" altLang="en-US"/>
              <a:t>want the </a:t>
            </a:r>
            <a:r>
              <a:rPr lang="en-US" altLang="en-US" b="1"/>
              <a:t>text box </a:t>
            </a:r>
            <a:r>
              <a:rPr lang="en-US" altLang="en-US"/>
              <a:t>placed.</a:t>
            </a:r>
          </a:p>
          <a:p>
            <a:pPr eaLnBrk="1" hangingPunct="1"/>
            <a:r>
              <a:rPr lang="en-US" altLang="en-US"/>
              <a:t>View the Property Sheet for the </a:t>
            </a:r>
            <a:r>
              <a:rPr lang="en-US" altLang="en-US" b="1"/>
              <a:t>text box</a:t>
            </a:r>
            <a:r>
              <a:rPr lang="en-US" altLang="en-US"/>
              <a:t>.</a:t>
            </a:r>
          </a:p>
          <a:p>
            <a:pPr lvl="1" eaLnBrk="1" hangingPunct="1"/>
            <a:r>
              <a:rPr lang="en-US" altLang="en-US"/>
              <a:t>In the </a:t>
            </a:r>
            <a:r>
              <a:rPr lang="en-US" altLang="en-US" b="1"/>
              <a:t>Control Source </a:t>
            </a:r>
            <a:r>
              <a:rPr lang="en-US" altLang="en-US"/>
              <a:t>property, type: =Sum(UnitsInStock).</a:t>
            </a:r>
          </a:p>
          <a:p>
            <a:pPr eaLnBrk="1" hangingPunct="1"/>
            <a:r>
              <a:rPr lang="en-US" altLang="en-US"/>
              <a:t>Align the </a:t>
            </a:r>
            <a:r>
              <a:rPr lang="en-US" altLang="en-US" b="1"/>
              <a:t>text box </a:t>
            </a:r>
            <a:r>
              <a:rPr lang="en-US" altLang="en-US"/>
              <a:t>if needed.</a:t>
            </a:r>
          </a:p>
          <a:p>
            <a:pPr eaLnBrk="1" hangingPunct="1"/>
            <a:r>
              <a:rPr lang="en-US" altLang="en-US"/>
              <a:t>If needed, size the </a:t>
            </a:r>
            <a:r>
              <a:rPr lang="en-US" altLang="en-US" b="1"/>
              <a:t>text box </a:t>
            </a:r>
            <a:r>
              <a:rPr lang="en-US" altLang="en-US"/>
              <a:t>to </a:t>
            </a:r>
            <a:br>
              <a:rPr lang="en-US" altLang="en-US"/>
            </a:br>
            <a:r>
              <a:rPr lang="en-US" altLang="en-US"/>
              <a:t>match.  Click the To Narrowest </a:t>
            </a:r>
            <a:br>
              <a:rPr lang="en-US" altLang="en-US"/>
            </a:br>
            <a:r>
              <a:rPr lang="en-US" altLang="en-US"/>
              <a:t>icon in the Size section of the toolbar.</a:t>
            </a:r>
          </a:p>
        </p:txBody>
      </p:sp>
      <p:pic>
        <p:nvPicPr>
          <p:cNvPr id="27652" name="Picture 2" descr="Drawin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5" y="1828800"/>
            <a:ext cx="885825"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descr="Drawi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513" y="3886200"/>
            <a:ext cx="20828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descr="Drawing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257800"/>
            <a:ext cx="55054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Report Design Steps</a:t>
            </a:r>
          </a:p>
        </p:txBody>
      </p:sp>
      <p:sp>
        <p:nvSpPr>
          <p:cNvPr id="28675" name="Rectangle 3"/>
          <p:cNvSpPr>
            <a:spLocks noGrp="1" noChangeArrowheads="1"/>
          </p:cNvSpPr>
          <p:nvPr>
            <p:ph idx="4294967295"/>
          </p:nvPr>
        </p:nvSpPr>
        <p:spPr>
          <a:xfrm>
            <a:off x="514350" y="1828800"/>
            <a:ext cx="8629650" cy="4419600"/>
          </a:xfrm>
        </p:spPr>
        <p:txBody>
          <a:bodyPr/>
          <a:lstStyle/>
          <a:p>
            <a:pPr eaLnBrk="1" hangingPunct="1"/>
            <a:r>
              <a:rPr lang="en-US" altLang="en-US"/>
              <a:t>Interview users to determine their report needs.</a:t>
            </a:r>
          </a:p>
          <a:p>
            <a:pPr eaLnBrk="1" hangingPunct="1"/>
            <a:r>
              <a:rPr lang="en-US" altLang="en-US"/>
              <a:t>Create prototypes of reports on paper or with a CASE tool prior to putting in the work of actually developing the report.</a:t>
            </a:r>
          </a:p>
          <a:p>
            <a:pPr eaLnBrk="1" hangingPunct="1"/>
            <a:r>
              <a:rPr lang="en-US" altLang="en-US"/>
              <a:t>Get feedback from the users on the prototypes.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What CAN a Report Can Do </a:t>
            </a:r>
            <a:br>
              <a:rPr lang="en-US" sz="2800" b="1" dirty="0">
                <a:solidFill>
                  <a:schemeClr val="tx1"/>
                </a:solidFill>
              </a:rPr>
            </a:br>
            <a:r>
              <a:rPr lang="en-US" sz="2800" b="1" dirty="0">
                <a:solidFill>
                  <a:schemeClr val="tx1"/>
                </a:solidFill>
              </a:rPr>
              <a:t>that a Query Cannot?</a:t>
            </a:r>
          </a:p>
        </p:txBody>
      </p:sp>
      <p:sp>
        <p:nvSpPr>
          <p:cNvPr id="11267" name="Rectangle 3"/>
          <p:cNvSpPr>
            <a:spLocks noGrp="1" noChangeArrowheads="1"/>
          </p:cNvSpPr>
          <p:nvPr>
            <p:ph idx="4294967295"/>
          </p:nvPr>
        </p:nvSpPr>
        <p:spPr>
          <a:xfrm>
            <a:off x="514350" y="1905000"/>
            <a:ext cx="8629650" cy="4343400"/>
          </a:xfrm>
        </p:spPr>
        <p:txBody>
          <a:bodyPr/>
          <a:lstStyle/>
          <a:p>
            <a:pPr eaLnBrk="1" hangingPunct="1"/>
            <a:r>
              <a:rPr lang="en-US" altLang="en-US"/>
              <a:t>Added formatting options:</a:t>
            </a:r>
          </a:p>
          <a:p>
            <a:pPr lvl="1" eaLnBrk="1" hangingPunct="1"/>
            <a:r>
              <a:rPr lang="en-US" altLang="en-US"/>
              <a:t>Heading vs. Detail areas.</a:t>
            </a:r>
          </a:p>
          <a:p>
            <a:pPr lvl="1" eaLnBrk="1" hangingPunct="1"/>
            <a:r>
              <a:rPr lang="en-US" altLang="en-US"/>
              <a:t>Differing font sizes and faces.</a:t>
            </a:r>
          </a:p>
          <a:p>
            <a:pPr eaLnBrk="1" hangingPunct="1"/>
            <a:r>
              <a:rPr lang="en-US" altLang="en-US"/>
              <a:t>Allows display of both detail and sub-totals or totals.</a:t>
            </a:r>
          </a:p>
          <a:p>
            <a:pPr eaLnBrk="1" hangingPunct="1"/>
            <a:r>
              <a:rPr lang="en-US" altLang="en-US"/>
              <a:t>Built in functionality to handle paging.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Report Design Guidelines</a:t>
            </a:r>
          </a:p>
        </p:txBody>
      </p:sp>
      <p:sp>
        <p:nvSpPr>
          <p:cNvPr id="29699" name="Rectangle 3"/>
          <p:cNvSpPr>
            <a:spLocks noGrp="1" noChangeArrowheads="1"/>
          </p:cNvSpPr>
          <p:nvPr>
            <p:ph idx="4294967295"/>
          </p:nvPr>
        </p:nvSpPr>
        <p:spPr>
          <a:xfrm>
            <a:off x="514350" y="1752600"/>
            <a:ext cx="8629650" cy="4648200"/>
          </a:xfrm>
        </p:spPr>
        <p:txBody>
          <a:bodyPr/>
          <a:lstStyle/>
          <a:p>
            <a:pPr eaLnBrk="1" hangingPunct="1">
              <a:lnSpc>
                <a:spcPct val="80000"/>
              </a:lnSpc>
            </a:pPr>
            <a:r>
              <a:rPr lang="en-US" altLang="en-US"/>
              <a:t>Every report should have a title.</a:t>
            </a:r>
          </a:p>
          <a:p>
            <a:pPr eaLnBrk="1" hangingPunct="1">
              <a:lnSpc>
                <a:spcPct val="80000"/>
              </a:lnSpc>
            </a:pPr>
            <a:r>
              <a:rPr lang="en-US" altLang="en-US"/>
              <a:t>Every report should be date and time-stamped so the user knows how current the information is.</a:t>
            </a:r>
          </a:p>
          <a:p>
            <a:pPr eaLnBrk="1" hangingPunct="1">
              <a:lnSpc>
                <a:spcPct val="80000"/>
              </a:lnSpc>
            </a:pPr>
            <a:r>
              <a:rPr lang="en-US" altLang="en-US"/>
              <a:t>Every piece of information on the report should be labeled. </a:t>
            </a:r>
            <a:r>
              <a:rPr lang="en-US" altLang="en-US" b="1"/>
              <a:t>Labels</a:t>
            </a:r>
            <a:r>
              <a:rPr lang="en-US" altLang="en-US"/>
              <a:t> should be short and descriptive. Avoid abbreviations if possible. All abbreviations should be explained in a legend except for extremely common abbreviations, such as ID.</a:t>
            </a:r>
          </a:p>
          <a:p>
            <a:pPr eaLnBrk="1" hangingPunct="1">
              <a:lnSpc>
                <a:spcPct val="80000"/>
              </a:lnSpc>
            </a:pPr>
            <a:r>
              <a:rPr lang="en-US" altLang="en-US"/>
              <a:t>Normally columns of numbers should be right-justified and columns of text should be left-justified. Alignment should be tested with users for their preferences.</a:t>
            </a:r>
          </a:p>
          <a:p>
            <a:pPr eaLnBrk="1" hangingPunct="1">
              <a:lnSpc>
                <a:spcPct val="80000"/>
              </a:lnSpc>
            </a:pPr>
            <a:r>
              <a:rPr lang="en-US" altLang="en-US"/>
              <a:t>Data, such a telephone numbers, social security numbers, and dates, should be formatted to match users' norms.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idx="4294967295"/>
          </p:nvPr>
        </p:nvSpPr>
        <p:spPr>
          <a:xfrm>
            <a:off x="0" y="644525"/>
            <a:ext cx="8594725" cy="958850"/>
          </a:xfrm>
        </p:spPr>
        <p:txBody>
          <a:bodyPr>
            <a:normAutofit fontScale="90000"/>
          </a:bodyPr>
          <a:lstStyle/>
          <a:p>
            <a:pPr eaLnBrk="1" fontAlgn="auto" hangingPunct="1">
              <a:spcAft>
                <a:spcPts val="0"/>
              </a:spcAft>
              <a:defRPr/>
            </a:pPr>
            <a:r>
              <a:rPr lang="en-US" b="1" dirty="0">
                <a:solidFill>
                  <a:schemeClr val="tx1"/>
                </a:solidFill>
              </a:rPr>
              <a:t>Report Design Guidelines (cont.)</a:t>
            </a:r>
          </a:p>
        </p:txBody>
      </p:sp>
      <p:sp>
        <p:nvSpPr>
          <p:cNvPr id="36867" name="Rectangle 3"/>
          <p:cNvSpPr>
            <a:spLocks noGrp="1" noChangeArrowheads="1"/>
          </p:cNvSpPr>
          <p:nvPr>
            <p:ph idx="4294967295"/>
          </p:nvPr>
        </p:nvSpPr>
        <p:spPr>
          <a:xfrm>
            <a:off x="514350" y="1676400"/>
            <a:ext cx="8629650" cy="4800600"/>
          </a:xfrm>
        </p:spPr>
        <p:txBody>
          <a:bodyPr rtlCol="0">
            <a:normAutofit fontScale="92500" lnSpcReduction="10000"/>
          </a:bodyPr>
          <a:lstStyle/>
          <a:p>
            <a:pPr eaLnBrk="1" fontAlgn="auto" hangingPunct="1">
              <a:lnSpc>
                <a:spcPct val="90000"/>
              </a:lnSpc>
              <a:spcAft>
                <a:spcPts val="0"/>
              </a:spcAft>
              <a:defRPr/>
            </a:pPr>
            <a:r>
              <a:rPr lang="en-US" sz="2800" dirty="0"/>
              <a:t>Information should be balanced on the report - not too crowded and not too spread out.</a:t>
            </a:r>
          </a:p>
          <a:p>
            <a:pPr eaLnBrk="1" fontAlgn="auto" hangingPunct="1">
              <a:lnSpc>
                <a:spcPct val="90000"/>
              </a:lnSpc>
              <a:spcAft>
                <a:spcPts val="0"/>
              </a:spcAft>
              <a:defRPr/>
            </a:pPr>
            <a:r>
              <a:rPr lang="en-US" sz="2800" dirty="0"/>
              <a:t>Frequently, rows represent groups of data. Those groups should be logically grouped on the report.</a:t>
            </a:r>
          </a:p>
          <a:p>
            <a:pPr eaLnBrk="1" fontAlgn="auto" hangingPunct="1">
              <a:lnSpc>
                <a:spcPct val="90000"/>
              </a:lnSpc>
              <a:spcAft>
                <a:spcPts val="0"/>
              </a:spcAft>
              <a:defRPr/>
            </a:pPr>
            <a:r>
              <a:rPr lang="en-US" sz="2800" b="1" dirty="0"/>
              <a:t>Page headers </a:t>
            </a:r>
            <a:r>
              <a:rPr lang="en-US" sz="2800" dirty="0"/>
              <a:t>and/or footers should appear on every page and include the report title, date and time, and page numbers.</a:t>
            </a:r>
          </a:p>
          <a:p>
            <a:pPr eaLnBrk="1" fontAlgn="auto" hangingPunct="1">
              <a:lnSpc>
                <a:spcPct val="90000"/>
              </a:lnSpc>
              <a:spcAft>
                <a:spcPts val="0"/>
              </a:spcAft>
              <a:defRPr/>
            </a:pPr>
            <a:r>
              <a:rPr lang="en-US" sz="2800" dirty="0"/>
              <a:t>The end of the report should be indicated to ensure that users have the entire report. This can be done with *** END OF REPORT *** in the </a:t>
            </a:r>
            <a:r>
              <a:rPr lang="en-US" sz="2800" b="1" dirty="0"/>
              <a:t>report footer</a:t>
            </a:r>
            <a:r>
              <a:rPr lang="en-US" sz="2800" dirty="0"/>
              <a:t>. This can also be accomplished by specifying page numbers as: </a:t>
            </a:r>
            <a:br>
              <a:rPr lang="en-US" sz="2800" dirty="0"/>
            </a:br>
            <a:r>
              <a:rPr lang="en-US" sz="2800" dirty="0"/>
              <a:t>Page x of 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Exercise</a:t>
            </a:r>
          </a:p>
        </p:txBody>
      </p:sp>
      <p:sp>
        <p:nvSpPr>
          <p:cNvPr id="38915" name="Rectangle 3"/>
          <p:cNvSpPr>
            <a:spLocks noGrp="1" noChangeArrowheads="1"/>
          </p:cNvSpPr>
          <p:nvPr>
            <p:ph idx="4294967295"/>
          </p:nvPr>
        </p:nvSpPr>
        <p:spPr>
          <a:xfrm>
            <a:off x="514350" y="1676400"/>
            <a:ext cx="8629650" cy="4876800"/>
          </a:xfrm>
        </p:spPr>
        <p:txBody>
          <a:bodyPr rtlCol="0">
            <a:normAutofit/>
          </a:bodyPr>
          <a:lstStyle/>
          <a:p>
            <a:pPr eaLnBrk="1" fontAlgn="auto" hangingPunct="1">
              <a:lnSpc>
                <a:spcPct val="80000"/>
              </a:lnSpc>
              <a:spcAft>
                <a:spcPts val="0"/>
              </a:spcAft>
              <a:defRPr/>
            </a:pPr>
            <a:r>
              <a:rPr lang="en-US" dirty="0"/>
              <a:t>Create a query that lists the </a:t>
            </a:r>
            <a:r>
              <a:rPr lang="en-US" dirty="0" err="1"/>
              <a:t>CategoryName</a:t>
            </a:r>
            <a:r>
              <a:rPr lang="en-US" dirty="0"/>
              <a:t>, </a:t>
            </a:r>
            <a:r>
              <a:rPr lang="en-US" dirty="0" err="1"/>
              <a:t>ProductName</a:t>
            </a:r>
            <a:r>
              <a:rPr lang="en-US" dirty="0"/>
              <a:t>, and </a:t>
            </a:r>
            <a:r>
              <a:rPr lang="en-US" dirty="0" err="1"/>
              <a:t>UnitsInStock</a:t>
            </a:r>
            <a:r>
              <a:rPr lang="en-US" dirty="0"/>
              <a:t> of all products in the Beverages category.  Save the query.</a:t>
            </a:r>
          </a:p>
          <a:p>
            <a:pPr eaLnBrk="1" fontAlgn="auto" hangingPunct="1">
              <a:lnSpc>
                <a:spcPct val="80000"/>
              </a:lnSpc>
              <a:spcAft>
                <a:spcPts val="0"/>
              </a:spcAft>
              <a:defRPr/>
            </a:pPr>
            <a:endParaRPr lang="en-US" dirty="0"/>
          </a:p>
          <a:p>
            <a:pPr eaLnBrk="1" fontAlgn="auto" hangingPunct="1">
              <a:lnSpc>
                <a:spcPct val="80000"/>
              </a:lnSpc>
              <a:spcAft>
                <a:spcPts val="0"/>
              </a:spcAft>
              <a:defRPr/>
            </a:pPr>
            <a:r>
              <a:rPr lang="en-US" dirty="0"/>
              <a:t>Create a report using the report wizard to show all the fields of this query.  </a:t>
            </a:r>
          </a:p>
          <a:p>
            <a:pPr marL="640080" lvl="1" eaLnBrk="1" fontAlgn="auto" hangingPunct="1">
              <a:lnSpc>
                <a:spcPct val="80000"/>
              </a:lnSpc>
              <a:spcAft>
                <a:spcPts val="0"/>
              </a:spcAft>
              <a:defRPr/>
            </a:pPr>
            <a:r>
              <a:rPr lang="en-US" dirty="0"/>
              <a:t>Do not use any type of </a:t>
            </a:r>
            <a:r>
              <a:rPr lang="en-US" b="1" dirty="0"/>
              <a:t>grouping</a:t>
            </a:r>
            <a:r>
              <a:rPr lang="en-US" dirty="0"/>
              <a:t>, sort (ascending) on the Product Name. </a:t>
            </a:r>
          </a:p>
          <a:p>
            <a:pPr marL="640080" lvl="1" eaLnBrk="1" fontAlgn="auto" hangingPunct="1">
              <a:lnSpc>
                <a:spcPct val="80000"/>
              </a:lnSpc>
              <a:spcAft>
                <a:spcPts val="0"/>
              </a:spcAft>
              <a:defRPr/>
            </a:pPr>
            <a:r>
              <a:rPr lang="en-US" dirty="0"/>
              <a:t>Make the report tabular and portrait </a:t>
            </a:r>
            <a:r>
              <a:rPr lang="en-US"/>
              <a:t>in layout. </a:t>
            </a:r>
            <a:endParaRPr lang="en-US" dirty="0"/>
          </a:p>
          <a:p>
            <a:pPr marL="640080" lvl="1" eaLnBrk="1" fontAlgn="auto" hangingPunct="1">
              <a:lnSpc>
                <a:spcPct val="80000"/>
              </a:lnSpc>
              <a:spcAft>
                <a:spcPts val="0"/>
              </a:spcAft>
              <a:defRPr/>
            </a:pPr>
            <a:r>
              <a:rPr lang="en-US" dirty="0"/>
              <a:t>Title your report "Beverages."  </a:t>
            </a:r>
          </a:p>
          <a:p>
            <a:pPr marL="640080" lvl="1" eaLnBrk="1" fontAlgn="auto" hangingPunct="1">
              <a:lnSpc>
                <a:spcPct val="80000"/>
              </a:lnSpc>
              <a:spcAft>
                <a:spcPts val="0"/>
              </a:spcAft>
              <a:defRPr/>
            </a:pPr>
            <a:r>
              <a:rPr lang="en-US" dirty="0"/>
              <a:t>Select the title </a:t>
            </a:r>
            <a:r>
              <a:rPr lang="en-US" b="1" dirty="0"/>
              <a:t>label</a:t>
            </a:r>
            <a:r>
              <a:rPr lang="en-US" dirty="0"/>
              <a:t>, bring up the </a:t>
            </a:r>
            <a:r>
              <a:rPr lang="en-US" b="1" dirty="0"/>
              <a:t>Properties</a:t>
            </a:r>
            <a:r>
              <a:rPr lang="en-US" dirty="0"/>
              <a:t> box, and change the title Font Name to Script and Font Size to 28. </a:t>
            </a:r>
          </a:p>
          <a:p>
            <a:pPr marL="640080" lvl="1" eaLnBrk="1" fontAlgn="auto" hangingPunct="1">
              <a:lnSpc>
                <a:spcPct val="80000"/>
              </a:lnSpc>
              <a:spcAft>
                <a:spcPts val="0"/>
              </a:spcAft>
              <a:defRPr/>
            </a:pPr>
            <a:r>
              <a:rPr lang="en-US" dirty="0"/>
              <a:t>Add a total for </a:t>
            </a:r>
            <a:r>
              <a:rPr lang="en-US" dirty="0" err="1"/>
              <a:t>UnitsInStock</a:t>
            </a:r>
            <a:r>
              <a:rPr lang="en-US" dirty="0"/>
              <a:t> at the bottom of the report.</a:t>
            </a:r>
          </a:p>
          <a:p>
            <a:pPr marL="411480" lvl="1" indent="0" eaLnBrk="1" fontAlgn="auto" hangingPunct="1">
              <a:lnSpc>
                <a:spcPct val="80000"/>
              </a:lnSpc>
              <a:spcAft>
                <a:spcPts val="0"/>
              </a:spcAft>
              <a:buFont typeface="Arial" panose="020B0604020202020204" pitchFamily="34" charset="0"/>
              <a:buNone/>
              <a:defRPr/>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How to Build Reports </a:t>
            </a:r>
            <a:br>
              <a:rPr lang="en-US" sz="2800" b="1" dirty="0">
                <a:solidFill>
                  <a:schemeClr val="tx1"/>
                </a:solidFill>
              </a:rPr>
            </a:br>
            <a:r>
              <a:rPr lang="en-US" sz="2800" b="1" dirty="0">
                <a:solidFill>
                  <a:schemeClr val="tx1"/>
                </a:solidFill>
              </a:rPr>
              <a:t>with the Wizard (Step 1)</a:t>
            </a:r>
          </a:p>
        </p:txBody>
      </p:sp>
      <p:sp>
        <p:nvSpPr>
          <p:cNvPr id="12291" name="Rectangle 3"/>
          <p:cNvSpPr>
            <a:spLocks noGrp="1" noChangeArrowheads="1"/>
          </p:cNvSpPr>
          <p:nvPr>
            <p:ph idx="4294967295"/>
          </p:nvPr>
        </p:nvSpPr>
        <p:spPr>
          <a:xfrm>
            <a:off x="533400" y="1828800"/>
            <a:ext cx="8610600" cy="4724400"/>
          </a:xfrm>
        </p:spPr>
        <p:txBody>
          <a:bodyPr/>
          <a:lstStyle/>
          <a:p>
            <a:pPr eaLnBrk="1" hangingPunct="1"/>
            <a:r>
              <a:rPr lang="en-US" altLang="en-US" sz="2800"/>
              <a:t>In the menu at the top of the window, click Create.</a:t>
            </a:r>
          </a:p>
          <a:p>
            <a:pPr eaLnBrk="1" hangingPunct="1"/>
            <a:r>
              <a:rPr lang="en-US" altLang="en-US" sz="2800"/>
              <a:t>Click on the </a:t>
            </a:r>
            <a:r>
              <a:rPr lang="en-US" altLang="en-US" sz="2800" b="1"/>
              <a:t>Report Wizard </a:t>
            </a:r>
            <a:br>
              <a:rPr lang="en-US" altLang="en-US" sz="2800"/>
            </a:br>
            <a:r>
              <a:rPr lang="en-US" altLang="en-US" sz="2800"/>
              <a:t>icon in the toolbar.</a:t>
            </a:r>
          </a:p>
        </p:txBody>
      </p:sp>
      <p:pic>
        <p:nvPicPr>
          <p:cNvPr id="12292"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650" y="2819400"/>
            <a:ext cx="2886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How to Build Reports </a:t>
            </a:r>
            <a:br>
              <a:rPr lang="en-US" sz="2800" b="1" dirty="0">
                <a:solidFill>
                  <a:schemeClr val="tx1"/>
                </a:solidFill>
              </a:rPr>
            </a:br>
            <a:r>
              <a:rPr lang="en-US" sz="2800" b="1" dirty="0">
                <a:solidFill>
                  <a:schemeClr val="tx1"/>
                </a:solidFill>
              </a:rPr>
              <a:t>with the Wizard (Step 2)</a:t>
            </a:r>
          </a:p>
        </p:txBody>
      </p:sp>
      <p:sp>
        <p:nvSpPr>
          <p:cNvPr id="13315" name="Rectangle 3"/>
          <p:cNvSpPr>
            <a:spLocks noGrp="1" noChangeArrowheads="1"/>
          </p:cNvSpPr>
          <p:nvPr>
            <p:ph idx="4294967295"/>
          </p:nvPr>
        </p:nvSpPr>
        <p:spPr>
          <a:xfrm>
            <a:off x="0" y="1828800"/>
            <a:ext cx="4114800" cy="4724400"/>
          </a:xfrm>
        </p:spPr>
        <p:txBody>
          <a:bodyPr/>
          <a:lstStyle/>
          <a:p>
            <a:pPr eaLnBrk="1" hangingPunct="1">
              <a:lnSpc>
                <a:spcPct val="85000"/>
              </a:lnSpc>
            </a:pPr>
            <a:r>
              <a:rPr lang="en-US" altLang="en-US" sz="2600"/>
              <a:t>Select the table or query on which the report will be built.</a:t>
            </a:r>
          </a:p>
          <a:p>
            <a:pPr eaLnBrk="1" hangingPunct="1">
              <a:lnSpc>
                <a:spcPct val="85000"/>
              </a:lnSpc>
            </a:pPr>
            <a:r>
              <a:rPr lang="en-US" altLang="en-US" sz="2600"/>
              <a:t>Use the buttons in the middle of the </a:t>
            </a:r>
            <a:br>
              <a:rPr lang="en-US" altLang="en-US" sz="2600"/>
            </a:br>
            <a:r>
              <a:rPr lang="en-US" altLang="en-US" sz="2600"/>
              <a:t>screen to move the fields you want from </a:t>
            </a:r>
            <a:br>
              <a:rPr lang="en-US" altLang="en-US" sz="2600"/>
            </a:br>
            <a:r>
              <a:rPr lang="en-US" altLang="en-US" sz="2600"/>
              <a:t>Available Fields to Selected Fields.</a:t>
            </a:r>
          </a:p>
        </p:txBody>
      </p:sp>
      <p:pic>
        <p:nvPicPr>
          <p:cNvPr id="13316" name="Picture 7"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550" y="1905000"/>
            <a:ext cx="47307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How to Build Reports </a:t>
            </a:r>
            <a:br>
              <a:rPr lang="en-US" sz="2800" b="1" dirty="0">
                <a:solidFill>
                  <a:schemeClr val="tx1"/>
                </a:solidFill>
              </a:rPr>
            </a:br>
            <a:r>
              <a:rPr lang="en-US" sz="2800" b="1" dirty="0">
                <a:solidFill>
                  <a:schemeClr val="tx1"/>
                </a:solidFill>
              </a:rPr>
              <a:t>with the Wizard (Step 3)</a:t>
            </a:r>
          </a:p>
        </p:txBody>
      </p:sp>
      <p:sp>
        <p:nvSpPr>
          <p:cNvPr id="14339" name="Rectangle 3"/>
          <p:cNvSpPr>
            <a:spLocks noGrp="1" noChangeArrowheads="1"/>
          </p:cNvSpPr>
          <p:nvPr>
            <p:ph idx="4294967295"/>
          </p:nvPr>
        </p:nvSpPr>
        <p:spPr>
          <a:xfrm>
            <a:off x="0" y="1828800"/>
            <a:ext cx="4191000" cy="4800600"/>
          </a:xfrm>
        </p:spPr>
        <p:txBody>
          <a:bodyPr/>
          <a:lstStyle/>
          <a:p>
            <a:pPr eaLnBrk="1" hangingPunct="1"/>
            <a:r>
              <a:rPr lang="en-US" altLang="en-US" sz="2800"/>
              <a:t>Choose how you want the records grouped on report:</a:t>
            </a:r>
          </a:p>
          <a:p>
            <a:pPr lvl="1" eaLnBrk="1" hangingPunct="1"/>
            <a:r>
              <a:rPr lang="en-US" altLang="en-US" sz="2400" b="1"/>
              <a:t>Grouping</a:t>
            </a:r>
            <a:r>
              <a:rPr lang="en-US" altLang="en-US" sz="2400"/>
              <a:t> has to do </a:t>
            </a:r>
            <a:br>
              <a:rPr lang="en-US" altLang="en-US" sz="2400"/>
            </a:br>
            <a:r>
              <a:rPr lang="en-US" altLang="en-US" sz="2400"/>
              <a:t>with both </a:t>
            </a:r>
            <a:r>
              <a:rPr lang="en-US" altLang="en-US" sz="2400" b="1"/>
              <a:t>sorting</a:t>
            </a:r>
            <a:r>
              <a:rPr lang="en-US" altLang="en-US" sz="2400"/>
              <a:t> </a:t>
            </a:r>
            <a:br>
              <a:rPr lang="en-US" altLang="en-US" sz="2400"/>
            </a:br>
            <a:r>
              <a:rPr lang="en-US" altLang="en-US" sz="2400"/>
              <a:t>the records and with </a:t>
            </a:r>
            <a:br>
              <a:rPr lang="en-US" altLang="en-US" sz="2400"/>
            </a:br>
            <a:r>
              <a:rPr lang="en-US" altLang="en-US" sz="2400"/>
              <a:t>formatting them on </a:t>
            </a:r>
            <a:br>
              <a:rPr lang="en-US" altLang="en-US" sz="2400"/>
            </a:br>
            <a:r>
              <a:rPr lang="en-US" altLang="en-US" sz="2400"/>
              <a:t>the report.</a:t>
            </a:r>
          </a:p>
          <a:p>
            <a:pPr lvl="1" eaLnBrk="1" hangingPunct="1"/>
            <a:r>
              <a:rPr lang="en-US" altLang="en-US" sz="2400" b="1"/>
              <a:t>Groupings</a:t>
            </a:r>
            <a:r>
              <a:rPr lang="en-US" altLang="en-US" sz="2400"/>
              <a:t> can be </a:t>
            </a:r>
            <a:br>
              <a:rPr lang="en-US" altLang="en-US" sz="2400"/>
            </a:br>
            <a:r>
              <a:rPr lang="en-US" altLang="en-US" sz="2400"/>
              <a:t>given their own </a:t>
            </a:r>
            <a:br>
              <a:rPr lang="en-US" altLang="en-US" sz="2400"/>
            </a:br>
            <a:r>
              <a:rPr lang="en-US" altLang="en-US" sz="2400"/>
              <a:t>headings and footers.</a:t>
            </a:r>
          </a:p>
        </p:txBody>
      </p:sp>
      <p:pic>
        <p:nvPicPr>
          <p:cNvPr id="14340"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038" y="2362200"/>
            <a:ext cx="4767262"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How to Build Reports </a:t>
            </a:r>
            <a:br>
              <a:rPr lang="en-US" sz="2800" b="1" dirty="0">
                <a:solidFill>
                  <a:schemeClr val="tx1"/>
                </a:solidFill>
              </a:rPr>
            </a:br>
            <a:r>
              <a:rPr lang="en-US" sz="2800" b="1" dirty="0">
                <a:solidFill>
                  <a:schemeClr val="tx1"/>
                </a:solidFill>
              </a:rPr>
              <a:t>with the Wizard (Step 4)</a:t>
            </a:r>
          </a:p>
        </p:txBody>
      </p:sp>
      <p:sp>
        <p:nvSpPr>
          <p:cNvPr id="21507" name="Rectangle 3"/>
          <p:cNvSpPr>
            <a:spLocks noGrp="1" noChangeArrowheads="1"/>
          </p:cNvSpPr>
          <p:nvPr>
            <p:ph idx="4294967295"/>
          </p:nvPr>
        </p:nvSpPr>
        <p:spPr>
          <a:xfrm>
            <a:off x="5410200" y="1905000"/>
            <a:ext cx="3733800" cy="4267200"/>
          </a:xfrm>
        </p:spPr>
        <p:txBody>
          <a:bodyPr rtlCol="0">
            <a:normAutofit fontScale="92500"/>
          </a:bodyPr>
          <a:lstStyle/>
          <a:p>
            <a:pPr eaLnBrk="1" fontAlgn="auto" hangingPunct="1">
              <a:spcAft>
                <a:spcPts val="0"/>
              </a:spcAft>
              <a:defRPr/>
            </a:pPr>
            <a:r>
              <a:rPr lang="en-US" sz="2800" b="1" dirty="0"/>
              <a:t>Sorting</a:t>
            </a:r>
            <a:r>
              <a:rPr lang="en-US" sz="2800" dirty="0"/>
              <a:t> arranges the records within groups:</a:t>
            </a:r>
          </a:p>
          <a:p>
            <a:pPr marL="640080" lvl="1" eaLnBrk="1" fontAlgn="auto" hangingPunct="1">
              <a:spcAft>
                <a:spcPts val="0"/>
              </a:spcAft>
              <a:defRPr/>
            </a:pPr>
            <a:r>
              <a:rPr lang="en-US" sz="2400" dirty="0"/>
              <a:t>Select field to sort by from the drop down.</a:t>
            </a:r>
          </a:p>
          <a:p>
            <a:pPr marL="640080" lvl="1" eaLnBrk="1" fontAlgn="auto" hangingPunct="1">
              <a:spcAft>
                <a:spcPts val="0"/>
              </a:spcAft>
              <a:defRPr/>
            </a:pPr>
            <a:r>
              <a:rPr lang="en-US" sz="2400" dirty="0"/>
              <a:t>Can also click Ascending/</a:t>
            </a:r>
            <a:br>
              <a:rPr lang="en-US" sz="2400" dirty="0"/>
            </a:br>
            <a:r>
              <a:rPr lang="en-US" sz="2400" dirty="0"/>
              <a:t>Descending button to make the sort ascending or descending.</a:t>
            </a:r>
          </a:p>
        </p:txBody>
      </p:sp>
      <p:pic>
        <p:nvPicPr>
          <p:cNvPr id="15364" name="Picture 7"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50260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idx="4294967295"/>
          </p:nvPr>
        </p:nvSpPr>
        <p:spPr>
          <a:xfrm>
            <a:off x="0" y="644525"/>
            <a:ext cx="8594725" cy="958850"/>
          </a:xfrm>
        </p:spPr>
        <p:txBody>
          <a:bodyPr>
            <a:noAutofit/>
          </a:bodyPr>
          <a:lstStyle/>
          <a:p>
            <a:pPr eaLnBrk="1" fontAlgn="auto" hangingPunct="1">
              <a:spcAft>
                <a:spcPts val="0"/>
              </a:spcAft>
              <a:defRPr/>
            </a:pPr>
            <a:r>
              <a:rPr lang="en-US" sz="2800" b="1" dirty="0">
                <a:solidFill>
                  <a:schemeClr val="tx1"/>
                </a:solidFill>
              </a:rPr>
              <a:t>How to Build Reports </a:t>
            </a:r>
            <a:br>
              <a:rPr lang="en-US" sz="2800" b="1" dirty="0">
                <a:solidFill>
                  <a:schemeClr val="tx1"/>
                </a:solidFill>
              </a:rPr>
            </a:br>
            <a:r>
              <a:rPr lang="en-US" sz="2800" b="1" dirty="0">
                <a:solidFill>
                  <a:schemeClr val="tx1"/>
                </a:solidFill>
              </a:rPr>
              <a:t>with the Wizard (Step 5)</a:t>
            </a:r>
          </a:p>
        </p:txBody>
      </p:sp>
      <p:sp>
        <p:nvSpPr>
          <p:cNvPr id="16387" name="Rectangle 3"/>
          <p:cNvSpPr>
            <a:spLocks noGrp="1" noChangeArrowheads="1"/>
          </p:cNvSpPr>
          <p:nvPr>
            <p:ph idx="4294967295"/>
          </p:nvPr>
        </p:nvSpPr>
        <p:spPr>
          <a:xfrm>
            <a:off x="0" y="1828800"/>
            <a:ext cx="4191000" cy="4724400"/>
          </a:xfrm>
        </p:spPr>
        <p:txBody>
          <a:bodyPr/>
          <a:lstStyle/>
          <a:p>
            <a:pPr eaLnBrk="1" hangingPunct="1"/>
            <a:r>
              <a:rPr lang="en-US" altLang="en-US" sz="2800"/>
              <a:t>Choose the </a:t>
            </a:r>
            <a:r>
              <a:rPr lang="en-US" altLang="en-US" sz="2800" b="1"/>
              <a:t>layout</a:t>
            </a:r>
            <a:r>
              <a:rPr lang="en-US" altLang="en-US" sz="2800"/>
              <a:t> and </a:t>
            </a:r>
            <a:r>
              <a:rPr lang="en-US" altLang="en-US" sz="2800" b="1"/>
              <a:t>orientation</a:t>
            </a:r>
            <a:r>
              <a:rPr lang="en-US" altLang="en-US" sz="2800"/>
              <a:t> of your report:</a:t>
            </a:r>
          </a:p>
          <a:p>
            <a:pPr lvl="1" eaLnBrk="1" hangingPunct="1"/>
            <a:r>
              <a:rPr lang="en-US" altLang="en-US" sz="2400"/>
              <a:t>Click on </a:t>
            </a:r>
            <a:r>
              <a:rPr lang="en-US" altLang="en-US" sz="2400" b="1"/>
              <a:t>Columnar</a:t>
            </a:r>
            <a:r>
              <a:rPr lang="en-US" altLang="en-US" sz="2400"/>
              <a:t>, </a:t>
            </a:r>
            <a:r>
              <a:rPr lang="en-US" altLang="en-US" sz="2400" b="1"/>
              <a:t>Tabular</a:t>
            </a:r>
            <a:r>
              <a:rPr lang="en-US" altLang="en-US" sz="2400"/>
              <a:t>, or </a:t>
            </a:r>
            <a:r>
              <a:rPr lang="en-US" altLang="en-US" sz="2400" b="1"/>
              <a:t>Justified</a:t>
            </a:r>
            <a:r>
              <a:rPr lang="en-US" altLang="en-US" sz="2400"/>
              <a:t> and watch the changes in the thumbnail diagram to see how each works. </a:t>
            </a:r>
          </a:p>
          <a:p>
            <a:pPr lvl="1" eaLnBrk="1" hangingPunct="1"/>
            <a:r>
              <a:rPr lang="en-US" altLang="en-US" sz="2400"/>
              <a:t>Be careful with Adjust Field Width.</a:t>
            </a:r>
          </a:p>
        </p:txBody>
      </p:sp>
      <p:pic>
        <p:nvPicPr>
          <p:cNvPr id="16388" name="Picture 6"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75" y="1981200"/>
            <a:ext cx="4629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A Finished Report</a:t>
            </a:r>
          </a:p>
        </p:txBody>
      </p:sp>
      <p:pic>
        <p:nvPicPr>
          <p:cNvPr id="17411" name="Picture 5"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79563"/>
            <a:ext cx="5867400"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4525"/>
            <a:ext cx="8594725" cy="958850"/>
          </a:xfrm>
        </p:spPr>
        <p:txBody>
          <a:bodyPr/>
          <a:lstStyle/>
          <a:p>
            <a:pPr eaLnBrk="1" fontAlgn="auto" hangingPunct="1">
              <a:spcAft>
                <a:spcPts val="0"/>
              </a:spcAft>
              <a:defRPr/>
            </a:pPr>
            <a:r>
              <a:rPr lang="en-US" b="1" dirty="0">
                <a:solidFill>
                  <a:schemeClr val="tx1"/>
                </a:solidFill>
              </a:rPr>
              <a:t>Report in Design View</a:t>
            </a:r>
          </a:p>
        </p:txBody>
      </p:sp>
      <p:sp>
        <p:nvSpPr>
          <p:cNvPr id="18435" name="Content Placeholder 2"/>
          <p:cNvSpPr>
            <a:spLocks noGrp="1"/>
          </p:cNvSpPr>
          <p:nvPr>
            <p:ph idx="4294967295"/>
          </p:nvPr>
        </p:nvSpPr>
        <p:spPr>
          <a:xfrm>
            <a:off x="1644650" y="1676400"/>
            <a:ext cx="7499350" cy="1219200"/>
          </a:xfrm>
        </p:spPr>
        <p:txBody>
          <a:bodyPr/>
          <a:lstStyle/>
          <a:p>
            <a:pPr eaLnBrk="1" hangingPunct="1"/>
            <a:r>
              <a:rPr lang="en-US" altLang="en-US"/>
              <a:t>Use the </a:t>
            </a:r>
            <a:r>
              <a:rPr lang="en-US" altLang="en-US" b="1"/>
              <a:t>report design view </a:t>
            </a:r>
            <a:r>
              <a:rPr lang="en-US" altLang="en-US"/>
              <a:t>icon  and the </a:t>
            </a:r>
            <a:r>
              <a:rPr lang="en-US" altLang="en-US" b="1"/>
              <a:t>print </a:t>
            </a:r>
            <a:br>
              <a:rPr lang="en-US" altLang="en-US" b="1"/>
            </a:br>
            <a:r>
              <a:rPr lang="en-US" altLang="en-US" b="1"/>
              <a:t>preview view</a:t>
            </a:r>
            <a:r>
              <a:rPr lang="en-US" altLang="en-US"/>
              <a:t> icon in the lower-right corner </a:t>
            </a:r>
            <a:br>
              <a:rPr lang="en-US" altLang="en-US"/>
            </a:br>
            <a:r>
              <a:rPr lang="en-US" altLang="en-US"/>
              <a:t>of the screen.</a:t>
            </a:r>
          </a:p>
        </p:txBody>
      </p:sp>
      <p:pic>
        <p:nvPicPr>
          <p:cNvPr id="18436" name="Picture 2"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1676400"/>
            <a:ext cx="452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descr="Draw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2133600"/>
            <a:ext cx="48101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descr="Drawin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95600"/>
            <a:ext cx="50292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p:cNvSpPr>
            <a:spLocks/>
          </p:cNvSpPr>
          <p:nvPr/>
        </p:nvSpPr>
        <p:spPr bwMode="auto">
          <a:xfrm>
            <a:off x="6019800" y="3886200"/>
            <a:ext cx="2678113" cy="419100"/>
          </a:xfrm>
          <a:prstGeom prst="borderCallout2">
            <a:avLst>
              <a:gd name="adj1" fmla="val 27273"/>
              <a:gd name="adj2" fmla="val -2940"/>
              <a:gd name="adj3" fmla="val 27273"/>
              <a:gd name="adj4" fmla="val -22486"/>
              <a:gd name="adj5" fmla="val 173866"/>
              <a:gd name="adj6" fmla="val -42708"/>
            </a:avLst>
          </a:prstGeom>
          <a:solidFill>
            <a:schemeClr val="accent1">
              <a:lumMod val="20000"/>
              <a:lumOff val="80000"/>
            </a:schemeClr>
          </a:solidFill>
          <a:ln w="9525">
            <a:solidFill>
              <a:schemeClr val="tx1"/>
            </a:solidFill>
            <a:miter lim="800000"/>
            <a:headEnd/>
            <a:tailEnd/>
          </a:ln>
        </p:spPr>
        <p:txBody>
          <a:bodyPr/>
          <a:lstStyle/>
          <a:p>
            <a:pPr algn="ctr" eaLnBrk="1" hangingPunct="1">
              <a:defRPr/>
            </a:pPr>
            <a:r>
              <a:rPr lang="en-US" sz="2000" b="1" dirty="0"/>
              <a:t>Labels</a:t>
            </a:r>
            <a:r>
              <a:rPr lang="en-US" sz="2000" dirty="0"/>
              <a:t> show static text.</a:t>
            </a:r>
          </a:p>
        </p:txBody>
      </p:sp>
      <p:sp>
        <p:nvSpPr>
          <p:cNvPr id="10" name="AutoShape 6"/>
          <p:cNvSpPr>
            <a:spLocks/>
          </p:cNvSpPr>
          <p:nvPr/>
        </p:nvSpPr>
        <p:spPr bwMode="auto">
          <a:xfrm>
            <a:off x="5791200" y="5105400"/>
            <a:ext cx="2590800" cy="685800"/>
          </a:xfrm>
          <a:prstGeom prst="borderCallout2">
            <a:avLst>
              <a:gd name="adj1" fmla="val 16667"/>
              <a:gd name="adj2" fmla="val -2940"/>
              <a:gd name="adj3" fmla="val 16667"/>
              <a:gd name="adj4" fmla="val -18750"/>
              <a:gd name="adj5" fmla="val 6019"/>
              <a:gd name="adj6" fmla="val -35231"/>
            </a:avLst>
          </a:prstGeom>
          <a:solidFill>
            <a:schemeClr val="accent1">
              <a:lumMod val="20000"/>
              <a:lumOff val="80000"/>
            </a:schemeClr>
          </a:solidFill>
          <a:ln w="9525">
            <a:solidFill>
              <a:schemeClr val="tx1"/>
            </a:solidFill>
            <a:miter lim="800000"/>
            <a:headEnd/>
            <a:tailEnd/>
          </a:ln>
        </p:spPr>
        <p:txBody>
          <a:bodyPr/>
          <a:lstStyle/>
          <a:p>
            <a:pPr algn="ctr" eaLnBrk="1" hangingPunct="1">
              <a:defRPr/>
            </a:pPr>
            <a:r>
              <a:rPr lang="en-US" sz="2000" b="1" dirty="0"/>
              <a:t>Text boxes </a:t>
            </a:r>
            <a:r>
              <a:rPr lang="en-US" sz="2000" dirty="0"/>
              <a:t>show data from each record.</a:t>
            </a:r>
          </a:p>
        </p:txBody>
      </p:sp>
      <p:sp>
        <p:nvSpPr>
          <p:cNvPr id="11" name="Oval 10"/>
          <p:cNvSpPr/>
          <p:nvPr/>
        </p:nvSpPr>
        <p:spPr bwMode="auto">
          <a:xfrm>
            <a:off x="6248400" y="2743200"/>
            <a:ext cx="2362200" cy="990600"/>
          </a:xfrm>
          <a:prstGeom prst="ellipse">
            <a:avLst/>
          </a:prstGeom>
          <a:solidFill>
            <a:schemeClr val="accent1">
              <a:lumMod val="20000"/>
              <a:lumOff val="80000"/>
            </a:schemeClr>
          </a:solidFill>
          <a:ln w="9525">
            <a:solidFill>
              <a:schemeClr val="tx1"/>
            </a:solidFill>
            <a:miter lim="800000"/>
            <a:headEnd/>
            <a:tailEnd/>
          </a:ln>
        </p:spPr>
        <p:txBody>
          <a:bodyPr anchor="ctr"/>
          <a:lstStyle/>
          <a:p>
            <a:pPr algn="ctr" eaLnBrk="1" hangingPunct="1">
              <a:defRPr/>
            </a:pPr>
            <a:r>
              <a:rPr lang="en-US" sz="2000" dirty="0"/>
              <a:t>Compare to Prior Slide.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1363</TotalTime>
  <Words>1314</Words>
  <Application>Microsoft Office PowerPoint</Application>
  <PresentationFormat>On-screen Show (4:3)</PresentationFormat>
  <Paragraphs>107</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Narrow</vt:lpstr>
      <vt:lpstr>Book Antiqua</vt:lpstr>
      <vt:lpstr>Century Gothic</vt:lpstr>
      <vt:lpstr>Georgia</vt:lpstr>
      <vt:lpstr>Times New Roman</vt:lpstr>
      <vt:lpstr>Wingdings 2</vt:lpstr>
      <vt:lpstr>2_Apothecary</vt:lpstr>
      <vt:lpstr>Apothecary</vt:lpstr>
      <vt:lpstr>TFO</vt:lpstr>
      <vt:lpstr>What CAN a Report Can Do  that a Query Cannot?</vt:lpstr>
      <vt:lpstr>How to Build Reports  with the Wizard (Step 1)</vt:lpstr>
      <vt:lpstr>How to Build Reports  with the Wizard (Step 2)</vt:lpstr>
      <vt:lpstr>How to Build Reports  with the Wizard (Step 3)</vt:lpstr>
      <vt:lpstr>How to Build Reports  with the Wizard (Step 4)</vt:lpstr>
      <vt:lpstr>How to Build Reports  with the Wizard (Step 5)</vt:lpstr>
      <vt:lpstr>A Finished Report</vt:lpstr>
      <vt:lpstr>Report in Design View</vt:lpstr>
      <vt:lpstr>Report Bands</vt:lpstr>
      <vt:lpstr>Property Sheet</vt:lpstr>
      <vt:lpstr>Editing Labels</vt:lpstr>
      <vt:lpstr>Increasing or Reducing  Space in a Band</vt:lpstr>
      <vt:lpstr>Sizing Objects</vt:lpstr>
      <vt:lpstr>Moving Objects</vt:lpstr>
      <vt:lpstr>Aligning Objects</vt:lpstr>
      <vt:lpstr>Group, Sort, and Total</vt:lpstr>
      <vt:lpstr>Adding a Text Box for a Subtotal</vt:lpstr>
      <vt:lpstr>Report Design Steps</vt:lpstr>
      <vt:lpstr>Report Design Guidelines</vt:lpstr>
      <vt:lpstr>Report Design Guidelines (cont.)</vt:lpstr>
      <vt:lpstr>Exercise</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and Business Fundamentals</dc:title>
  <dc:creator>Gbrandolph</dc:creator>
  <cp:lastModifiedBy>William C Ledbetter</cp:lastModifiedBy>
  <cp:revision>135</cp:revision>
  <dcterms:created xsi:type="dcterms:W3CDTF">2003-09-02T22:47:50Z</dcterms:created>
  <dcterms:modified xsi:type="dcterms:W3CDTF">2022-11-11T15:35:51Z</dcterms:modified>
</cp:coreProperties>
</file>