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6"/>
  </p:notesMasterIdLst>
  <p:sldIdLst>
    <p:sldId id="257" r:id="rId2"/>
    <p:sldId id="285" r:id="rId3"/>
    <p:sldId id="259" r:id="rId4"/>
    <p:sldId id="261" r:id="rId5"/>
    <p:sldId id="280" r:id="rId6"/>
    <p:sldId id="263" r:id="rId7"/>
    <p:sldId id="264" r:id="rId8"/>
    <p:sldId id="268" r:id="rId9"/>
    <p:sldId id="277" r:id="rId10"/>
    <p:sldId id="278" r:id="rId11"/>
    <p:sldId id="279" r:id="rId12"/>
    <p:sldId id="288" r:id="rId13"/>
    <p:sldId id="289" r:id="rId14"/>
    <p:sldId id="290" r:id="rId15"/>
    <p:sldId id="291" r:id="rId16"/>
    <p:sldId id="282" r:id="rId17"/>
    <p:sldId id="293" r:id="rId18"/>
    <p:sldId id="273" r:id="rId19"/>
    <p:sldId id="283" r:id="rId20"/>
    <p:sldId id="294" r:id="rId21"/>
    <p:sldId id="295" r:id="rId22"/>
    <p:sldId id="284" r:id="rId23"/>
    <p:sldId id="286"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441"/>
    <a:srgbClr val="E36025"/>
    <a:srgbClr val="2EA4C0"/>
    <a:srgbClr val="3BAB88"/>
    <a:srgbClr val="2B9CB7"/>
    <a:srgbClr val="5DC7A6"/>
    <a:srgbClr val="3446F0"/>
    <a:srgbClr val="496FDB"/>
    <a:srgbClr val="89D2E3"/>
    <a:srgbClr val="3BAF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5" autoAdjust="0"/>
    <p:restoredTop sz="94660"/>
  </p:normalViewPr>
  <p:slideViewPr>
    <p:cSldViewPr snapToGrid="0">
      <p:cViewPr varScale="1">
        <p:scale>
          <a:sx n="95" d="100"/>
          <a:sy n="95" d="100"/>
        </p:scale>
        <p:origin x="246"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BC902-0FFC-4BD8-A21B-8DF005B33087}" type="datetimeFigureOut">
              <a:rPr lang="en-US" smtClean="0"/>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1CC413-903A-4CC2-BA7A-0641D5BC7944}" type="slidenum">
              <a:rPr lang="en-US" smtClean="0"/>
              <a:t>‹#›</a:t>
            </a:fld>
            <a:endParaRPr lang="en-US"/>
          </a:p>
        </p:txBody>
      </p:sp>
    </p:spTree>
    <p:extLst>
      <p:ext uri="{BB962C8B-B14F-4D97-AF65-F5344CB8AC3E}">
        <p14:creationId xmlns:p14="http://schemas.microsoft.com/office/powerpoint/2010/main" val="62552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1</a:t>
            </a:fld>
            <a:endParaRPr lang="en-US"/>
          </a:p>
        </p:txBody>
      </p:sp>
    </p:spTree>
    <p:extLst>
      <p:ext uri="{BB962C8B-B14F-4D97-AF65-F5344CB8AC3E}">
        <p14:creationId xmlns:p14="http://schemas.microsoft.com/office/powerpoint/2010/main" val="928123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14</a:t>
            </a:fld>
            <a:endParaRPr lang="en-US"/>
          </a:p>
        </p:txBody>
      </p:sp>
    </p:spTree>
    <p:extLst>
      <p:ext uri="{BB962C8B-B14F-4D97-AF65-F5344CB8AC3E}">
        <p14:creationId xmlns:p14="http://schemas.microsoft.com/office/powerpoint/2010/main" val="56850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15</a:t>
            </a:fld>
            <a:endParaRPr lang="en-US"/>
          </a:p>
        </p:txBody>
      </p:sp>
    </p:spTree>
    <p:extLst>
      <p:ext uri="{BB962C8B-B14F-4D97-AF65-F5344CB8AC3E}">
        <p14:creationId xmlns:p14="http://schemas.microsoft.com/office/powerpoint/2010/main" val="3344642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16</a:t>
            </a:fld>
            <a:endParaRPr lang="en-US"/>
          </a:p>
        </p:txBody>
      </p:sp>
    </p:spTree>
    <p:extLst>
      <p:ext uri="{BB962C8B-B14F-4D97-AF65-F5344CB8AC3E}">
        <p14:creationId xmlns:p14="http://schemas.microsoft.com/office/powerpoint/2010/main" val="2446682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17</a:t>
            </a:fld>
            <a:endParaRPr lang="en-US"/>
          </a:p>
        </p:txBody>
      </p:sp>
    </p:spTree>
    <p:extLst>
      <p:ext uri="{BB962C8B-B14F-4D97-AF65-F5344CB8AC3E}">
        <p14:creationId xmlns:p14="http://schemas.microsoft.com/office/powerpoint/2010/main" val="2332865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19</a:t>
            </a:fld>
            <a:endParaRPr lang="en-US"/>
          </a:p>
        </p:txBody>
      </p:sp>
    </p:spTree>
    <p:extLst>
      <p:ext uri="{BB962C8B-B14F-4D97-AF65-F5344CB8AC3E}">
        <p14:creationId xmlns:p14="http://schemas.microsoft.com/office/powerpoint/2010/main" val="331260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20</a:t>
            </a:fld>
            <a:endParaRPr lang="en-US"/>
          </a:p>
        </p:txBody>
      </p:sp>
    </p:spTree>
    <p:extLst>
      <p:ext uri="{BB962C8B-B14F-4D97-AF65-F5344CB8AC3E}">
        <p14:creationId xmlns:p14="http://schemas.microsoft.com/office/powerpoint/2010/main" val="2218852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21</a:t>
            </a:fld>
            <a:endParaRPr lang="en-US"/>
          </a:p>
        </p:txBody>
      </p:sp>
    </p:spTree>
    <p:extLst>
      <p:ext uri="{BB962C8B-B14F-4D97-AF65-F5344CB8AC3E}">
        <p14:creationId xmlns:p14="http://schemas.microsoft.com/office/powerpoint/2010/main" val="2536654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22</a:t>
            </a:fld>
            <a:endParaRPr lang="en-US"/>
          </a:p>
        </p:txBody>
      </p:sp>
    </p:spTree>
    <p:extLst>
      <p:ext uri="{BB962C8B-B14F-4D97-AF65-F5344CB8AC3E}">
        <p14:creationId xmlns:p14="http://schemas.microsoft.com/office/powerpoint/2010/main" val="3946499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23</a:t>
            </a:fld>
            <a:endParaRPr lang="en-US"/>
          </a:p>
        </p:txBody>
      </p:sp>
    </p:spTree>
    <p:extLst>
      <p:ext uri="{BB962C8B-B14F-4D97-AF65-F5344CB8AC3E}">
        <p14:creationId xmlns:p14="http://schemas.microsoft.com/office/powerpoint/2010/main" val="4236691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2</a:t>
            </a:fld>
            <a:endParaRPr lang="en-US"/>
          </a:p>
        </p:txBody>
      </p:sp>
    </p:spTree>
    <p:extLst>
      <p:ext uri="{BB962C8B-B14F-4D97-AF65-F5344CB8AC3E}">
        <p14:creationId xmlns:p14="http://schemas.microsoft.com/office/powerpoint/2010/main" val="69840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7</a:t>
            </a:fld>
            <a:endParaRPr lang="en-US"/>
          </a:p>
        </p:txBody>
      </p:sp>
    </p:spTree>
    <p:extLst>
      <p:ext uri="{BB962C8B-B14F-4D97-AF65-F5344CB8AC3E}">
        <p14:creationId xmlns:p14="http://schemas.microsoft.com/office/powerpoint/2010/main" val="395471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8</a:t>
            </a:fld>
            <a:endParaRPr lang="en-US"/>
          </a:p>
        </p:txBody>
      </p:sp>
    </p:spTree>
    <p:extLst>
      <p:ext uri="{BB962C8B-B14F-4D97-AF65-F5344CB8AC3E}">
        <p14:creationId xmlns:p14="http://schemas.microsoft.com/office/powerpoint/2010/main" val="1663287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9</a:t>
            </a:fld>
            <a:endParaRPr lang="en-US"/>
          </a:p>
        </p:txBody>
      </p:sp>
    </p:spTree>
    <p:extLst>
      <p:ext uri="{BB962C8B-B14F-4D97-AF65-F5344CB8AC3E}">
        <p14:creationId xmlns:p14="http://schemas.microsoft.com/office/powerpoint/2010/main" val="164509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10</a:t>
            </a:fld>
            <a:endParaRPr lang="en-US"/>
          </a:p>
        </p:txBody>
      </p:sp>
    </p:spTree>
    <p:extLst>
      <p:ext uri="{BB962C8B-B14F-4D97-AF65-F5344CB8AC3E}">
        <p14:creationId xmlns:p14="http://schemas.microsoft.com/office/powerpoint/2010/main" val="1955123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11</a:t>
            </a:fld>
            <a:endParaRPr lang="en-US"/>
          </a:p>
        </p:txBody>
      </p:sp>
    </p:spTree>
    <p:extLst>
      <p:ext uri="{BB962C8B-B14F-4D97-AF65-F5344CB8AC3E}">
        <p14:creationId xmlns:p14="http://schemas.microsoft.com/office/powerpoint/2010/main" val="929382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12</a:t>
            </a:fld>
            <a:endParaRPr lang="en-US"/>
          </a:p>
        </p:txBody>
      </p:sp>
    </p:spTree>
    <p:extLst>
      <p:ext uri="{BB962C8B-B14F-4D97-AF65-F5344CB8AC3E}">
        <p14:creationId xmlns:p14="http://schemas.microsoft.com/office/powerpoint/2010/main" val="2104584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C413-903A-4CC2-BA7A-0641D5BC7944}" type="slidenum">
              <a:rPr lang="en-US" smtClean="0"/>
              <a:t>13</a:t>
            </a:fld>
            <a:endParaRPr lang="en-US"/>
          </a:p>
        </p:txBody>
      </p:sp>
    </p:spTree>
    <p:extLst>
      <p:ext uri="{BB962C8B-B14F-4D97-AF65-F5344CB8AC3E}">
        <p14:creationId xmlns:p14="http://schemas.microsoft.com/office/powerpoint/2010/main" val="2625290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0ABE9-9A41-AAB0-DA9D-FCA38CA8B1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DBE528-E1C2-2CAD-F22A-0D848DF6F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D1EF83-658B-CC63-10DB-FA272102947C}"/>
              </a:ext>
            </a:extLst>
          </p:cNvPr>
          <p:cNvSpPr>
            <a:spLocks noGrp="1"/>
          </p:cNvSpPr>
          <p:nvPr>
            <p:ph type="dt" sz="half" idx="10"/>
          </p:nvPr>
        </p:nvSpPr>
        <p:spPr/>
        <p:txBody>
          <a:bodyPr/>
          <a:lstStyle/>
          <a:p>
            <a:fld id="{6DA7A1F6-1E4E-425E-98E2-125DC22C76F8}" type="datetimeFigureOut">
              <a:rPr lang="en-US" smtClean="0"/>
              <a:t>10/6/2024</a:t>
            </a:fld>
            <a:endParaRPr lang="en-US"/>
          </a:p>
        </p:txBody>
      </p:sp>
      <p:sp>
        <p:nvSpPr>
          <p:cNvPr id="5" name="Footer Placeholder 4">
            <a:extLst>
              <a:ext uri="{FF2B5EF4-FFF2-40B4-BE49-F238E27FC236}">
                <a16:creationId xmlns:a16="http://schemas.microsoft.com/office/drawing/2014/main" id="{F81DE61D-980A-A3E5-90F6-C362FFD72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53FD2-A3B7-B49D-4FD2-62487220D117}"/>
              </a:ext>
            </a:extLst>
          </p:cNvPr>
          <p:cNvSpPr>
            <a:spLocks noGrp="1"/>
          </p:cNvSpPr>
          <p:nvPr>
            <p:ph type="sldNum" sz="quarter" idx="12"/>
          </p:nvPr>
        </p:nvSpPr>
        <p:spPr/>
        <p:txBody>
          <a:bodyPr/>
          <a:lstStyle/>
          <a:p>
            <a:fld id="{10A77F4C-A435-48B7-84D6-42C35C783D30}" type="slidenum">
              <a:rPr lang="en-US" smtClean="0"/>
              <a:t>‹#›</a:t>
            </a:fld>
            <a:endParaRPr lang="en-US"/>
          </a:p>
        </p:txBody>
      </p:sp>
    </p:spTree>
    <p:extLst>
      <p:ext uri="{BB962C8B-B14F-4D97-AF65-F5344CB8AC3E}">
        <p14:creationId xmlns:p14="http://schemas.microsoft.com/office/powerpoint/2010/main" val="411339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D3E9-8DEC-E8EB-E1A3-58C3A196E7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CEDDB6-E89D-2092-CC4A-6803EE990E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B62348-4D92-D45D-DC73-C9BCDC5A5EAD}"/>
              </a:ext>
            </a:extLst>
          </p:cNvPr>
          <p:cNvSpPr>
            <a:spLocks noGrp="1"/>
          </p:cNvSpPr>
          <p:nvPr>
            <p:ph type="dt" sz="half" idx="10"/>
          </p:nvPr>
        </p:nvSpPr>
        <p:spPr/>
        <p:txBody>
          <a:bodyPr/>
          <a:lstStyle/>
          <a:p>
            <a:fld id="{6DA7A1F6-1E4E-425E-98E2-125DC22C76F8}" type="datetimeFigureOut">
              <a:rPr lang="en-US" smtClean="0"/>
              <a:t>10/6/2024</a:t>
            </a:fld>
            <a:endParaRPr lang="en-US"/>
          </a:p>
        </p:txBody>
      </p:sp>
      <p:sp>
        <p:nvSpPr>
          <p:cNvPr id="5" name="Footer Placeholder 4">
            <a:extLst>
              <a:ext uri="{FF2B5EF4-FFF2-40B4-BE49-F238E27FC236}">
                <a16:creationId xmlns:a16="http://schemas.microsoft.com/office/drawing/2014/main" id="{CD7606A2-A673-6E31-8830-3AE02F6C0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D25CE-5E4C-A5FA-A5F1-3A2E434E158F}"/>
              </a:ext>
            </a:extLst>
          </p:cNvPr>
          <p:cNvSpPr>
            <a:spLocks noGrp="1"/>
          </p:cNvSpPr>
          <p:nvPr>
            <p:ph type="sldNum" sz="quarter" idx="12"/>
          </p:nvPr>
        </p:nvSpPr>
        <p:spPr/>
        <p:txBody>
          <a:bodyPr/>
          <a:lstStyle/>
          <a:p>
            <a:fld id="{10A77F4C-A435-48B7-84D6-42C35C783D30}" type="slidenum">
              <a:rPr lang="en-US" smtClean="0"/>
              <a:t>‹#›</a:t>
            </a:fld>
            <a:endParaRPr lang="en-US"/>
          </a:p>
        </p:txBody>
      </p:sp>
    </p:spTree>
    <p:extLst>
      <p:ext uri="{BB962C8B-B14F-4D97-AF65-F5344CB8AC3E}">
        <p14:creationId xmlns:p14="http://schemas.microsoft.com/office/powerpoint/2010/main" val="319280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6E43A-9B18-0530-04E2-A7EC091264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740559-B67E-F522-55BC-0A9757C258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70FA4-4545-9028-0DB0-D66B0E999217}"/>
              </a:ext>
            </a:extLst>
          </p:cNvPr>
          <p:cNvSpPr>
            <a:spLocks noGrp="1"/>
          </p:cNvSpPr>
          <p:nvPr>
            <p:ph type="dt" sz="half" idx="10"/>
          </p:nvPr>
        </p:nvSpPr>
        <p:spPr/>
        <p:txBody>
          <a:bodyPr/>
          <a:lstStyle/>
          <a:p>
            <a:fld id="{6DA7A1F6-1E4E-425E-98E2-125DC22C76F8}" type="datetimeFigureOut">
              <a:rPr lang="en-US" smtClean="0"/>
              <a:t>10/6/2024</a:t>
            </a:fld>
            <a:endParaRPr lang="en-US"/>
          </a:p>
        </p:txBody>
      </p:sp>
      <p:sp>
        <p:nvSpPr>
          <p:cNvPr id="5" name="Footer Placeholder 4">
            <a:extLst>
              <a:ext uri="{FF2B5EF4-FFF2-40B4-BE49-F238E27FC236}">
                <a16:creationId xmlns:a16="http://schemas.microsoft.com/office/drawing/2014/main" id="{E134A582-1F38-BF0F-7C7E-920EFC6A2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BA2AE-3535-5666-B245-71B139216F1C}"/>
              </a:ext>
            </a:extLst>
          </p:cNvPr>
          <p:cNvSpPr>
            <a:spLocks noGrp="1"/>
          </p:cNvSpPr>
          <p:nvPr>
            <p:ph type="sldNum" sz="quarter" idx="12"/>
          </p:nvPr>
        </p:nvSpPr>
        <p:spPr/>
        <p:txBody>
          <a:bodyPr/>
          <a:lstStyle/>
          <a:p>
            <a:fld id="{10A77F4C-A435-48B7-84D6-42C35C783D30}" type="slidenum">
              <a:rPr lang="en-US" smtClean="0"/>
              <a:t>‹#›</a:t>
            </a:fld>
            <a:endParaRPr lang="en-US"/>
          </a:p>
        </p:txBody>
      </p:sp>
    </p:spTree>
    <p:extLst>
      <p:ext uri="{BB962C8B-B14F-4D97-AF65-F5344CB8AC3E}">
        <p14:creationId xmlns:p14="http://schemas.microsoft.com/office/powerpoint/2010/main" val="970573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ECF1-47AD-88A9-DCF4-8E6ED3ACC1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F95D4-3405-83FD-1572-16CB9457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9BA114-2E46-9FE3-D1A3-90E718B4F4F3}"/>
              </a:ext>
            </a:extLst>
          </p:cNvPr>
          <p:cNvSpPr>
            <a:spLocks noGrp="1"/>
          </p:cNvSpPr>
          <p:nvPr>
            <p:ph type="dt" sz="half" idx="10"/>
          </p:nvPr>
        </p:nvSpPr>
        <p:spPr/>
        <p:txBody>
          <a:bodyPr/>
          <a:lstStyle/>
          <a:p>
            <a:fld id="{6DA7A1F6-1E4E-425E-98E2-125DC22C76F8}" type="datetimeFigureOut">
              <a:rPr lang="en-US" smtClean="0"/>
              <a:t>10/6/2024</a:t>
            </a:fld>
            <a:endParaRPr lang="en-US"/>
          </a:p>
        </p:txBody>
      </p:sp>
      <p:sp>
        <p:nvSpPr>
          <p:cNvPr id="5" name="Footer Placeholder 4">
            <a:extLst>
              <a:ext uri="{FF2B5EF4-FFF2-40B4-BE49-F238E27FC236}">
                <a16:creationId xmlns:a16="http://schemas.microsoft.com/office/drawing/2014/main" id="{5118A2B3-E32A-18E7-77C1-E02AD53EA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31164-D2EB-2C13-87EA-3BF4E0BF0FDD}"/>
              </a:ext>
            </a:extLst>
          </p:cNvPr>
          <p:cNvSpPr>
            <a:spLocks noGrp="1"/>
          </p:cNvSpPr>
          <p:nvPr>
            <p:ph type="sldNum" sz="quarter" idx="12"/>
          </p:nvPr>
        </p:nvSpPr>
        <p:spPr/>
        <p:txBody>
          <a:bodyPr/>
          <a:lstStyle/>
          <a:p>
            <a:fld id="{10A77F4C-A435-48B7-84D6-42C35C783D30}" type="slidenum">
              <a:rPr lang="en-US" smtClean="0"/>
              <a:t>‹#›</a:t>
            </a:fld>
            <a:endParaRPr lang="en-US"/>
          </a:p>
        </p:txBody>
      </p:sp>
    </p:spTree>
    <p:extLst>
      <p:ext uri="{BB962C8B-B14F-4D97-AF65-F5344CB8AC3E}">
        <p14:creationId xmlns:p14="http://schemas.microsoft.com/office/powerpoint/2010/main" val="4114533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48A4E-C38D-B93C-674A-718F66919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98074A-A277-8626-B3A2-C3F0D4CDF1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0A8E3F-1CCA-F57A-0B01-101AEE2AFC5B}"/>
              </a:ext>
            </a:extLst>
          </p:cNvPr>
          <p:cNvSpPr>
            <a:spLocks noGrp="1"/>
          </p:cNvSpPr>
          <p:nvPr>
            <p:ph type="dt" sz="half" idx="10"/>
          </p:nvPr>
        </p:nvSpPr>
        <p:spPr/>
        <p:txBody>
          <a:bodyPr/>
          <a:lstStyle/>
          <a:p>
            <a:fld id="{6DA7A1F6-1E4E-425E-98E2-125DC22C76F8}" type="datetimeFigureOut">
              <a:rPr lang="en-US" smtClean="0"/>
              <a:t>10/6/2024</a:t>
            </a:fld>
            <a:endParaRPr lang="en-US"/>
          </a:p>
        </p:txBody>
      </p:sp>
      <p:sp>
        <p:nvSpPr>
          <p:cNvPr id="5" name="Footer Placeholder 4">
            <a:extLst>
              <a:ext uri="{FF2B5EF4-FFF2-40B4-BE49-F238E27FC236}">
                <a16:creationId xmlns:a16="http://schemas.microsoft.com/office/drawing/2014/main" id="{8EFF3DCA-1CC1-6EB0-B076-5A326694B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F996B-8D9D-A8F4-B1AC-8577D1F86861}"/>
              </a:ext>
            </a:extLst>
          </p:cNvPr>
          <p:cNvSpPr>
            <a:spLocks noGrp="1"/>
          </p:cNvSpPr>
          <p:nvPr>
            <p:ph type="sldNum" sz="quarter" idx="12"/>
          </p:nvPr>
        </p:nvSpPr>
        <p:spPr/>
        <p:txBody>
          <a:bodyPr/>
          <a:lstStyle/>
          <a:p>
            <a:fld id="{10A77F4C-A435-48B7-84D6-42C35C783D30}" type="slidenum">
              <a:rPr lang="en-US" smtClean="0"/>
              <a:t>‹#›</a:t>
            </a:fld>
            <a:endParaRPr lang="en-US"/>
          </a:p>
        </p:txBody>
      </p:sp>
    </p:spTree>
    <p:extLst>
      <p:ext uri="{BB962C8B-B14F-4D97-AF65-F5344CB8AC3E}">
        <p14:creationId xmlns:p14="http://schemas.microsoft.com/office/powerpoint/2010/main" val="196358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C3E6-76DD-2088-30C5-A0E2D2DAF6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24AEC5-84AE-DD87-C628-AF0905172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E1C0BF-8510-389D-F5D2-4186F204D7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CF6636-BED9-C0EA-0559-F93E9562D79C}"/>
              </a:ext>
            </a:extLst>
          </p:cNvPr>
          <p:cNvSpPr>
            <a:spLocks noGrp="1"/>
          </p:cNvSpPr>
          <p:nvPr>
            <p:ph type="dt" sz="half" idx="10"/>
          </p:nvPr>
        </p:nvSpPr>
        <p:spPr/>
        <p:txBody>
          <a:bodyPr/>
          <a:lstStyle/>
          <a:p>
            <a:fld id="{6DA7A1F6-1E4E-425E-98E2-125DC22C76F8}" type="datetimeFigureOut">
              <a:rPr lang="en-US" smtClean="0"/>
              <a:t>10/6/2024</a:t>
            </a:fld>
            <a:endParaRPr lang="en-US"/>
          </a:p>
        </p:txBody>
      </p:sp>
      <p:sp>
        <p:nvSpPr>
          <p:cNvPr id="6" name="Footer Placeholder 5">
            <a:extLst>
              <a:ext uri="{FF2B5EF4-FFF2-40B4-BE49-F238E27FC236}">
                <a16:creationId xmlns:a16="http://schemas.microsoft.com/office/drawing/2014/main" id="{351D0998-1CCF-08C5-07F8-216CDC8C58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9FD41-157E-5FD8-5A32-25C9DE7E4BCC}"/>
              </a:ext>
            </a:extLst>
          </p:cNvPr>
          <p:cNvSpPr>
            <a:spLocks noGrp="1"/>
          </p:cNvSpPr>
          <p:nvPr>
            <p:ph type="sldNum" sz="quarter" idx="12"/>
          </p:nvPr>
        </p:nvSpPr>
        <p:spPr/>
        <p:txBody>
          <a:bodyPr/>
          <a:lstStyle/>
          <a:p>
            <a:fld id="{10A77F4C-A435-48B7-84D6-42C35C783D30}" type="slidenum">
              <a:rPr lang="en-US" smtClean="0"/>
              <a:t>‹#›</a:t>
            </a:fld>
            <a:endParaRPr lang="en-US"/>
          </a:p>
        </p:txBody>
      </p:sp>
    </p:spTree>
    <p:extLst>
      <p:ext uri="{BB962C8B-B14F-4D97-AF65-F5344CB8AC3E}">
        <p14:creationId xmlns:p14="http://schemas.microsoft.com/office/powerpoint/2010/main" val="3174191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EC16-C251-3234-E2C0-780901DC25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A296F8-4BE1-5B58-3E7A-303429C1B3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1E64F9-ABC4-3B1A-C5F8-C4A00CAADC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44E662-E93F-2226-02F8-36A6B8F05F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1B31C3-8C65-FD2A-7BFC-23DD013E46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D70F36-4AE4-5B3E-7ABF-B53D17F23D94}"/>
              </a:ext>
            </a:extLst>
          </p:cNvPr>
          <p:cNvSpPr>
            <a:spLocks noGrp="1"/>
          </p:cNvSpPr>
          <p:nvPr>
            <p:ph type="dt" sz="half" idx="10"/>
          </p:nvPr>
        </p:nvSpPr>
        <p:spPr/>
        <p:txBody>
          <a:bodyPr/>
          <a:lstStyle/>
          <a:p>
            <a:fld id="{6DA7A1F6-1E4E-425E-98E2-125DC22C76F8}" type="datetimeFigureOut">
              <a:rPr lang="en-US" smtClean="0"/>
              <a:t>10/6/2024</a:t>
            </a:fld>
            <a:endParaRPr lang="en-US"/>
          </a:p>
        </p:txBody>
      </p:sp>
      <p:sp>
        <p:nvSpPr>
          <p:cNvPr id="8" name="Footer Placeholder 7">
            <a:extLst>
              <a:ext uri="{FF2B5EF4-FFF2-40B4-BE49-F238E27FC236}">
                <a16:creationId xmlns:a16="http://schemas.microsoft.com/office/drawing/2014/main" id="{4DA01986-E420-81C5-8B02-EEB4AA87B8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D60EB5-BA8E-EBAC-E50F-8B1E524CB20B}"/>
              </a:ext>
            </a:extLst>
          </p:cNvPr>
          <p:cNvSpPr>
            <a:spLocks noGrp="1"/>
          </p:cNvSpPr>
          <p:nvPr>
            <p:ph type="sldNum" sz="quarter" idx="12"/>
          </p:nvPr>
        </p:nvSpPr>
        <p:spPr/>
        <p:txBody>
          <a:bodyPr/>
          <a:lstStyle/>
          <a:p>
            <a:fld id="{10A77F4C-A435-48B7-84D6-42C35C783D30}" type="slidenum">
              <a:rPr lang="en-US" smtClean="0"/>
              <a:t>‹#›</a:t>
            </a:fld>
            <a:endParaRPr lang="en-US"/>
          </a:p>
        </p:txBody>
      </p:sp>
    </p:spTree>
    <p:extLst>
      <p:ext uri="{BB962C8B-B14F-4D97-AF65-F5344CB8AC3E}">
        <p14:creationId xmlns:p14="http://schemas.microsoft.com/office/powerpoint/2010/main" val="428561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C7E84-A09D-CC50-381E-A143EDF027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BA38FB-8536-C4D7-9CD8-6F1B6F47AE15}"/>
              </a:ext>
            </a:extLst>
          </p:cNvPr>
          <p:cNvSpPr>
            <a:spLocks noGrp="1"/>
          </p:cNvSpPr>
          <p:nvPr>
            <p:ph type="dt" sz="half" idx="10"/>
          </p:nvPr>
        </p:nvSpPr>
        <p:spPr/>
        <p:txBody>
          <a:bodyPr/>
          <a:lstStyle/>
          <a:p>
            <a:fld id="{6DA7A1F6-1E4E-425E-98E2-125DC22C76F8}" type="datetimeFigureOut">
              <a:rPr lang="en-US" smtClean="0"/>
              <a:t>10/6/2024</a:t>
            </a:fld>
            <a:endParaRPr lang="en-US"/>
          </a:p>
        </p:txBody>
      </p:sp>
      <p:sp>
        <p:nvSpPr>
          <p:cNvPr id="4" name="Footer Placeholder 3">
            <a:extLst>
              <a:ext uri="{FF2B5EF4-FFF2-40B4-BE49-F238E27FC236}">
                <a16:creationId xmlns:a16="http://schemas.microsoft.com/office/drawing/2014/main" id="{A33BE888-8A0F-D8FE-819D-85B4EA909D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1AC661-9972-FCD2-ED11-B1AD1AB85824}"/>
              </a:ext>
            </a:extLst>
          </p:cNvPr>
          <p:cNvSpPr>
            <a:spLocks noGrp="1"/>
          </p:cNvSpPr>
          <p:nvPr>
            <p:ph type="sldNum" sz="quarter" idx="12"/>
          </p:nvPr>
        </p:nvSpPr>
        <p:spPr/>
        <p:txBody>
          <a:bodyPr/>
          <a:lstStyle/>
          <a:p>
            <a:fld id="{10A77F4C-A435-48B7-84D6-42C35C783D30}" type="slidenum">
              <a:rPr lang="en-US" smtClean="0"/>
              <a:t>‹#›</a:t>
            </a:fld>
            <a:endParaRPr lang="en-US"/>
          </a:p>
        </p:txBody>
      </p:sp>
    </p:spTree>
    <p:extLst>
      <p:ext uri="{BB962C8B-B14F-4D97-AF65-F5344CB8AC3E}">
        <p14:creationId xmlns:p14="http://schemas.microsoft.com/office/powerpoint/2010/main" val="363736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A3711B-9561-7283-AAFF-961B820510E9}"/>
              </a:ext>
            </a:extLst>
          </p:cNvPr>
          <p:cNvSpPr>
            <a:spLocks noGrp="1"/>
          </p:cNvSpPr>
          <p:nvPr>
            <p:ph type="dt" sz="half" idx="10"/>
          </p:nvPr>
        </p:nvSpPr>
        <p:spPr/>
        <p:txBody>
          <a:bodyPr/>
          <a:lstStyle/>
          <a:p>
            <a:fld id="{6DA7A1F6-1E4E-425E-98E2-125DC22C76F8}" type="datetimeFigureOut">
              <a:rPr lang="en-US" smtClean="0"/>
              <a:t>10/6/2024</a:t>
            </a:fld>
            <a:endParaRPr lang="en-US"/>
          </a:p>
        </p:txBody>
      </p:sp>
      <p:sp>
        <p:nvSpPr>
          <p:cNvPr id="3" name="Footer Placeholder 2">
            <a:extLst>
              <a:ext uri="{FF2B5EF4-FFF2-40B4-BE49-F238E27FC236}">
                <a16:creationId xmlns:a16="http://schemas.microsoft.com/office/drawing/2014/main" id="{1CDA2787-0DE5-336C-F607-84DE0FE67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B73E41-B6D1-203A-F5CC-221EC312BCEC}"/>
              </a:ext>
            </a:extLst>
          </p:cNvPr>
          <p:cNvSpPr>
            <a:spLocks noGrp="1"/>
          </p:cNvSpPr>
          <p:nvPr>
            <p:ph type="sldNum" sz="quarter" idx="12"/>
          </p:nvPr>
        </p:nvSpPr>
        <p:spPr/>
        <p:txBody>
          <a:bodyPr/>
          <a:lstStyle/>
          <a:p>
            <a:fld id="{10A77F4C-A435-48B7-84D6-42C35C783D30}" type="slidenum">
              <a:rPr lang="en-US" smtClean="0"/>
              <a:t>‹#›</a:t>
            </a:fld>
            <a:endParaRPr lang="en-US"/>
          </a:p>
        </p:txBody>
      </p:sp>
    </p:spTree>
    <p:extLst>
      <p:ext uri="{BB962C8B-B14F-4D97-AF65-F5344CB8AC3E}">
        <p14:creationId xmlns:p14="http://schemas.microsoft.com/office/powerpoint/2010/main" val="255416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B7DA-5966-989C-8B98-340F32FBD7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8769E9-046E-4DF2-B979-C7DF7F8673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C438A6-6C61-F407-C52B-58B7E9CE64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B654D-95D4-00D1-1C7D-B845A53B589C}"/>
              </a:ext>
            </a:extLst>
          </p:cNvPr>
          <p:cNvSpPr>
            <a:spLocks noGrp="1"/>
          </p:cNvSpPr>
          <p:nvPr>
            <p:ph type="dt" sz="half" idx="10"/>
          </p:nvPr>
        </p:nvSpPr>
        <p:spPr/>
        <p:txBody>
          <a:bodyPr/>
          <a:lstStyle/>
          <a:p>
            <a:fld id="{6DA7A1F6-1E4E-425E-98E2-125DC22C76F8}" type="datetimeFigureOut">
              <a:rPr lang="en-US" smtClean="0"/>
              <a:t>10/6/2024</a:t>
            </a:fld>
            <a:endParaRPr lang="en-US"/>
          </a:p>
        </p:txBody>
      </p:sp>
      <p:sp>
        <p:nvSpPr>
          <p:cNvPr id="6" name="Footer Placeholder 5">
            <a:extLst>
              <a:ext uri="{FF2B5EF4-FFF2-40B4-BE49-F238E27FC236}">
                <a16:creationId xmlns:a16="http://schemas.microsoft.com/office/drawing/2014/main" id="{F1E0BDF5-DED5-953D-2EA3-8D6FC2179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367CF-71EE-0FE2-64BE-0941DDA2687C}"/>
              </a:ext>
            </a:extLst>
          </p:cNvPr>
          <p:cNvSpPr>
            <a:spLocks noGrp="1"/>
          </p:cNvSpPr>
          <p:nvPr>
            <p:ph type="sldNum" sz="quarter" idx="12"/>
          </p:nvPr>
        </p:nvSpPr>
        <p:spPr/>
        <p:txBody>
          <a:bodyPr/>
          <a:lstStyle/>
          <a:p>
            <a:fld id="{10A77F4C-A435-48B7-84D6-42C35C783D30}" type="slidenum">
              <a:rPr lang="en-US" smtClean="0"/>
              <a:t>‹#›</a:t>
            </a:fld>
            <a:endParaRPr lang="en-US"/>
          </a:p>
        </p:txBody>
      </p:sp>
    </p:spTree>
    <p:extLst>
      <p:ext uri="{BB962C8B-B14F-4D97-AF65-F5344CB8AC3E}">
        <p14:creationId xmlns:p14="http://schemas.microsoft.com/office/powerpoint/2010/main" val="69645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28C21-1772-B8FB-12FB-D569F7160D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88A4C9-CD7A-1875-65CA-10CB39E15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59297E-F65D-7BA5-1EDA-92570C201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E020F2-DDEE-3B08-9852-1E09FBFD0E26}"/>
              </a:ext>
            </a:extLst>
          </p:cNvPr>
          <p:cNvSpPr>
            <a:spLocks noGrp="1"/>
          </p:cNvSpPr>
          <p:nvPr>
            <p:ph type="dt" sz="half" idx="10"/>
          </p:nvPr>
        </p:nvSpPr>
        <p:spPr/>
        <p:txBody>
          <a:bodyPr/>
          <a:lstStyle/>
          <a:p>
            <a:fld id="{6DA7A1F6-1E4E-425E-98E2-125DC22C76F8}" type="datetimeFigureOut">
              <a:rPr lang="en-US" smtClean="0"/>
              <a:t>10/6/2024</a:t>
            </a:fld>
            <a:endParaRPr lang="en-US"/>
          </a:p>
        </p:txBody>
      </p:sp>
      <p:sp>
        <p:nvSpPr>
          <p:cNvPr id="6" name="Footer Placeholder 5">
            <a:extLst>
              <a:ext uri="{FF2B5EF4-FFF2-40B4-BE49-F238E27FC236}">
                <a16:creationId xmlns:a16="http://schemas.microsoft.com/office/drawing/2014/main" id="{4EA0CD69-9DCE-4F35-E51E-965518808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C045E0-4FD5-FCBF-3C5D-6A97464878DE}"/>
              </a:ext>
            </a:extLst>
          </p:cNvPr>
          <p:cNvSpPr>
            <a:spLocks noGrp="1"/>
          </p:cNvSpPr>
          <p:nvPr>
            <p:ph type="sldNum" sz="quarter" idx="12"/>
          </p:nvPr>
        </p:nvSpPr>
        <p:spPr/>
        <p:txBody>
          <a:bodyPr/>
          <a:lstStyle/>
          <a:p>
            <a:fld id="{10A77F4C-A435-48B7-84D6-42C35C783D30}" type="slidenum">
              <a:rPr lang="en-US" smtClean="0"/>
              <a:t>‹#›</a:t>
            </a:fld>
            <a:endParaRPr lang="en-US"/>
          </a:p>
        </p:txBody>
      </p:sp>
    </p:spTree>
    <p:extLst>
      <p:ext uri="{BB962C8B-B14F-4D97-AF65-F5344CB8AC3E}">
        <p14:creationId xmlns:p14="http://schemas.microsoft.com/office/powerpoint/2010/main" val="115529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1A984B-E747-834B-7C64-BFDCB3BAD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3B9C1C-3016-6AEC-49A4-15CE1A4A2B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006CD-ED50-7E29-DF01-09E3CC5467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7A1F6-1E4E-425E-98E2-125DC22C76F8}" type="datetimeFigureOut">
              <a:rPr lang="en-US" smtClean="0"/>
              <a:t>10/6/2024</a:t>
            </a:fld>
            <a:endParaRPr lang="en-US"/>
          </a:p>
        </p:txBody>
      </p:sp>
      <p:sp>
        <p:nvSpPr>
          <p:cNvPr id="5" name="Footer Placeholder 4">
            <a:extLst>
              <a:ext uri="{FF2B5EF4-FFF2-40B4-BE49-F238E27FC236}">
                <a16:creationId xmlns:a16="http://schemas.microsoft.com/office/drawing/2014/main" id="{89E7F5E2-D76D-8D81-D55E-2C32952F5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7CCC28-EF18-F95E-57F5-B0A947047C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77F4C-A435-48B7-84D6-42C35C783D30}" type="slidenum">
              <a:rPr lang="en-US" smtClean="0"/>
              <a:t>‹#›</a:t>
            </a:fld>
            <a:endParaRPr lang="en-US"/>
          </a:p>
        </p:txBody>
      </p:sp>
    </p:spTree>
    <p:extLst>
      <p:ext uri="{BB962C8B-B14F-4D97-AF65-F5344CB8AC3E}">
        <p14:creationId xmlns:p14="http://schemas.microsoft.com/office/powerpoint/2010/main" val="153593075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89A500-17ED-0673-CEB7-9A6E4B245F8A}"/>
              </a:ext>
            </a:extLst>
          </p:cNvPr>
          <p:cNvSpPr/>
          <p:nvPr/>
        </p:nvSpPr>
        <p:spPr>
          <a:xfrm>
            <a:off x="0" y="0"/>
            <a:ext cx="12192000" cy="6858000"/>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5F4F175-B0A3-1C8C-D143-6BF79FEDE1B8}"/>
              </a:ext>
            </a:extLst>
          </p:cNvPr>
          <p:cNvGrpSpPr/>
          <p:nvPr/>
        </p:nvGrpSpPr>
        <p:grpSpPr>
          <a:xfrm>
            <a:off x="-1722033" y="356575"/>
            <a:ext cx="10767277" cy="6497318"/>
            <a:chOff x="-1722033" y="356575"/>
            <a:chExt cx="10767277" cy="6497318"/>
          </a:xfrm>
        </p:grpSpPr>
        <p:grpSp>
          <p:nvGrpSpPr>
            <p:cNvPr id="8" name="Group 7">
              <a:extLst>
                <a:ext uri="{FF2B5EF4-FFF2-40B4-BE49-F238E27FC236}">
                  <a16:creationId xmlns:a16="http://schemas.microsoft.com/office/drawing/2014/main" id="{9EC08F2C-BDA9-2F97-477E-861BF865C82D}"/>
                </a:ext>
              </a:extLst>
            </p:cNvPr>
            <p:cNvGrpSpPr/>
            <p:nvPr/>
          </p:nvGrpSpPr>
          <p:grpSpPr>
            <a:xfrm>
              <a:off x="-1722033" y="356575"/>
              <a:ext cx="10767277" cy="6497318"/>
              <a:chOff x="-1722033" y="356575"/>
              <a:chExt cx="10767277" cy="6497318"/>
            </a:xfrm>
          </p:grpSpPr>
          <p:sp>
            <p:nvSpPr>
              <p:cNvPr id="6" name="Rectangle 5">
                <a:extLst>
                  <a:ext uri="{FF2B5EF4-FFF2-40B4-BE49-F238E27FC236}">
                    <a16:creationId xmlns:a16="http://schemas.microsoft.com/office/drawing/2014/main" id="{44A9E578-D542-D2BC-6E0A-5977F5845EEB}"/>
                  </a:ext>
                </a:extLst>
              </p:cNvPr>
              <p:cNvSpPr/>
              <p:nvPr/>
            </p:nvSpPr>
            <p:spPr>
              <a:xfrm rot="19161104">
                <a:off x="-1722033" y="356575"/>
                <a:ext cx="10767277" cy="6497318"/>
              </a:xfrm>
              <a:prstGeom prst="rect">
                <a:avLst/>
              </a:prstGeom>
            </p:spPr>
            <p:style>
              <a:lnRef idx="1">
                <a:schemeClr val="accent5"/>
              </a:lnRef>
              <a:fillRef idx="1002">
                <a:schemeClr val="dk2"/>
              </a:fillRef>
              <a:effectRef idx="1">
                <a:schemeClr val="accent5"/>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C88465CB-414D-4A77-39AF-163CB976E091}"/>
                  </a:ext>
                </a:extLst>
              </p:cNvPr>
              <p:cNvSpPr/>
              <p:nvPr/>
            </p:nvSpPr>
            <p:spPr>
              <a:xfrm>
                <a:off x="1101252" y="2976703"/>
                <a:ext cx="4060723" cy="923330"/>
              </a:xfrm>
              <a:prstGeom prst="rect">
                <a:avLst/>
              </a:prstGeom>
              <a:noFill/>
            </p:spPr>
            <p:txBody>
              <a:bodyPr wrap="square" lIns="91440" tIns="45720" rIns="91440" bIns="45720">
                <a:spAutoFit/>
              </a:bodyPr>
              <a:lstStyle/>
              <a:p>
                <a:r>
                  <a:rPr lang="en-IN" sz="5400" u="sng" dirty="0">
                    <a:ln w="0"/>
                    <a:effectLst>
                      <a:outerShdw blurRad="38100" dist="19050" dir="2700000" algn="tl" rotWithShape="0">
                        <a:schemeClr val="dk1">
                          <a:alpha val="40000"/>
                        </a:schemeClr>
                      </a:outerShdw>
                    </a:effectLst>
                    <a:latin typeface="Arial Black" panose="020B0A04020102020204" pitchFamily="34" charset="0"/>
                  </a:rPr>
                  <a:t>Visual </a:t>
                </a:r>
                <a:r>
                  <a:rPr lang="en-IN" sz="5400" u="sng"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CV</a:t>
                </a:r>
                <a:endParaRPr lang="en-US" sz="5400" u="sng"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endParaRPr>
              </a:p>
            </p:txBody>
          </p:sp>
        </p:grpSp>
        <p:sp>
          <p:nvSpPr>
            <p:cNvPr id="10" name="TextBox 9">
              <a:extLst>
                <a:ext uri="{FF2B5EF4-FFF2-40B4-BE49-F238E27FC236}">
                  <a16:creationId xmlns:a16="http://schemas.microsoft.com/office/drawing/2014/main" id="{710FC4C5-DFA7-0109-F2BF-CB81FB67DB65}"/>
                </a:ext>
              </a:extLst>
            </p:cNvPr>
            <p:cNvSpPr txBox="1"/>
            <p:nvPr/>
          </p:nvSpPr>
          <p:spPr>
            <a:xfrm>
              <a:off x="1189386" y="3936948"/>
              <a:ext cx="3338709" cy="1754326"/>
            </a:xfrm>
            <a:prstGeom prst="rect">
              <a:avLst/>
            </a:prstGeom>
            <a:noFill/>
          </p:spPr>
          <p:txBody>
            <a:bodyPr wrap="square" rtlCol="0">
              <a:spAutoFit/>
            </a:bodyPr>
            <a:lstStyle/>
            <a:p>
              <a:r>
                <a:rPr lang="en-IN" b="1" u="sng" dirty="0"/>
                <a:t>Presented by:</a:t>
              </a:r>
              <a:r>
                <a:rPr lang="en-IN" dirty="0"/>
                <a:t>  1) Shruti Netake</a:t>
              </a:r>
            </a:p>
            <a:p>
              <a:r>
                <a:rPr lang="en-IN" dirty="0"/>
                <a:t>                           2) Kirti Patil</a:t>
              </a:r>
            </a:p>
            <a:p>
              <a:r>
                <a:rPr lang="en-IN" dirty="0"/>
                <a:t>                           3) Arnav Tambe</a:t>
              </a:r>
            </a:p>
            <a:p>
              <a:r>
                <a:rPr lang="en-IN" dirty="0"/>
                <a:t>                           4) </a:t>
              </a:r>
              <a:r>
                <a:rPr lang="en-IN" dirty="0" err="1"/>
                <a:t>Devarsh</a:t>
              </a:r>
              <a:r>
                <a:rPr lang="en-IN" dirty="0"/>
                <a:t> </a:t>
              </a:r>
              <a:r>
                <a:rPr lang="en-IN" dirty="0" err="1"/>
                <a:t>Muthe</a:t>
              </a:r>
              <a:endParaRPr lang="en-IN" dirty="0"/>
            </a:p>
            <a:p>
              <a:r>
                <a:rPr lang="en-IN" b="1" u="sng" dirty="0"/>
                <a:t>Mentor name:</a:t>
              </a:r>
              <a:r>
                <a:rPr lang="en-IN" dirty="0"/>
                <a:t> Prof. V. E. Pawar</a:t>
              </a:r>
            </a:p>
            <a:p>
              <a:r>
                <a:rPr lang="en-IN" b="1" u="sng" dirty="0"/>
                <a:t>Expert:</a:t>
              </a:r>
              <a:r>
                <a:rPr lang="en-IN" dirty="0"/>
                <a:t> Prof. S. S. Kadam</a:t>
              </a:r>
              <a:endParaRPr lang="en-US" b="1" u="sng" dirty="0"/>
            </a:p>
          </p:txBody>
        </p:sp>
      </p:grpSp>
      <p:grpSp>
        <p:nvGrpSpPr>
          <p:cNvPr id="5" name="Group 4">
            <a:extLst>
              <a:ext uri="{FF2B5EF4-FFF2-40B4-BE49-F238E27FC236}">
                <a16:creationId xmlns:a16="http://schemas.microsoft.com/office/drawing/2014/main" id="{44B4BF09-A5AE-2D12-C8EA-C14CBFA93A06}"/>
              </a:ext>
            </a:extLst>
          </p:cNvPr>
          <p:cNvGrpSpPr/>
          <p:nvPr/>
        </p:nvGrpSpPr>
        <p:grpSpPr>
          <a:xfrm>
            <a:off x="5066394" y="-616661"/>
            <a:ext cx="9335789" cy="7016806"/>
            <a:chOff x="5095515" y="-669079"/>
            <a:chExt cx="9335789" cy="7016806"/>
          </a:xfrm>
          <a:blipFill dpi="0" rotWithShape="1">
            <a:blip r:embed="rId3"/>
            <a:srcRect/>
            <a:stretch>
              <a:fillRect t="21000" r="24000" b="11000"/>
            </a:stretch>
          </a:blipFill>
        </p:grpSpPr>
        <p:sp>
          <p:nvSpPr>
            <p:cNvPr id="2" name="Rectangle 1">
              <a:extLst>
                <a:ext uri="{FF2B5EF4-FFF2-40B4-BE49-F238E27FC236}">
                  <a16:creationId xmlns:a16="http://schemas.microsoft.com/office/drawing/2014/main" id="{F27C88AA-6AB9-9EC3-0D7D-55ED111AE6EE}"/>
                </a:ext>
              </a:extLst>
            </p:cNvPr>
            <p:cNvSpPr/>
            <p:nvPr/>
          </p:nvSpPr>
          <p:spPr>
            <a:xfrm rot="19226150">
              <a:off x="5740482" y="1580882"/>
              <a:ext cx="7533260" cy="269026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C17AC38-20D0-1016-44C9-CF818B1AEAEA}"/>
                </a:ext>
              </a:extLst>
            </p:cNvPr>
            <p:cNvSpPr/>
            <p:nvPr/>
          </p:nvSpPr>
          <p:spPr>
            <a:xfrm rot="19231838">
              <a:off x="5095515" y="-669079"/>
              <a:ext cx="5810865" cy="24923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A4A1459-5796-BA05-6080-3534CE24C222}"/>
                </a:ext>
              </a:extLst>
            </p:cNvPr>
            <p:cNvSpPr/>
            <p:nvPr/>
          </p:nvSpPr>
          <p:spPr>
            <a:xfrm rot="19211777">
              <a:off x="8104246" y="3817937"/>
              <a:ext cx="6327058" cy="252979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8581258"/>
      </p:ext>
    </p:extLst>
  </p:cSld>
  <p:clrMapOvr>
    <a:masterClrMapping/>
  </p:clrMapOvr>
  <mc:AlternateContent xmlns:mc="http://schemas.openxmlformats.org/markup-compatibility/2006" xmlns:p14="http://schemas.microsoft.com/office/powerpoint/2010/main">
    <mc:Choice Requires="p14">
      <p:transition spd="slow" p14:dur="3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900" fill="hold"/>
                                        <p:tgtEl>
                                          <p:spTgt spid="5"/>
                                        </p:tgtEl>
                                        <p:attrNameLst>
                                          <p:attrName>ppt_x</p:attrName>
                                        </p:attrNameLst>
                                      </p:cBhvr>
                                      <p:tavLst>
                                        <p:tav tm="0">
                                          <p:val>
                                            <p:strVal val="1+#ppt_w/2"/>
                                          </p:val>
                                        </p:tav>
                                        <p:tav tm="100000">
                                          <p:val>
                                            <p:strVal val="#ppt_x"/>
                                          </p:val>
                                        </p:tav>
                                      </p:tavLst>
                                    </p:anim>
                                    <p:anim calcmode="lin" valueType="num">
                                      <p:cBhvr additive="base">
                                        <p:cTn id="8" dur="9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900" fill="hold"/>
                                        <p:tgtEl>
                                          <p:spTgt spid="11"/>
                                        </p:tgtEl>
                                        <p:attrNameLst>
                                          <p:attrName>ppt_x</p:attrName>
                                        </p:attrNameLst>
                                      </p:cBhvr>
                                      <p:tavLst>
                                        <p:tav tm="0">
                                          <p:val>
                                            <p:strVal val="0-#ppt_w/2"/>
                                          </p:val>
                                        </p:tav>
                                        <p:tav tm="100000">
                                          <p:val>
                                            <p:strVal val="#ppt_x"/>
                                          </p:val>
                                        </p:tav>
                                      </p:tavLst>
                                    </p:anim>
                                    <p:anim calcmode="lin" valueType="num">
                                      <p:cBhvr additive="base">
                                        <p:cTn id="12" dur="9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5392EDF-E531-B706-6E16-4729C58C002C}"/>
              </a:ext>
            </a:extLst>
          </p:cNvPr>
          <p:cNvSpPr txBox="1"/>
          <p:nvPr/>
        </p:nvSpPr>
        <p:spPr>
          <a:xfrm>
            <a:off x="4596063" y="1475944"/>
            <a:ext cx="7595937" cy="4093428"/>
          </a:xfrm>
          <a:prstGeom prst="rect">
            <a:avLst/>
          </a:prstGeom>
          <a:noFill/>
        </p:spPr>
        <p:txBody>
          <a:bodyPr wrap="square" rtlCol="0">
            <a:spAutoFit/>
          </a:bodyPr>
          <a:lstStyle/>
          <a:p>
            <a:r>
              <a:rPr lang="en-GB" sz="2000" b="1" dirty="0">
                <a:solidFill>
                  <a:schemeClr val="bg1"/>
                </a:solidFill>
              </a:rPr>
              <a:t>Resume Builder A web application for creating a resume (2020): </a:t>
            </a:r>
          </a:p>
          <a:p>
            <a:r>
              <a:rPr lang="en-GB" sz="2000" dirty="0">
                <a:solidFill>
                  <a:schemeClr val="bg1"/>
                </a:solidFill>
              </a:rPr>
              <a:t>           This application focuses on creating visually appealing resumes using various templates and fonts. It also allows users to add links to their online profiles, such as LinkedIn and GitHub. The application is simple to use but lacks advanced features like skill suggestions or personalized feedback. </a:t>
            </a:r>
          </a:p>
          <a:p>
            <a:r>
              <a:rPr lang="en-GB" sz="2000" b="1" dirty="0">
                <a:solidFill>
                  <a:schemeClr val="bg1"/>
                </a:solidFill>
              </a:rPr>
              <a:t>Advantages :</a:t>
            </a:r>
          </a:p>
          <a:p>
            <a:pPr marL="457200" indent="-457200">
              <a:buAutoNum type="alphaLcPeriod"/>
            </a:pPr>
            <a:r>
              <a:rPr lang="en-GB" sz="2000" dirty="0">
                <a:solidFill>
                  <a:schemeClr val="bg1"/>
                </a:solidFill>
              </a:rPr>
              <a:t>It is free of cost. </a:t>
            </a:r>
          </a:p>
          <a:p>
            <a:pPr marL="457200" indent="-457200">
              <a:buAutoNum type="alphaLcPeriod"/>
            </a:pPr>
            <a:r>
              <a:rPr lang="en-GB" sz="2000" dirty="0">
                <a:solidFill>
                  <a:schemeClr val="bg1"/>
                </a:solidFill>
              </a:rPr>
              <a:t>It saves time for users. </a:t>
            </a:r>
          </a:p>
          <a:p>
            <a:pPr marL="457200" indent="-457200">
              <a:buAutoNum type="alphaLcPeriod"/>
            </a:pPr>
            <a:r>
              <a:rPr lang="en-GB" sz="2000" dirty="0">
                <a:solidFill>
                  <a:schemeClr val="bg1"/>
                </a:solidFill>
              </a:rPr>
              <a:t>It helps users to focus on content. </a:t>
            </a:r>
          </a:p>
          <a:p>
            <a:r>
              <a:rPr lang="en-GB" sz="2000" b="1" dirty="0">
                <a:solidFill>
                  <a:schemeClr val="bg1"/>
                </a:solidFill>
              </a:rPr>
              <a:t>Disadvantages :</a:t>
            </a:r>
            <a:r>
              <a:rPr lang="en-GB" sz="2000" dirty="0">
                <a:solidFill>
                  <a:schemeClr val="bg1"/>
                </a:solidFill>
              </a:rPr>
              <a:t> </a:t>
            </a:r>
          </a:p>
          <a:p>
            <a:pPr marL="457200" indent="-457200">
              <a:buAutoNum type="alphaLcPeriod"/>
            </a:pPr>
            <a:r>
              <a:rPr lang="en-GB" sz="2000" dirty="0">
                <a:solidFill>
                  <a:schemeClr val="bg1"/>
                </a:solidFill>
              </a:rPr>
              <a:t>User needs to have internet connectivity. </a:t>
            </a:r>
          </a:p>
          <a:p>
            <a:pPr marL="457200" indent="-457200">
              <a:buAutoNum type="alphaLcPeriod"/>
            </a:pPr>
            <a:r>
              <a:rPr lang="en-GB" sz="2000" dirty="0">
                <a:solidFill>
                  <a:schemeClr val="bg1"/>
                </a:solidFill>
              </a:rPr>
              <a:t>The Application is only for Android OS user. </a:t>
            </a:r>
            <a:endParaRPr lang="en-US" sz="2000" dirty="0">
              <a:solidFill>
                <a:schemeClr val="bg1"/>
              </a:solidFill>
            </a:endParaRPr>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92C0EE-FB63-DB7E-E448-74A9368BC436}"/>
              </a:ext>
            </a:extLst>
          </p:cNvPr>
          <p:cNvSpPr txBox="1"/>
          <p:nvPr/>
        </p:nvSpPr>
        <p:spPr>
          <a:xfrm>
            <a:off x="346510" y="2491607"/>
            <a:ext cx="3854918" cy="1938992"/>
          </a:xfrm>
          <a:prstGeom prst="rect">
            <a:avLst/>
          </a:prstGeom>
          <a:noFill/>
        </p:spPr>
        <p:txBody>
          <a:bodyPr wrap="square" rtlCol="0">
            <a:spAutoFit/>
          </a:bodyPr>
          <a:lstStyle/>
          <a:p>
            <a:r>
              <a:rPr lang="en-GB" sz="6000" b="1" dirty="0">
                <a:solidFill>
                  <a:schemeClr val="bg1"/>
                </a:solidFill>
              </a:rPr>
              <a:t>Literature Review</a:t>
            </a:r>
            <a:endParaRPr lang="en-US" sz="6000" b="1" dirty="0">
              <a:solidFill>
                <a:schemeClr val="bg1"/>
              </a:solidFill>
            </a:endParaRPr>
          </a:p>
        </p:txBody>
      </p:sp>
    </p:spTree>
    <p:extLst>
      <p:ext uri="{BB962C8B-B14F-4D97-AF65-F5344CB8AC3E}">
        <p14:creationId xmlns:p14="http://schemas.microsoft.com/office/powerpoint/2010/main" val="118133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5392EDF-E531-B706-6E16-4729C58C002C}"/>
              </a:ext>
            </a:extLst>
          </p:cNvPr>
          <p:cNvSpPr txBox="1"/>
          <p:nvPr/>
        </p:nvSpPr>
        <p:spPr>
          <a:xfrm>
            <a:off x="4812632" y="1997839"/>
            <a:ext cx="6930189" cy="3170099"/>
          </a:xfrm>
          <a:prstGeom prst="rect">
            <a:avLst/>
          </a:prstGeom>
          <a:noFill/>
        </p:spPr>
        <p:txBody>
          <a:bodyPr wrap="square" rtlCol="0">
            <a:spAutoFit/>
          </a:bodyPr>
          <a:lstStyle/>
          <a:p>
            <a:r>
              <a:rPr lang="en-GB" sz="2000" b="1" dirty="0" err="1">
                <a:solidFill>
                  <a:schemeClr val="bg1"/>
                </a:solidFill>
              </a:rPr>
              <a:t>Shreekanth</a:t>
            </a:r>
            <a:r>
              <a:rPr lang="en-GB" sz="2000" b="1" dirty="0">
                <a:solidFill>
                  <a:schemeClr val="bg1"/>
                </a:solidFill>
              </a:rPr>
              <a:t> </a:t>
            </a:r>
            <a:r>
              <a:rPr lang="en-GB" sz="2000" b="1" dirty="0" err="1">
                <a:solidFill>
                  <a:schemeClr val="bg1"/>
                </a:solidFill>
              </a:rPr>
              <a:t>Marapaka</a:t>
            </a:r>
            <a:r>
              <a:rPr lang="en-GB" sz="2000" b="1" dirty="0">
                <a:solidFill>
                  <a:schemeClr val="bg1"/>
                </a:solidFill>
              </a:rPr>
              <a:t>, </a:t>
            </a:r>
            <a:r>
              <a:rPr lang="en-GB" sz="2000" b="1" dirty="0" err="1">
                <a:solidFill>
                  <a:schemeClr val="bg1"/>
                </a:solidFill>
              </a:rPr>
              <a:t>Ms.Shweta</a:t>
            </a:r>
            <a:r>
              <a:rPr lang="en-GB" sz="2000" b="1" dirty="0">
                <a:solidFill>
                  <a:schemeClr val="bg1"/>
                </a:solidFill>
              </a:rPr>
              <a:t> Ramteke (2017): </a:t>
            </a:r>
          </a:p>
          <a:p>
            <a:r>
              <a:rPr lang="en-GB" sz="2000" dirty="0">
                <a:solidFill>
                  <a:schemeClr val="bg1"/>
                </a:solidFill>
              </a:rPr>
              <a:t>           Their zeal to become highly qualified and skilled. The new technologies, specially, an internet has made a huge impact on knowledge management and information dissemination in education. </a:t>
            </a:r>
          </a:p>
          <a:p>
            <a:r>
              <a:rPr lang="en-GB" sz="2000" b="1" dirty="0">
                <a:solidFill>
                  <a:schemeClr val="bg1"/>
                </a:solidFill>
              </a:rPr>
              <a:t>Advantages :</a:t>
            </a:r>
          </a:p>
          <a:p>
            <a:pPr marL="457200" indent="-457200">
              <a:buAutoNum type="alphaLcPeriod"/>
            </a:pPr>
            <a:r>
              <a:rPr lang="en-GB" sz="2000" dirty="0">
                <a:solidFill>
                  <a:schemeClr val="bg1"/>
                </a:solidFill>
              </a:rPr>
              <a:t>The main aim of developing this website was to reduce maximum chances of errors in manual work. </a:t>
            </a:r>
          </a:p>
          <a:p>
            <a:pPr marL="457200" indent="-457200">
              <a:buAutoNum type="alphaLcPeriod"/>
            </a:pPr>
            <a:r>
              <a:rPr lang="en-GB" sz="2000" dirty="0">
                <a:solidFill>
                  <a:schemeClr val="bg1"/>
                </a:solidFill>
              </a:rPr>
              <a:t>Save time for the process. </a:t>
            </a:r>
          </a:p>
          <a:p>
            <a:pPr marL="457200" indent="-457200">
              <a:buAutoNum type="alphaLcPeriod"/>
            </a:pPr>
            <a:r>
              <a:rPr lang="en-GB" sz="2000" dirty="0">
                <a:solidFill>
                  <a:schemeClr val="bg1"/>
                </a:solidFill>
              </a:rPr>
              <a:t>Also, students get notified by the SMS instantly. </a:t>
            </a:r>
            <a:endParaRPr lang="en-US" sz="2000" dirty="0">
              <a:solidFill>
                <a:schemeClr val="bg1"/>
              </a:solidFill>
            </a:endParaRPr>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92C0EE-FB63-DB7E-E448-74A9368BC436}"/>
              </a:ext>
            </a:extLst>
          </p:cNvPr>
          <p:cNvSpPr txBox="1"/>
          <p:nvPr/>
        </p:nvSpPr>
        <p:spPr>
          <a:xfrm>
            <a:off x="346510" y="2491607"/>
            <a:ext cx="3854918" cy="1938992"/>
          </a:xfrm>
          <a:prstGeom prst="rect">
            <a:avLst/>
          </a:prstGeom>
          <a:noFill/>
        </p:spPr>
        <p:txBody>
          <a:bodyPr wrap="square" rtlCol="0">
            <a:spAutoFit/>
          </a:bodyPr>
          <a:lstStyle/>
          <a:p>
            <a:r>
              <a:rPr lang="en-GB" sz="6000" b="1" dirty="0">
                <a:solidFill>
                  <a:schemeClr val="bg1"/>
                </a:solidFill>
              </a:rPr>
              <a:t>Literature Review</a:t>
            </a:r>
            <a:endParaRPr lang="en-US" sz="6000" b="1" dirty="0">
              <a:solidFill>
                <a:schemeClr val="bg1"/>
              </a:solidFill>
            </a:endParaRPr>
          </a:p>
        </p:txBody>
      </p:sp>
    </p:spTree>
    <p:extLst>
      <p:ext uri="{BB962C8B-B14F-4D97-AF65-F5344CB8AC3E}">
        <p14:creationId xmlns:p14="http://schemas.microsoft.com/office/powerpoint/2010/main" val="3970414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5392EDF-E531-B706-6E16-4729C58C002C}"/>
              </a:ext>
            </a:extLst>
          </p:cNvPr>
          <p:cNvSpPr txBox="1"/>
          <p:nvPr/>
        </p:nvSpPr>
        <p:spPr>
          <a:xfrm>
            <a:off x="4924123" y="2417022"/>
            <a:ext cx="7180445" cy="1569660"/>
          </a:xfrm>
          <a:prstGeom prst="rect">
            <a:avLst/>
          </a:prstGeom>
          <a:noFill/>
        </p:spPr>
        <p:txBody>
          <a:bodyPr wrap="square" rtlCol="0">
            <a:spAutoFit/>
          </a:bodyPr>
          <a:lstStyle/>
          <a:p>
            <a:endParaRPr lang="en-US" sz="2400" b="1" u="sng" dirty="0">
              <a:solidFill>
                <a:schemeClr val="bg1"/>
              </a:solidFill>
            </a:endParaRPr>
          </a:p>
          <a:p>
            <a:r>
              <a:rPr lang="en-US" sz="2400" dirty="0">
                <a:solidFill>
                  <a:schemeClr val="bg1"/>
                </a:solidFill>
              </a:rPr>
              <a:t>Online resume builders may shut down their services at any time, leaving you without access to your resume and potentially disrupting your job search.</a:t>
            </a:r>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400"/>
          </a:p>
        </p:txBody>
      </p:sp>
      <p:sp>
        <p:nvSpPr>
          <p:cNvPr id="6" name="TextBox 5">
            <a:extLst>
              <a:ext uri="{FF2B5EF4-FFF2-40B4-BE49-F238E27FC236}">
                <a16:creationId xmlns:a16="http://schemas.microsoft.com/office/drawing/2014/main" id="{8092C0EE-FB63-DB7E-E448-74A9368BC436}"/>
              </a:ext>
            </a:extLst>
          </p:cNvPr>
          <p:cNvSpPr txBox="1"/>
          <p:nvPr/>
        </p:nvSpPr>
        <p:spPr>
          <a:xfrm>
            <a:off x="305602" y="1993341"/>
            <a:ext cx="3847699" cy="2123658"/>
          </a:xfrm>
          <a:prstGeom prst="rect">
            <a:avLst/>
          </a:prstGeom>
          <a:noFill/>
        </p:spPr>
        <p:txBody>
          <a:bodyPr wrap="square" rtlCol="0">
            <a:spAutoFit/>
          </a:bodyPr>
          <a:lstStyle/>
          <a:p>
            <a:r>
              <a:rPr lang="en-IN" sz="4400" b="1" dirty="0">
                <a:solidFill>
                  <a:schemeClr val="bg1"/>
                </a:solidFill>
              </a:rPr>
              <a:t>Drawbacks of Online Resume Builders</a:t>
            </a:r>
          </a:p>
        </p:txBody>
      </p:sp>
      <p:sp>
        <p:nvSpPr>
          <p:cNvPr id="3" name="TextBox 2">
            <a:extLst>
              <a:ext uri="{FF2B5EF4-FFF2-40B4-BE49-F238E27FC236}">
                <a16:creationId xmlns:a16="http://schemas.microsoft.com/office/drawing/2014/main" id="{8EBB328B-E87C-BAEB-5EB3-6DFF8A9EC4FC}"/>
              </a:ext>
            </a:extLst>
          </p:cNvPr>
          <p:cNvSpPr txBox="1"/>
          <p:nvPr/>
        </p:nvSpPr>
        <p:spPr>
          <a:xfrm>
            <a:off x="4924123" y="1270066"/>
            <a:ext cx="6809875" cy="1446550"/>
          </a:xfrm>
          <a:prstGeom prst="rect">
            <a:avLst/>
          </a:prstGeom>
          <a:noFill/>
        </p:spPr>
        <p:txBody>
          <a:bodyPr wrap="square" rtlCol="0">
            <a:spAutoFit/>
          </a:bodyPr>
          <a:lstStyle/>
          <a:p>
            <a:r>
              <a:rPr lang="en-US" sz="4400" b="1" u="sng" dirty="0">
                <a:solidFill>
                  <a:schemeClr val="bg1"/>
                </a:solidFill>
              </a:rPr>
              <a:t>Lack of Control over Content:</a:t>
            </a:r>
            <a:endParaRPr lang="en-US" sz="4400" dirty="0"/>
          </a:p>
        </p:txBody>
      </p:sp>
    </p:spTree>
    <p:extLst>
      <p:ext uri="{BB962C8B-B14F-4D97-AF65-F5344CB8AC3E}">
        <p14:creationId xmlns:p14="http://schemas.microsoft.com/office/powerpoint/2010/main" val="41345337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5392EDF-E531-B706-6E16-4729C58C002C}"/>
              </a:ext>
            </a:extLst>
          </p:cNvPr>
          <p:cNvSpPr txBox="1"/>
          <p:nvPr/>
        </p:nvSpPr>
        <p:spPr>
          <a:xfrm>
            <a:off x="4924123" y="2417022"/>
            <a:ext cx="7180445" cy="1569660"/>
          </a:xfrm>
          <a:prstGeom prst="rect">
            <a:avLst/>
          </a:prstGeom>
          <a:noFill/>
        </p:spPr>
        <p:txBody>
          <a:bodyPr wrap="square" rtlCol="0">
            <a:spAutoFit/>
          </a:bodyPr>
          <a:lstStyle/>
          <a:p>
            <a:r>
              <a:rPr lang="en-US" sz="2400" dirty="0">
                <a:solidFill>
                  <a:schemeClr val="bg1"/>
                </a:solidFill>
              </a:rPr>
              <a:t>Hyper-designed resumes, while visually appealing, may not be suitable for all industries or recruiters. What looks good to the designer or job searcher may not appeal to hiring managers. </a:t>
            </a:r>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400"/>
          </a:p>
        </p:txBody>
      </p:sp>
      <p:sp>
        <p:nvSpPr>
          <p:cNvPr id="6" name="TextBox 5">
            <a:extLst>
              <a:ext uri="{FF2B5EF4-FFF2-40B4-BE49-F238E27FC236}">
                <a16:creationId xmlns:a16="http://schemas.microsoft.com/office/drawing/2014/main" id="{8092C0EE-FB63-DB7E-E448-74A9368BC436}"/>
              </a:ext>
            </a:extLst>
          </p:cNvPr>
          <p:cNvSpPr txBox="1"/>
          <p:nvPr/>
        </p:nvSpPr>
        <p:spPr>
          <a:xfrm>
            <a:off x="305602" y="1993341"/>
            <a:ext cx="3847699" cy="2123658"/>
          </a:xfrm>
          <a:prstGeom prst="rect">
            <a:avLst/>
          </a:prstGeom>
          <a:noFill/>
        </p:spPr>
        <p:txBody>
          <a:bodyPr wrap="square" rtlCol="0">
            <a:spAutoFit/>
          </a:bodyPr>
          <a:lstStyle/>
          <a:p>
            <a:r>
              <a:rPr lang="en-IN" sz="4400" b="1" dirty="0">
                <a:solidFill>
                  <a:schemeClr val="bg1"/>
                </a:solidFill>
              </a:rPr>
              <a:t>Drawbacks of Online Resume Builders</a:t>
            </a:r>
          </a:p>
        </p:txBody>
      </p:sp>
      <p:sp>
        <p:nvSpPr>
          <p:cNvPr id="3" name="TextBox 2">
            <a:extLst>
              <a:ext uri="{FF2B5EF4-FFF2-40B4-BE49-F238E27FC236}">
                <a16:creationId xmlns:a16="http://schemas.microsoft.com/office/drawing/2014/main" id="{8EBB328B-E87C-BAEB-5EB3-6DFF8A9EC4FC}"/>
              </a:ext>
            </a:extLst>
          </p:cNvPr>
          <p:cNvSpPr txBox="1"/>
          <p:nvPr/>
        </p:nvSpPr>
        <p:spPr>
          <a:xfrm>
            <a:off x="4924123" y="1608620"/>
            <a:ext cx="6809875" cy="769441"/>
          </a:xfrm>
          <a:prstGeom prst="rect">
            <a:avLst/>
          </a:prstGeom>
          <a:noFill/>
        </p:spPr>
        <p:txBody>
          <a:bodyPr wrap="square" rtlCol="0">
            <a:spAutoFit/>
          </a:bodyPr>
          <a:lstStyle/>
          <a:p>
            <a:r>
              <a:rPr lang="en-US" sz="4400" b="1" u="sng" dirty="0">
                <a:solidFill>
                  <a:schemeClr val="bg1"/>
                </a:solidFill>
              </a:rPr>
              <a:t>Subjective Design:</a:t>
            </a:r>
            <a:endParaRPr lang="en-US" sz="4400" dirty="0"/>
          </a:p>
        </p:txBody>
      </p:sp>
    </p:spTree>
    <p:extLst>
      <p:ext uri="{BB962C8B-B14F-4D97-AF65-F5344CB8AC3E}">
        <p14:creationId xmlns:p14="http://schemas.microsoft.com/office/powerpoint/2010/main" val="5004355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5392EDF-E531-B706-6E16-4729C58C002C}"/>
              </a:ext>
            </a:extLst>
          </p:cNvPr>
          <p:cNvSpPr txBox="1"/>
          <p:nvPr/>
        </p:nvSpPr>
        <p:spPr>
          <a:xfrm>
            <a:off x="4880809" y="2994538"/>
            <a:ext cx="5432660" cy="1569660"/>
          </a:xfrm>
          <a:prstGeom prst="rect">
            <a:avLst/>
          </a:prstGeom>
          <a:noFill/>
        </p:spPr>
        <p:txBody>
          <a:bodyPr wrap="square" rtlCol="0">
            <a:spAutoFit/>
          </a:bodyPr>
          <a:lstStyle/>
          <a:p>
            <a:r>
              <a:rPr lang="en-US" sz="2400" dirty="0">
                <a:solidFill>
                  <a:schemeClr val="bg1"/>
                </a:solidFill>
              </a:rPr>
              <a:t>Designer resumes, which prioritize aesthetics over substance, may not provide recruiters with the necessary information to quickly screen candidates. </a:t>
            </a:r>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400"/>
          </a:p>
        </p:txBody>
      </p:sp>
      <p:sp>
        <p:nvSpPr>
          <p:cNvPr id="6" name="TextBox 5">
            <a:extLst>
              <a:ext uri="{FF2B5EF4-FFF2-40B4-BE49-F238E27FC236}">
                <a16:creationId xmlns:a16="http://schemas.microsoft.com/office/drawing/2014/main" id="{8092C0EE-FB63-DB7E-E448-74A9368BC436}"/>
              </a:ext>
            </a:extLst>
          </p:cNvPr>
          <p:cNvSpPr txBox="1"/>
          <p:nvPr/>
        </p:nvSpPr>
        <p:spPr>
          <a:xfrm>
            <a:off x="305602" y="1993341"/>
            <a:ext cx="3847699" cy="2123658"/>
          </a:xfrm>
          <a:prstGeom prst="rect">
            <a:avLst/>
          </a:prstGeom>
          <a:noFill/>
        </p:spPr>
        <p:txBody>
          <a:bodyPr wrap="square" rtlCol="0">
            <a:spAutoFit/>
          </a:bodyPr>
          <a:lstStyle/>
          <a:p>
            <a:r>
              <a:rPr lang="en-IN" sz="4400" b="1" dirty="0">
                <a:solidFill>
                  <a:schemeClr val="bg1"/>
                </a:solidFill>
              </a:rPr>
              <a:t>Drawbacks of Online Resume Builders</a:t>
            </a:r>
          </a:p>
        </p:txBody>
      </p:sp>
      <p:sp>
        <p:nvSpPr>
          <p:cNvPr id="3" name="TextBox 2">
            <a:extLst>
              <a:ext uri="{FF2B5EF4-FFF2-40B4-BE49-F238E27FC236}">
                <a16:creationId xmlns:a16="http://schemas.microsoft.com/office/drawing/2014/main" id="{8EBB328B-E87C-BAEB-5EB3-6DFF8A9EC4FC}"/>
              </a:ext>
            </a:extLst>
          </p:cNvPr>
          <p:cNvSpPr txBox="1"/>
          <p:nvPr/>
        </p:nvSpPr>
        <p:spPr>
          <a:xfrm>
            <a:off x="4880809" y="1485425"/>
            <a:ext cx="6809875" cy="1446550"/>
          </a:xfrm>
          <a:prstGeom prst="rect">
            <a:avLst/>
          </a:prstGeom>
          <a:noFill/>
        </p:spPr>
        <p:txBody>
          <a:bodyPr wrap="square" rtlCol="0">
            <a:spAutoFit/>
          </a:bodyPr>
          <a:lstStyle/>
          <a:p>
            <a:r>
              <a:rPr lang="en-US" sz="4400" b="1" u="sng" dirty="0">
                <a:solidFill>
                  <a:schemeClr val="bg1"/>
                </a:solidFill>
              </a:rPr>
              <a:t>Ineffective for Online Job Applications:</a:t>
            </a:r>
            <a:endParaRPr lang="en-US" sz="4400" dirty="0"/>
          </a:p>
        </p:txBody>
      </p:sp>
    </p:spTree>
    <p:extLst>
      <p:ext uri="{BB962C8B-B14F-4D97-AF65-F5344CB8AC3E}">
        <p14:creationId xmlns:p14="http://schemas.microsoft.com/office/powerpoint/2010/main" val="1311310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5392EDF-E531-B706-6E16-4729C58C002C}"/>
              </a:ext>
            </a:extLst>
          </p:cNvPr>
          <p:cNvSpPr txBox="1"/>
          <p:nvPr/>
        </p:nvSpPr>
        <p:spPr>
          <a:xfrm>
            <a:off x="4880809" y="2644170"/>
            <a:ext cx="5432660" cy="1569660"/>
          </a:xfrm>
          <a:prstGeom prst="rect">
            <a:avLst/>
          </a:prstGeom>
          <a:noFill/>
        </p:spPr>
        <p:txBody>
          <a:bodyPr wrap="square" rtlCol="0">
            <a:spAutoFit/>
          </a:bodyPr>
          <a:lstStyle/>
          <a:p>
            <a:r>
              <a:rPr lang="en-US" sz="2400" dirty="0">
                <a:solidFill>
                  <a:schemeClr val="bg1"/>
                </a:solidFill>
              </a:rPr>
              <a:t>Online resume builders may restrict customization, making it difficult to tailor your resume to specific job requirements or industries.</a:t>
            </a:r>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400"/>
          </a:p>
        </p:txBody>
      </p:sp>
      <p:sp>
        <p:nvSpPr>
          <p:cNvPr id="6" name="TextBox 5">
            <a:extLst>
              <a:ext uri="{FF2B5EF4-FFF2-40B4-BE49-F238E27FC236}">
                <a16:creationId xmlns:a16="http://schemas.microsoft.com/office/drawing/2014/main" id="{8092C0EE-FB63-DB7E-E448-74A9368BC436}"/>
              </a:ext>
            </a:extLst>
          </p:cNvPr>
          <p:cNvSpPr txBox="1"/>
          <p:nvPr/>
        </p:nvSpPr>
        <p:spPr>
          <a:xfrm>
            <a:off x="305602" y="1993341"/>
            <a:ext cx="3847699" cy="2123658"/>
          </a:xfrm>
          <a:prstGeom prst="rect">
            <a:avLst/>
          </a:prstGeom>
          <a:noFill/>
        </p:spPr>
        <p:txBody>
          <a:bodyPr wrap="square" rtlCol="0">
            <a:spAutoFit/>
          </a:bodyPr>
          <a:lstStyle/>
          <a:p>
            <a:r>
              <a:rPr lang="en-IN" sz="4400" b="1" dirty="0">
                <a:solidFill>
                  <a:schemeClr val="bg1"/>
                </a:solidFill>
              </a:rPr>
              <a:t>Drawbacks of Online Resume Builders</a:t>
            </a:r>
          </a:p>
        </p:txBody>
      </p:sp>
      <p:sp>
        <p:nvSpPr>
          <p:cNvPr id="3" name="TextBox 2">
            <a:extLst>
              <a:ext uri="{FF2B5EF4-FFF2-40B4-BE49-F238E27FC236}">
                <a16:creationId xmlns:a16="http://schemas.microsoft.com/office/drawing/2014/main" id="{8EBB328B-E87C-BAEB-5EB3-6DFF8A9EC4FC}"/>
              </a:ext>
            </a:extLst>
          </p:cNvPr>
          <p:cNvSpPr txBox="1"/>
          <p:nvPr/>
        </p:nvSpPr>
        <p:spPr>
          <a:xfrm>
            <a:off x="4880809" y="1874729"/>
            <a:ext cx="5432660" cy="769441"/>
          </a:xfrm>
          <a:prstGeom prst="rect">
            <a:avLst/>
          </a:prstGeom>
          <a:noFill/>
        </p:spPr>
        <p:txBody>
          <a:bodyPr wrap="square" rtlCol="0">
            <a:spAutoFit/>
          </a:bodyPr>
          <a:lstStyle/>
          <a:p>
            <a:r>
              <a:rPr lang="en-US" sz="4400" b="1" u="sng" dirty="0">
                <a:solidFill>
                  <a:schemeClr val="bg1"/>
                </a:solidFill>
              </a:rPr>
              <a:t>Limited Flexibility:</a:t>
            </a:r>
            <a:endParaRPr lang="en-US" sz="4400" dirty="0"/>
          </a:p>
        </p:txBody>
      </p:sp>
    </p:spTree>
    <p:extLst>
      <p:ext uri="{BB962C8B-B14F-4D97-AF65-F5344CB8AC3E}">
        <p14:creationId xmlns:p14="http://schemas.microsoft.com/office/powerpoint/2010/main" val="2958802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5392EDF-E531-B706-6E16-4729C58C002C}"/>
              </a:ext>
            </a:extLst>
          </p:cNvPr>
          <p:cNvSpPr txBox="1"/>
          <p:nvPr/>
        </p:nvSpPr>
        <p:spPr>
          <a:xfrm>
            <a:off x="5044529" y="1948157"/>
            <a:ext cx="6841869" cy="2246769"/>
          </a:xfrm>
          <a:prstGeom prst="rect">
            <a:avLst/>
          </a:prstGeom>
          <a:noFill/>
        </p:spPr>
        <p:txBody>
          <a:bodyPr wrap="square" rtlCol="0">
            <a:spAutoFit/>
          </a:bodyPr>
          <a:lstStyle/>
          <a:p>
            <a:r>
              <a:rPr lang="en-GB" sz="2000" dirty="0">
                <a:solidFill>
                  <a:schemeClr val="bg1"/>
                </a:solidFill>
              </a:rPr>
              <a:t>Many job seekers, particularly students and entry-level professionals, struggle to create effective resumes that stand out to employers. Existing resume-building tools often present challenges such as complexity, limited customization options, and a lack of guidance on content. This results in frustration and wasted time, leading to resumes that fail to effectively showcase the user's skills and experiences.</a:t>
            </a:r>
            <a:endParaRPr lang="en-US" sz="2000" dirty="0">
              <a:solidFill>
                <a:schemeClr val="bg1"/>
              </a:solidFill>
            </a:endParaRPr>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92C0EE-FB63-DB7E-E448-74A9368BC436}"/>
              </a:ext>
            </a:extLst>
          </p:cNvPr>
          <p:cNvSpPr txBox="1"/>
          <p:nvPr/>
        </p:nvSpPr>
        <p:spPr>
          <a:xfrm>
            <a:off x="305602" y="1993341"/>
            <a:ext cx="3854918" cy="1938992"/>
          </a:xfrm>
          <a:prstGeom prst="rect">
            <a:avLst/>
          </a:prstGeom>
          <a:noFill/>
        </p:spPr>
        <p:txBody>
          <a:bodyPr wrap="square" rtlCol="0">
            <a:spAutoFit/>
          </a:bodyPr>
          <a:lstStyle/>
          <a:p>
            <a:r>
              <a:rPr lang="en-IN" sz="6000" dirty="0">
                <a:solidFill>
                  <a:schemeClr val="bg1"/>
                </a:solidFill>
                <a:latin typeface="Bahnschrift SemiBold" panose="020B0502040204020203" pitchFamily="34" charset="0"/>
              </a:rPr>
              <a:t>Problem Statement</a:t>
            </a:r>
            <a:endParaRPr lang="en-US" sz="60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638521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5392EDF-E531-B706-6E16-4729C58C002C}"/>
              </a:ext>
            </a:extLst>
          </p:cNvPr>
          <p:cNvSpPr txBox="1"/>
          <p:nvPr/>
        </p:nvSpPr>
        <p:spPr>
          <a:xfrm>
            <a:off x="4596063" y="1929653"/>
            <a:ext cx="7595937" cy="1631216"/>
          </a:xfrm>
          <a:prstGeom prst="rect">
            <a:avLst/>
          </a:prstGeom>
          <a:noFill/>
        </p:spPr>
        <p:txBody>
          <a:bodyPr wrap="square" rtlCol="0">
            <a:spAutoFit/>
          </a:bodyPr>
          <a:lstStyle/>
          <a:p>
            <a:pPr marL="342900" indent="-342900">
              <a:buFont typeface="Arial" panose="020B0604020202020204" pitchFamily="34" charset="0"/>
              <a:buChar char="•"/>
            </a:pPr>
            <a:r>
              <a:rPr lang="en-GB" sz="2000" dirty="0">
                <a:solidFill>
                  <a:schemeClr val="bg1"/>
                </a:solidFill>
              </a:rPr>
              <a:t>The  primary objective is to save time, and make a Resume Builder which is simple to update, and requires little or no technical knowledge to use. </a:t>
            </a:r>
          </a:p>
          <a:p>
            <a:pPr marL="342900" indent="-342900">
              <a:buFont typeface="Arial" panose="020B0604020202020204" pitchFamily="34" charset="0"/>
              <a:buChar char="•"/>
            </a:pPr>
            <a:r>
              <a:rPr lang="en-GB" sz="2000" dirty="0">
                <a:solidFill>
                  <a:schemeClr val="bg1"/>
                </a:solidFill>
              </a:rPr>
              <a:t>To provide a quick and easy outcome.</a:t>
            </a:r>
          </a:p>
          <a:p>
            <a:pPr marL="342900" indent="-342900">
              <a:buFont typeface="Arial" panose="020B0604020202020204" pitchFamily="34" charset="0"/>
              <a:buChar char="•"/>
            </a:pPr>
            <a:r>
              <a:rPr lang="en-GB" sz="2000" dirty="0">
                <a:solidFill>
                  <a:schemeClr val="bg1"/>
                </a:solidFill>
              </a:rPr>
              <a:t>Ensuring total security.</a:t>
            </a:r>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92C0EE-FB63-DB7E-E448-74A9368BC436}"/>
              </a:ext>
            </a:extLst>
          </p:cNvPr>
          <p:cNvSpPr txBox="1"/>
          <p:nvPr/>
        </p:nvSpPr>
        <p:spPr>
          <a:xfrm>
            <a:off x="305602" y="1993341"/>
            <a:ext cx="3854918" cy="1938992"/>
          </a:xfrm>
          <a:prstGeom prst="rect">
            <a:avLst/>
          </a:prstGeom>
          <a:noFill/>
        </p:spPr>
        <p:txBody>
          <a:bodyPr wrap="square" rtlCol="0">
            <a:spAutoFit/>
          </a:bodyPr>
          <a:lstStyle/>
          <a:p>
            <a:r>
              <a:rPr lang="en-IN" sz="6000" dirty="0">
                <a:solidFill>
                  <a:schemeClr val="bg1"/>
                </a:solidFill>
                <a:latin typeface="Bahnschrift SemiBold" panose="020B0502040204020203" pitchFamily="34" charset="0"/>
              </a:rPr>
              <a:t>Objectives of works</a:t>
            </a:r>
            <a:endParaRPr lang="en-US" sz="60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30407604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A8C963-7E11-12E0-B61E-AC816C4DE522}"/>
              </a:ext>
            </a:extLst>
          </p:cNvPr>
          <p:cNvSpPr/>
          <p:nvPr/>
        </p:nvSpPr>
        <p:spPr>
          <a:xfrm>
            <a:off x="0" y="0"/>
            <a:ext cx="12192000" cy="6814686"/>
          </a:xfrm>
          <a:prstGeom prst="rect">
            <a:avLst/>
          </a:prstGeom>
          <a:gradFill flip="none" rotWithShape="1">
            <a:gsLst>
              <a:gs pos="0">
                <a:schemeClr val="bg1">
                  <a:lumMod val="75000"/>
                  <a:shade val="30000"/>
                  <a:satMod val="115000"/>
                </a:schemeClr>
              </a:gs>
              <a:gs pos="50000">
                <a:schemeClr val="bg1">
                  <a:lumMod val="75000"/>
                  <a:shade val="67500"/>
                  <a:satMod val="115000"/>
                </a:schemeClr>
              </a:gs>
              <a:gs pos="100000">
                <a:schemeClr val="bg1">
                  <a:lumMod val="75000"/>
                  <a:shade val="100000"/>
                  <a:satMod val="115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BC8D020-6FC6-231E-2EE8-2FEEFD7E618F}"/>
              </a:ext>
            </a:extLst>
          </p:cNvPr>
          <p:cNvSpPr txBox="1"/>
          <p:nvPr/>
        </p:nvSpPr>
        <p:spPr>
          <a:xfrm>
            <a:off x="3244516" y="399448"/>
            <a:ext cx="5702968" cy="830997"/>
          </a:xfrm>
          <a:prstGeom prst="rect">
            <a:avLst/>
          </a:prstGeom>
          <a:noFill/>
        </p:spPr>
        <p:txBody>
          <a:bodyPr wrap="square" rtlCol="0">
            <a:spAutoFit/>
          </a:bodyPr>
          <a:lstStyle/>
          <a:p>
            <a:pPr algn="ctr"/>
            <a:r>
              <a:rPr lang="en-IN" sz="4800" dirty="0">
                <a:solidFill>
                  <a:schemeClr val="bg1"/>
                </a:solidFill>
              </a:rPr>
              <a:t>Model Diagram</a:t>
            </a:r>
            <a:endParaRPr lang="en-US" sz="4800" dirty="0">
              <a:solidFill>
                <a:schemeClr val="bg1"/>
              </a:solidFill>
            </a:endParaRPr>
          </a:p>
        </p:txBody>
      </p:sp>
      <p:pic>
        <p:nvPicPr>
          <p:cNvPr id="1028" name="Picture 4">
            <a:extLst>
              <a:ext uri="{FF2B5EF4-FFF2-40B4-BE49-F238E27FC236}">
                <a16:creationId xmlns:a16="http://schemas.microsoft.com/office/drawing/2014/main" id="{4C559AED-166D-A1F3-91AD-31BF41AB7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014" y="1636033"/>
            <a:ext cx="9408938" cy="4200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3536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5392EDF-E531-B706-6E16-4729C58C002C}"/>
              </a:ext>
            </a:extLst>
          </p:cNvPr>
          <p:cNvSpPr txBox="1"/>
          <p:nvPr/>
        </p:nvSpPr>
        <p:spPr>
          <a:xfrm>
            <a:off x="4596063" y="1074509"/>
            <a:ext cx="7595937" cy="4708981"/>
          </a:xfrm>
          <a:prstGeom prst="rect">
            <a:avLst/>
          </a:prstGeom>
          <a:noFill/>
        </p:spPr>
        <p:txBody>
          <a:bodyPr wrap="square" rtlCol="0">
            <a:spAutoFit/>
          </a:bodyPr>
          <a:lstStyle/>
          <a:p>
            <a:r>
              <a:rPr lang="en-GB" sz="2000" dirty="0"/>
              <a:t>             </a:t>
            </a:r>
            <a:r>
              <a:rPr lang="en-GB" sz="2000" dirty="0">
                <a:solidFill>
                  <a:schemeClr val="bg1"/>
                </a:solidFill>
              </a:rPr>
              <a:t>The proposed solution is to develop an intuitive resume builder that addresses the key challenges faced by job seekers when creating resumes. This tool will combine ease of use with essential features, allowing users to produce professional resumes efficiently.</a:t>
            </a:r>
          </a:p>
          <a:p>
            <a:endParaRPr lang="en-GB" sz="2000" b="1" dirty="0">
              <a:solidFill>
                <a:schemeClr val="bg1"/>
              </a:solidFill>
            </a:endParaRPr>
          </a:p>
          <a:p>
            <a:r>
              <a:rPr lang="en-GB" sz="2000" b="1" dirty="0">
                <a:solidFill>
                  <a:schemeClr val="bg1"/>
                </a:solidFill>
              </a:rPr>
              <a:t>User Accounts:</a:t>
            </a:r>
            <a:endParaRPr lang="en-GB" sz="2000" dirty="0">
              <a:solidFill>
                <a:schemeClr val="bg1"/>
              </a:solidFill>
            </a:endParaRPr>
          </a:p>
          <a:p>
            <a:r>
              <a:rPr lang="en-GB" sz="2000" dirty="0">
                <a:solidFill>
                  <a:schemeClr val="bg1"/>
                </a:solidFill>
              </a:rPr>
              <a:t>               Option for users to create accounts for saving multiple resume versions and tracking changes over time.</a:t>
            </a:r>
          </a:p>
          <a:p>
            <a:endParaRPr lang="en-GB" sz="2000" dirty="0">
              <a:solidFill>
                <a:schemeClr val="bg1"/>
              </a:solidFill>
            </a:endParaRPr>
          </a:p>
          <a:p>
            <a:r>
              <a:rPr lang="en-GB" sz="2000" b="1" dirty="0">
                <a:solidFill>
                  <a:schemeClr val="bg1"/>
                </a:solidFill>
              </a:rPr>
              <a:t>Intuitive Interface:</a:t>
            </a:r>
            <a:endParaRPr lang="en-GB" sz="2000" dirty="0">
              <a:solidFill>
                <a:schemeClr val="bg1"/>
              </a:solidFill>
            </a:endParaRPr>
          </a:p>
          <a:p>
            <a:r>
              <a:rPr lang="en-GB" sz="2000" dirty="0">
                <a:solidFill>
                  <a:schemeClr val="bg1"/>
                </a:solidFill>
              </a:rPr>
              <a:t>                  A clean, simple design that guides users through the resume creation process.</a:t>
            </a:r>
          </a:p>
          <a:p>
            <a:endParaRPr lang="en-GB" sz="2000" dirty="0"/>
          </a:p>
          <a:p>
            <a:endParaRPr lang="en-GB" sz="2000" dirty="0"/>
          </a:p>
          <a:p>
            <a:endParaRPr lang="en-GB" sz="2000" dirty="0">
              <a:solidFill>
                <a:schemeClr val="bg1"/>
              </a:solidFill>
            </a:endParaRPr>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092C0EE-FB63-DB7E-E448-74A9368BC436}"/>
              </a:ext>
            </a:extLst>
          </p:cNvPr>
          <p:cNvSpPr txBox="1"/>
          <p:nvPr/>
        </p:nvSpPr>
        <p:spPr>
          <a:xfrm>
            <a:off x="305602" y="1993341"/>
            <a:ext cx="3854918" cy="1938992"/>
          </a:xfrm>
          <a:prstGeom prst="rect">
            <a:avLst/>
          </a:prstGeom>
          <a:noFill/>
        </p:spPr>
        <p:txBody>
          <a:bodyPr wrap="square" rtlCol="0">
            <a:spAutoFit/>
          </a:bodyPr>
          <a:lstStyle/>
          <a:p>
            <a:r>
              <a:rPr lang="en-IN" sz="6000" dirty="0">
                <a:solidFill>
                  <a:schemeClr val="bg1"/>
                </a:solidFill>
                <a:latin typeface="Bahnschrift SemiBold" panose="020B0502040204020203" pitchFamily="34" charset="0"/>
              </a:rPr>
              <a:t>Proposed</a:t>
            </a:r>
          </a:p>
          <a:p>
            <a:r>
              <a:rPr lang="en-IN" sz="6000" dirty="0">
                <a:solidFill>
                  <a:schemeClr val="bg1"/>
                </a:solidFill>
                <a:latin typeface="Bahnschrift SemiBold" panose="020B0502040204020203" pitchFamily="34" charset="0"/>
              </a:rPr>
              <a:t>Solution</a:t>
            </a:r>
            <a:endParaRPr lang="en-US" sz="60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3980432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5392EDF-E531-B706-6E16-4729C58C002C}"/>
              </a:ext>
            </a:extLst>
          </p:cNvPr>
          <p:cNvSpPr txBox="1"/>
          <p:nvPr/>
        </p:nvSpPr>
        <p:spPr>
          <a:xfrm>
            <a:off x="4941745" y="685351"/>
            <a:ext cx="6774631" cy="5509200"/>
          </a:xfrm>
          <a:prstGeom prst="rect">
            <a:avLst/>
          </a:prstGeom>
          <a:noFill/>
        </p:spPr>
        <p:txBody>
          <a:bodyPr wrap="square" rtlCol="0">
            <a:spAutoFit/>
          </a:bodyPr>
          <a:lstStyle/>
          <a:p>
            <a:pPr marL="342900" indent="-342900">
              <a:buAutoNum type="arabicParenR"/>
            </a:pPr>
            <a:r>
              <a:rPr lang="en-IN" sz="3200" dirty="0">
                <a:solidFill>
                  <a:schemeClr val="bg1"/>
                </a:solidFill>
              </a:rPr>
              <a:t>Introduction</a:t>
            </a:r>
          </a:p>
          <a:p>
            <a:pPr marL="342900" indent="-342900">
              <a:buAutoNum type="arabicParenR"/>
            </a:pPr>
            <a:r>
              <a:rPr lang="en-IN" sz="3200" dirty="0">
                <a:solidFill>
                  <a:schemeClr val="bg1"/>
                </a:solidFill>
              </a:rPr>
              <a:t>Key Features</a:t>
            </a:r>
          </a:p>
          <a:p>
            <a:pPr marL="342900" indent="-342900">
              <a:buAutoNum type="arabicParenR"/>
            </a:pPr>
            <a:r>
              <a:rPr lang="en-IN" sz="3200" dirty="0">
                <a:solidFill>
                  <a:schemeClr val="bg1"/>
                </a:solidFill>
              </a:rPr>
              <a:t>Literature Review</a:t>
            </a:r>
          </a:p>
          <a:p>
            <a:pPr marL="342900" indent="-342900">
              <a:buAutoNum type="arabicParenR"/>
            </a:pPr>
            <a:r>
              <a:rPr lang="en-IN" sz="3200" dirty="0">
                <a:solidFill>
                  <a:schemeClr val="bg1"/>
                </a:solidFill>
              </a:rPr>
              <a:t>Drawbacks of Online Resume Builders</a:t>
            </a:r>
          </a:p>
          <a:p>
            <a:pPr marL="342900" indent="-342900">
              <a:buAutoNum type="arabicParenR"/>
            </a:pPr>
            <a:r>
              <a:rPr lang="en-IN" sz="3200" dirty="0">
                <a:solidFill>
                  <a:schemeClr val="bg1"/>
                </a:solidFill>
              </a:rPr>
              <a:t>Problem Statement</a:t>
            </a:r>
          </a:p>
          <a:p>
            <a:pPr marL="342900" indent="-342900">
              <a:buAutoNum type="arabicParenR"/>
            </a:pPr>
            <a:r>
              <a:rPr lang="en-IN" sz="3200" dirty="0">
                <a:solidFill>
                  <a:schemeClr val="bg1"/>
                </a:solidFill>
              </a:rPr>
              <a:t>Objectives of Work</a:t>
            </a:r>
          </a:p>
          <a:p>
            <a:pPr marL="342900" indent="-342900">
              <a:buAutoNum type="arabicParenR"/>
            </a:pPr>
            <a:r>
              <a:rPr lang="en-IN" sz="3200" dirty="0">
                <a:solidFill>
                  <a:schemeClr val="bg1"/>
                </a:solidFill>
              </a:rPr>
              <a:t>Model Diagram</a:t>
            </a:r>
          </a:p>
          <a:p>
            <a:pPr marL="342900" indent="-342900">
              <a:buAutoNum type="arabicParenR"/>
            </a:pPr>
            <a:r>
              <a:rPr lang="en-IN" sz="3200" dirty="0">
                <a:solidFill>
                  <a:schemeClr val="bg1"/>
                </a:solidFill>
              </a:rPr>
              <a:t>Proposed Solution</a:t>
            </a:r>
          </a:p>
          <a:p>
            <a:pPr marL="342900" indent="-342900">
              <a:buAutoNum type="arabicParenR"/>
            </a:pPr>
            <a:r>
              <a:rPr lang="en-IN" sz="3200">
                <a:solidFill>
                  <a:schemeClr val="bg1"/>
                </a:solidFill>
              </a:rPr>
              <a:t>Implementation</a:t>
            </a:r>
            <a:endParaRPr lang="en-IN" sz="3200" dirty="0">
              <a:solidFill>
                <a:schemeClr val="bg1"/>
              </a:solidFill>
            </a:endParaRPr>
          </a:p>
          <a:p>
            <a:pPr marL="342900" indent="-342900">
              <a:buAutoNum type="arabicParenR"/>
            </a:pPr>
            <a:r>
              <a:rPr lang="en-IN" sz="3200" dirty="0">
                <a:solidFill>
                  <a:schemeClr val="bg1"/>
                </a:solidFill>
              </a:rPr>
              <a:t>Conclusion</a:t>
            </a:r>
          </a:p>
          <a:p>
            <a:pPr marL="342900" indent="-342900">
              <a:buAutoNum type="arabicParenR"/>
            </a:pPr>
            <a:r>
              <a:rPr lang="en-IN" sz="3200" dirty="0">
                <a:solidFill>
                  <a:schemeClr val="bg1"/>
                </a:solidFill>
              </a:rPr>
              <a:t>References</a:t>
            </a:r>
            <a:endParaRPr lang="en-US" sz="3200" dirty="0">
              <a:solidFill>
                <a:schemeClr val="bg1"/>
              </a:solidFill>
            </a:endParaRPr>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a:effectLst>
            <a:outerShdw blurRad="254000" dist="88900" dir="5400000" algn="ctr" rotWithShape="0">
              <a:srgbClr val="000000">
                <a:alpha val="51000"/>
              </a:srgbClr>
            </a:outerShdw>
          </a:effectLst>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92C0EE-FB63-DB7E-E448-74A9368BC436}"/>
              </a:ext>
            </a:extLst>
          </p:cNvPr>
          <p:cNvSpPr txBox="1"/>
          <p:nvPr/>
        </p:nvSpPr>
        <p:spPr>
          <a:xfrm>
            <a:off x="346510" y="2491607"/>
            <a:ext cx="3854918" cy="1938992"/>
          </a:xfrm>
          <a:prstGeom prst="rect">
            <a:avLst/>
          </a:prstGeom>
          <a:noFill/>
        </p:spPr>
        <p:txBody>
          <a:bodyPr wrap="square" rtlCol="0">
            <a:spAutoFit/>
          </a:bodyPr>
          <a:lstStyle/>
          <a:p>
            <a:r>
              <a:rPr lang="en-IN" sz="6000" b="1" dirty="0">
                <a:solidFill>
                  <a:schemeClr val="bg1"/>
                </a:solidFill>
              </a:rPr>
              <a:t>Table Of Contents</a:t>
            </a:r>
            <a:endParaRPr lang="en-US" sz="6000" b="1" dirty="0">
              <a:solidFill>
                <a:schemeClr val="bg1"/>
              </a:solidFill>
            </a:endParaRPr>
          </a:p>
        </p:txBody>
      </p:sp>
    </p:spTree>
    <p:extLst>
      <p:ext uri="{BB962C8B-B14F-4D97-AF65-F5344CB8AC3E}">
        <p14:creationId xmlns:p14="http://schemas.microsoft.com/office/powerpoint/2010/main" val="1476706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092C0EE-FB63-DB7E-E448-74A9368BC436}"/>
              </a:ext>
            </a:extLst>
          </p:cNvPr>
          <p:cNvSpPr txBox="1"/>
          <p:nvPr/>
        </p:nvSpPr>
        <p:spPr>
          <a:xfrm>
            <a:off x="305602" y="2844523"/>
            <a:ext cx="3854918" cy="707886"/>
          </a:xfrm>
          <a:prstGeom prst="rect">
            <a:avLst/>
          </a:prstGeom>
          <a:noFill/>
        </p:spPr>
        <p:txBody>
          <a:bodyPr wrap="square" rtlCol="0">
            <a:spAutoFit/>
          </a:bodyPr>
          <a:lstStyle/>
          <a:p>
            <a:r>
              <a:rPr lang="en-IN" sz="4000" dirty="0">
                <a:solidFill>
                  <a:schemeClr val="bg1"/>
                </a:solidFill>
                <a:latin typeface="Bahnschrift SemiBold" panose="020B0502040204020203" pitchFamily="34" charset="0"/>
              </a:rPr>
              <a:t>Implementation</a:t>
            </a:r>
          </a:p>
        </p:txBody>
      </p:sp>
      <p:pic>
        <p:nvPicPr>
          <p:cNvPr id="7" name="Picture 6">
            <a:extLst>
              <a:ext uri="{FF2B5EF4-FFF2-40B4-BE49-F238E27FC236}">
                <a16:creationId xmlns:a16="http://schemas.microsoft.com/office/drawing/2014/main" id="{86A89FE1-0A02-C9A8-6929-8061BB7A0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3940" y="885962"/>
            <a:ext cx="2795116" cy="1875400"/>
          </a:xfrm>
          <a:prstGeom prst="rect">
            <a:avLst/>
          </a:prstGeom>
        </p:spPr>
      </p:pic>
      <p:pic>
        <p:nvPicPr>
          <p:cNvPr id="9" name="Picture 8">
            <a:extLst>
              <a:ext uri="{FF2B5EF4-FFF2-40B4-BE49-F238E27FC236}">
                <a16:creationId xmlns:a16="http://schemas.microsoft.com/office/drawing/2014/main" id="{A2783B41-57FE-A297-AEA2-C83C81762B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6875" y="445216"/>
            <a:ext cx="3780117" cy="2554886"/>
          </a:xfrm>
          <a:prstGeom prst="rect">
            <a:avLst/>
          </a:prstGeom>
        </p:spPr>
      </p:pic>
      <p:pic>
        <p:nvPicPr>
          <p:cNvPr id="11" name="Picture 10">
            <a:extLst>
              <a:ext uri="{FF2B5EF4-FFF2-40B4-BE49-F238E27FC236}">
                <a16:creationId xmlns:a16="http://schemas.microsoft.com/office/drawing/2014/main" id="{ABB8E5BD-B55D-1811-D422-160E159FE2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3635" y="3509963"/>
            <a:ext cx="3824783" cy="2599436"/>
          </a:xfrm>
          <a:prstGeom prst="rect">
            <a:avLst/>
          </a:prstGeom>
        </p:spPr>
      </p:pic>
    </p:spTree>
    <p:extLst>
      <p:ext uri="{BB962C8B-B14F-4D97-AF65-F5344CB8AC3E}">
        <p14:creationId xmlns:p14="http://schemas.microsoft.com/office/powerpoint/2010/main" val="2201743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8092C0EE-FB63-DB7E-E448-74A9368BC436}"/>
              </a:ext>
            </a:extLst>
          </p:cNvPr>
          <p:cNvSpPr txBox="1"/>
          <p:nvPr/>
        </p:nvSpPr>
        <p:spPr>
          <a:xfrm>
            <a:off x="305602" y="2535952"/>
            <a:ext cx="3854918" cy="707886"/>
          </a:xfrm>
          <a:prstGeom prst="rect">
            <a:avLst/>
          </a:prstGeom>
          <a:noFill/>
        </p:spPr>
        <p:txBody>
          <a:bodyPr wrap="square" rtlCol="0">
            <a:spAutoFit/>
          </a:bodyPr>
          <a:lstStyle/>
          <a:p>
            <a:r>
              <a:rPr lang="en-IN" sz="4000" dirty="0">
                <a:solidFill>
                  <a:schemeClr val="bg1"/>
                </a:solidFill>
                <a:latin typeface="Bahnschrift SemiBold" panose="020B0502040204020203" pitchFamily="34" charset="0"/>
              </a:rPr>
              <a:t>Implementation</a:t>
            </a:r>
          </a:p>
        </p:txBody>
      </p:sp>
      <p:pic>
        <p:nvPicPr>
          <p:cNvPr id="4" name="Picture 3">
            <a:extLst>
              <a:ext uri="{FF2B5EF4-FFF2-40B4-BE49-F238E27FC236}">
                <a16:creationId xmlns:a16="http://schemas.microsoft.com/office/drawing/2014/main" id="{8455A141-69F3-DA0E-39DE-CB334DF18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708" y="1097391"/>
            <a:ext cx="7112931" cy="3906555"/>
          </a:xfrm>
          <a:prstGeom prst="rect">
            <a:avLst/>
          </a:prstGeom>
        </p:spPr>
      </p:pic>
    </p:spTree>
    <p:extLst>
      <p:ext uri="{BB962C8B-B14F-4D97-AF65-F5344CB8AC3E}">
        <p14:creationId xmlns:p14="http://schemas.microsoft.com/office/powerpoint/2010/main" val="771732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5392EDF-E531-B706-6E16-4729C58C002C}"/>
              </a:ext>
            </a:extLst>
          </p:cNvPr>
          <p:cNvSpPr txBox="1"/>
          <p:nvPr/>
        </p:nvSpPr>
        <p:spPr>
          <a:xfrm>
            <a:off x="4959081" y="1982001"/>
            <a:ext cx="6863318" cy="2554545"/>
          </a:xfrm>
          <a:prstGeom prst="rect">
            <a:avLst/>
          </a:prstGeom>
          <a:noFill/>
        </p:spPr>
        <p:txBody>
          <a:bodyPr wrap="square" rtlCol="0">
            <a:spAutoFit/>
          </a:bodyPr>
          <a:lstStyle/>
          <a:p>
            <a:r>
              <a:rPr lang="en-GB" sz="2000" dirty="0">
                <a:solidFill>
                  <a:schemeClr val="bg1"/>
                </a:solidFill>
              </a:rPr>
              <a:t>A Visual CV is a tool that simplifies and streamlines the process of creating resumes. It enables users to input their information, and generate resumes. There are features such as data validation, saving and exporting options.. By incorporating thorough testing and addressing security, performance, and usability aspects, a Visual CV can empower job seekers in presenting their qualifications in a polished and professional manner.</a:t>
            </a:r>
            <a:endParaRPr lang="en-US" sz="2000" dirty="0">
              <a:solidFill>
                <a:schemeClr val="bg1"/>
              </a:solidFill>
            </a:endParaRPr>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92C0EE-FB63-DB7E-E448-74A9368BC436}"/>
              </a:ext>
            </a:extLst>
          </p:cNvPr>
          <p:cNvSpPr txBox="1"/>
          <p:nvPr/>
        </p:nvSpPr>
        <p:spPr>
          <a:xfrm>
            <a:off x="305602" y="2502557"/>
            <a:ext cx="3854918" cy="1015663"/>
          </a:xfrm>
          <a:prstGeom prst="rect">
            <a:avLst/>
          </a:prstGeom>
          <a:noFill/>
        </p:spPr>
        <p:txBody>
          <a:bodyPr wrap="square" rtlCol="0">
            <a:spAutoFit/>
          </a:bodyPr>
          <a:lstStyle/>
          <a:p>
            <a:pPr algn="ctr"/>
            <a:r>
              <a:rPr lang="en-IN" sz="6000" dirty="0">
                <a:solidFill>
                  <a:schemeClr val="bg1"/>
                </a:solidFill>
              </a:rPr>
              <a:t>Conclusion</a:t>
            </a:r>
            <a:endParaRPr lang="en-US" sz="6000" dirty="0">
              <a:solidFill>
                <a:schemeClr val="bg1"/>
              </a:solidFill>
            </a:endParaRPr>
          </a:p>
        </p:txBody>
      </p:sp>
    </p:spTree>
    <p:extLst>
      <p:ext uri="{BB962C8B-B14F-4D97-AF65-F5344CB8AC3E}">
        <p14:creationId xmlns:p14="http://schemas.microsoft.com/office/powerpoint/2010/main" val="40045781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92C0EE-FB63-DB7E-E448-74A9368BC436}"/>
              </a:ext>
            </a:extLst>
          </p:cNvPr>
          <p:cNvSpPr txBox="1"/>
          <p:nvPr/>
        </p:nvSpPr>
        <p:spPr>
          <a:xfrm>
            <a:off x="305602" y="2502557"/>
            <a:ext cx="3854918" cy="1015663"/>
          </a:xfrm>
          <a:prstGeom prst="rect">
            <a:avLst/>
          </a:prstGeom>
          <a:noFill/>
        </p:spPr>
        <p:txBody>
          <a:bodyPr wrap="square" rtlCol="0">
            <a:spAutoFit/>
          </a:bodyPr>
          <a:lstStyle/>
          <a:p>
            <a:pPr algn="ctr"/>
            <a:r>
              <a:rPr lang="en-IN" sz="6000" dirty="0">
                <a:solidFill>
                  <a:schemeClr val="bg1"/>
                </a:solidFill>
              </a:rPr>
              <a:t>References</a:t>
            </a:r>
            <a:endParaRPr lang="en-US" sz="6000" dirty="0">
              <a:solidFill>
                <a:schemeClr val="bg1"/>
              </a:solidFill>
            </a:endParaRPr>
          </a:p>
        </p:txBody>
      </p:sp>
      <p:sp>
        <p:nvSpPr>
          <p:cNvPr id="3" name="TextBox 2">
            <a:extLst>
              <a:ext uri="{FF2B5EF4-FFF2-40B4-BE49-F238E27FC236}">
                <a16:creationId xmlns:a16="http://schemas.microsoft.com/office/drawing/2014/main" id="{9EFA993D-3F27-F664-1671-F2D61199D013}"/>
              </a:ext>
            </a:extLst>
          </p:cNvPr>
          <p:cNvSpPr txBox="1"/>
          <p:nvPr/>
        </p:nvSpPr>
        <p:spPr>
          <a:xfrm>
            <a:off x="4966636" y="744942"/>
            <a:ext cx="6809873" cy="5539978"/>
          </a:xfrm>
          <a:prstGeom prst="rect">
            <a:avLst/>
          </a:prstGeom>
          <a:noFill/>
        </p:spPr>
        <p:txBody>
          <a:bodyPr wrap="square" rtlCol="0">
            <a:spAutoFit/>
          </a:bodyPr>
          <a:lstStyle/>
          <a:p>
            <a:pPr marL="342900" indent="-342900">
              <a:buAutoNum type="arabicPeriod"/>
            </a:pPr>
            <a:r>
              <a:rPr lang="en-US" sz="2400" dirty="0">
                <a:solidFill>
                  <a:schemeClr val="bg1"/>
                </a:solidFill>
              </a:rPr>
              <a:t>Rinki Tyagi, Nihal Singh, Akanksha </a:t>
            </a:r>
            <a:r>
              <a:rPr lang="en-US" sz="2400" dirty="0" err="1">
                <a:solidFill>
                  <a:schemeClr val="bg1"/>
                </a:solidFill>
              </a:rPr>
              <a:t>Baghel</a:t>
            </a:r>
            <a:r>
              <a:rPr lang="en-US" sz="2400" dirty="0">
                <a:solidFill>
                  <a:schemeClr val="bg1"/>
                </a:solidFill>
              </a:rPr>
              <a:t>, Ankita Singh, “Resume Builder Application”, ISSN: 2321 9653; IC Value: 45.98; SJ Impact Factor:7.429, Volume 8 Issue V May 2020. </a:t>
            </a:r>
          </a:p>
          <a:p>
            <a:pPr marL="342900" indent="-342900">
              <a:buAutoNum type="arabicPeriod"/>
            </a:pPr>
            <a:r>
              <a:rPr lang="en-US" sz="2400" dirty="0">
                <a:solidFill>
                  <a:schemeClr val="bg1"/>
                </a:solidFill>
              </a:rPr>
              <a:t>Bharti </a:t>
            </a:r>
            <a:r>
              <a:rPr lang="en-US" sz="2400" dirty="0" err="1">
                <a:solidFill>
                  <a:schemeClr val="bg1"/>
                </a:solidFill>
              </a:rPr>
              <a:t>Kungwani</a:t>
            </a:r>
            <a:r>
              <a:rPr lang="en-US" sz="2400" dirty="0">
                <a:solidFill>
                  <a:schemeClr val="bg1"/>
                </a:solidFill>
              </a:rPr>
              <a:t>, Amisha </a:t>
            </a:r>
            <a:r>
              <a:rPr lang="en-US" sz="2400" dirty="0" err="1">
                <a:solidFill>
                  <a:schemeClr val="bg1"/>
                </a:solidFill>
              </a:rPr>
              <a:t>Manglani</a:t>
            </a:r>
            <a:r>
              <a:rPr lang="en-US" sz="2400" dirty="0">
                <a:solidFill>
                  <a:schemeClr val="bg1"/>
                </a:solidFill>
              </a:rPr>
              <a:t>, Naman </a:t>
            </a:r>
            <a:r>
              <a:rPr lang="en-US" sz="2400" dirty="0" err="1">
                <a:solidFill>
                  <a:schemeClr val="bg1"/>
                </a:solidFill>
              </a:rPr>
              <a:t>Dembal</a:t>
            </a:r>
            <a:r>
              <a:rPr lang="en-US" sz="2400" dirty="0">
                <a:solidFill>
                  <a:schemeClr val="bg1"/>
                </a:solidFill>
              </a:rPr>
              <a:t>, Hiten Hirani, Laveen </a:t>
            </a:r>
            <a:r>
              <a:rPr lang="en-US" sz="2400" dirty="0" err="1">
                <a:solidFill>
                  <a:schemeClr val="bg1"/>
                </a:solidFill>
              </a:rPr>
              <a:t>Sawlani</a:t>
            </a:r>
            <a:r>
              <a:rPr lang="en-US" sz="2400" dirty="0">
                <a:solidFill>
                  <a:schemeClr val="bg1"/>
                </a:solidFill>
              </a:rPr>
              <a:t>, “Analytical Resume Builder – A web Application for Creating a resume which gives a best impact in this competitive world”, Annals of R.S.C.B.</a:t>
            </a:r>
          </a:p>
          <a:p>
            <a:pPr marL="342900" indent="-342900">
              <a:buAutoNum type="arabicPeriod"/>
            </a:pPr>
            <a:r>
              <a:rPr lang="en-US" sz="2400" dirty="0">
                <a:solidFill>
                  <a:schemeClr val="bg1"/>
                </a:solidFill>
                <a:hlinkClick r:id="rId3">
                  <a:extLst>
                    <a:ext uri="{A12FA001-AC4F-418D-AE19-62706E023703}">
                      <ahyp:hlinkClr xmlns:ahyp="http://schemas.microsoft.com/office/drawing/2018/hyperlinkcolor" val="tx"/>
                    </a:ext>
                  </a:extLst>
                </a:hlinkClick>
              </a:rPr>
              <a:t>https://ieeexplore.ieee.org</a:t>
            </a:r>
            <a:endParaRPr lang="en-US" sz="2400" dirty="0">
              <a:solidFill>
                <a:schemeClr val="bg1"/>
              </a:solidFill>
            </a:endParaRPr>
          </a:p>
          <a:p>
            <a:pPr marL="342900" indent="-342900">
              <a:buAutoNum type="arabicPeriod"/>
            </a:pPr>
            <a:r>
              <a:rPr lang="en-US" sz="2400" dirty="0">
                <a:solidFill>
                  <a:schemeClr val="bg1"/>
                </a:solidFill>
              </a:rPr>
              <a:t>IJCRT- ”</a:t>
            </a:r>
            <a:r>
              <a:rPr lang="en-GB" sz="2400" dirty="0">
                <a:solidFill>
                  <a:schemeClr val="bg1"/>
                </a:solidFill>
              </a:rPr>
              <a:t>RESUME BUILDER- A WEB APPLICATION FOR CREATING A RESUME”, Volume 11, Issue 12 December 2023 | ISSN: 2320-2882.</a:t>
            </a:r>
          </a:p>
          <a:p>
            <a:pPr marL="342900" indent="-342900">
              <a:buAutoNum type="arabicPeriod"/>
            </a:pPr>
            <a:endParaRPr lang="en-US" sz="2400" dirty="0">
              <a:solidFill>
                <a:schemeClr val="bg1"/>
              </a:solidFill>
            </a:endParaRPr>
          </a:p>
          <a:p>
            <a:pPr marL="342900" indent="-342900">
              <a:buAutoNum type="arabicPeriod"/>
            </a:pPr>
            <a:endParaRPr lang="en-US" dirty="0"/>
          </a:p>
        </p:txBody>
      </p:sp>
    </p:spTree>
    <p:extLst>
      <p:ext uri="{BB962C8B-B14F-4D97-AF65-F5344CB8AC3E}">
        <p14:creationId xmlns:p14="http://schemas.microsoft.com/office/powerpoint/2010/main" val="40062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95645F-C9B5-8A74-FFB2-FD7B54D93DB9}"/>
              </a:ext>
            </a:extLst>
          </p:cNvPr>
          <p:cNvSpPr/>
          <p:nvPr/>
        </p:nvSpPr>
        <p:spPr>
          <a:xfrm>
            <a:off x="0" y="0"/>
            <a:ext cx="12192000" cy="6824312"/>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5400000" scaled="1"/>
            <a:tileRect/>
          </a:gra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BC4B151-8A5B-03FD-A125-7EACE49FBB0B}"/>
              </a:ext>
            </a:extLst>
          </p:cNvPr>
          <p:cNvSpPr/>
          <p:nvPr/>
        </p:nvSpPr>
        <p:spPr>
          <a:xfrm>
            <a:off x="2499502" y="2627326"/>
            <a:ext cx="7192996" cy="1569660"/>
          </a:xfrm>
          <a:prstGeom prst="rect">
            <a:avLst/>
          </a:prstGeom>
          <a:noFill/>
        </p:spPr>
        <p:txBody>
          <a:bodyPr wrap="none" lIns="91440" tIns="45720" rIns="91440" bIns="45720">
            <a:spAutoFit/>
          </a:bodyPr>
          <a:lstStyle/>
          <a:p>
            <a:pPr algn="ctr"/>
            <a:r>
              <a:rPr lang="en-US" sz="96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ndara" panose="020E0502030303020204" pitchFamily="34" charset="0"/>
              </a:rPr>
              <a:t>THANK YOU!!</a:t>
            </a:r>
          </a:p>
        </p:txBody>
      </p:sp>
    </p:spTree>
    <p:extLst>
      <p:ext uri="{BB962C8B-B14F-4D97-AF65-F5344CB8AC3E}">
        <p14:creationId xmlns:p14="http://schemas.microsoft.com/office/powerpoint/2010/main" val="22420367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7" name="Rectangle 6"/>
          <p:cNvSpPr/>
          <p:nvPr/>
        </p:nvSpPr>
        <p:spPr>
          <a:xfrm>
            <a:off x="6943027" y="3015163"/>
            <a:ext cx="4788490" cy="923330"/>
          </a:xfrm>
          <a:prstGeom prst="rect">
            <a:avLst/>
          </a:prstGeom>
          <a:noFill/>
        </p:spPr>
        <p:txBody>
          <a:bodyPr wrap="none" lIns="91440" tIns="45720" rIns="91440" bIns="45720">
            <a:spAutoFit/>
          </a:bodyPr>
          <a:lstStyle/>
          <a:p>
            <a:pPr algn="ctr"/>
            <a:r>
              <a:rPr lang="en-US" sz="5400" u="sng" dirty="0">
                <a:ln w="0"/>
                <a:solidFill>
                  <a:schemeClr val="bg1"/>
                </a:solidFill>
                <a:effectLst>
                  <a:outerShdw blurRad="38100" dist="19050" dir="2700000" algn="tl" rotWithShape="0">
                    <a:schemeClr val="dk1">
                      <a:alpha val="40000"/>
                    </a:schemeClr>
                  </a:outerShdw>
                </a:effectLst>
                <a:latin typeface="Artifakt Element Heavy" panose="020B0B03050000020004"/>
              </a:rPr>
              <a:t>INTRODUCTION</a:t>
            </a:r>
            <a:endParaRPr lang="en-US" sz="5400" b="0" u="sng" cap="none" spc="0" dirty="0">
              <a:ln w="0"/>
              <a:solidFill>
                <a:schemeClr val="bg1"/>
              </a:solidFill>
              <a:effectLst>
                <a:outerShdw blurRad="38100" dist="19050" dir="2700000" algn="tl" rotWithShape="0">
                  <a:schemeClr val="dk1">
                    <a:alpha val="40000"/>
                  </a:schemeClr>
                </a:outerShdw>
              </a:effectLst>
              <a:latin typeface="Artifakt Element Heavy" panose="020B0B03050000020004"/>
            </a:endParaRPr>
          </a:p>
        </p:txBody>
      </p:sp>
      <p:grpSp>
        <p:nvGrpSpPr>
          <p:cNvPr id="5" name="Group 4"/>
          <p:cNvGrpSpPr/>
          <p:nvPr/>
        </p:nvGrpSpPr>
        <p:grpSpPr>
          <a:xfrm>
            <a:off x="-4845759" y="-12377"/>
            <a:ext cx="11331350" cy="6858000"/>
            <a:chOff x="1059081" y="12377"/>
            <a:chExt cx="11331350" cy="6858000"/>
          </a:xfrm>
        </p:grpSpPr>
        <p:sp>
          <p:nvSpPr>
            <p:cNvPr id="2" name="Rectangle 1">
              <a:extLst>
                <a:ext uri="{FF2B5EF4-FFF2-40B4-BE49-F238E27FC236}">
                  <a16:creationId xmlns:a16="http://schemas.microsoft.com/office/drawing/2014/main" id="{E5A15B16-B569-AC98-5E70-AE0E7DC048B6}"/>
                </a:ext>
              </a:extLst>
            </p:cNvPr>
            <p:cNvSpPr/>
            <p:nvPr/>
          </p:nvSpPr>
          <p:spPr>
            <a:xfrm>
              <a:off x="1059081" y="12377"/>
              <a:ext cx="10786425" cy="6858000"/>
            </a:xfrm>
            <a:prstGeom prst="rect">
              <a:avLst/>
            </a:prstGeom>
            <a:solidFill>
              <a:schemeClr val="accent4">
                <a:lumMod val="75000"/>
              </a:schemeClr>
            </a:solidFill>
            <a:ln>
              <a:noFill/>
            </a:ln>
            <a:effectLst>
              <a:outerShdw blurRad="254000" dist="88900" algn="l" rotWithShape="0">
                <a:prstClr val="black">
                  <a:alpha val="5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4D5F7354-4916-1C15-3871-763EC6FAECCC}"/>
                </a:ext>
              </a:extLst>
            </p:cNvPr>
            <p:cNvSpPr/>
            <p:nvPr/>
          </p:nvSpPr>
          <p:spPr>
            <a:xfrm rot="5400000">
              <a:off x="11184819" y="4730712"/>
              <a:ext cx="1228907" cy="1182316"/>
            </a:xfrm>
            <a:prstGeom prst="roundRect">
              <a:avLst>
                <a:gd name="adj" fmla="val 31238"/>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F5D607E-CFD1-A9F0-B17F-AD625CF0039D}"/>
                </a:ext>
              </a:extLst>
            </p:cNvPr>
            <p:cNvSpPr/>
            <p:nvPr/>
          </p:nvSpPr>
          <p:spPr>
            <a:xfrm>
              <a:off x="11671141" y="4860205"/>
              <a:ext cx="643125" cy="923330"/>
            </a:xfrm>
            <a:prstGeom prst="rect">
              <a:avLst/>
            </a:prstGeom>
            <a:noFill/>
          </p:spPr>
          <p:txBody>
            <a:bodyPr wrap="non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latin typeface="Artifakt Element Heavy" panose="020B0B03050000020004" pitchFamily="34" charset="0"/>
                  <a:ea typeface="Artifakt Element Heavy" panose="020B0B03050000020004" pitchFamily="34" charset="0"/>
                </a:rPr>
                <a:t>A</a:t>
              </a:r>
              <a:endParaRPr lang="en-US" sz="5400" b="0" cap="none" spc="0" dirty="0">
                <a:ln w="0"/>
                <a:solidFill>
                  <a:schemeClr val="tx1"/>
                </a:solidFill>
                <a:effectLst>
                  <a:outerShdw blurRad="38100" dist="19050" dir="2700000" algn="tl" rotWithShape="0">
                    <a:schemeClr val="dk1">
                      <a:alpha val="40000"/>
                    </a:schemeClr>
                  </a:outerShdw>
                </a:effectLst>
                <a:latin typeface="Artifakt Element Heavy" panose="020B0B03050000020004" pitchFamily="34" charset="0"/>
                <a:ea typeface="Artifakt Element Heavy" panose="020B0B03050000020004" pitchFamily="34" charset="0"/>
              </a:endParaRPr>
            </a:p>
          </p:txBody>
        </p:sp>
        <p:sp>
          <p:nvSpPr>
            <p:cNvPr id="14" name="Rectangle 13">
              <a:extLst>
                <a:ext uri="{FF2B5EF4-FFF2-40B4-BE49-F238E27FC236}">
                  <a16:creationId xmlns:a16="http://schemas.microsoft.com/office/drawing/2014/main" id="{1BC1CA79-9A78-8738-F68B-3924AFCB4440}"/>
                </a:ext>
              </a:extLst>
            </p:cNvPr>
            <p:cNvSpPr/>
            <p:nvPr/>
          </p:nvSpPr>
          <p:spPr>
            <a:xfrm>
              <a:off x="7401276" y="664820"/>
              <a:ext cx="4397996" cy="3108543"/>
            </a:xfrm>
            <a:prstGeom prst="rect">
              <a:avLst/>
            </a:prstGeom>
            <a:noFill/>
          </p:spPr>
          <p:txBody>
            <a:bodyPr wrap="square" lIns="91440" tIns="45720" rIns="91440" bIns="45720">
              <a:spAutoFit/>
            </a:bodyPr>
            <a:lstStyle/>
            <a:p>
              <a:r>
                <a:rPr lang="en-GB" sz="2800" b="0" cap="none" spc="0" dirty="0">
                  <a:ln w="0"/>
                  <a:solidFill>
                    <a:schemeClr val="tx1"/>
                  </a:solidFill>
                  <a:effectLst>
                    <a:outerShdw blurRad="38100" dist="19050" dir="2700000" algn="tl" rotWithShape="0">
                      <a:schemeClr val="dk1">
                        <a:alpha val="40000"/>
                      </a:schemeClr>
                    </a:outerShdw>
                  </a:effectLst>
                  <a:latin typeface="Bahnschrift SemiLight Condensed" panose="020B0502040204020203" pitchFamily="34" charset="0"/>
                </a:rPr>
                <a:t>The Visual CV is a simple, user-friendly Java application  It prompts users for personal details, education, work experience, and skills, then formats this information into a structured resume. </a:t>
              </a:r>
              <a:endParaRPr lang="en-US" sz="5400" b="0" cap="none" spc="0" dirty="0">
                <a:ln w="0"/>
                <a:solidFill>
                  <a:schemeClr val="tx1"/>
                </a:solidFill>
                <a:effectLst>
                  <a:outerShdw blurRad="38100" dist="19050" dir="2700000" algn="tl" rotWithShape="0">
                    <a:schemeClr val="dk1">
                      <a:alpha val="40000"/>
                    </a:schemeClr>
                  </a:outerShdw>
                </a:effectLst>
              </a:endParaRPr>
            </a:p>
          </p:txBody>
        </p:sp>
      </p:grpSp>
      <p:grpSp>
        <p:nvGrpSpPr>
          <p:cNvPr id="23" name="Group 22">
            <a:extLst>
              <a:ext uri="{FF2B5EF4-FFF2-40B4-BE49-F238E27FC236}">
                <a16:creationId xmlns:a16="http://schemas.microsoft.com/office/drawing/2014/main" id="{3EAC6E58-6A79-6ED7-BDA9-7765D260E70B}"/>
              </a:ext>
            </a:extLst>
          </p:cNvPr>
          <p:cNvGrpSpPr/>
          <p:nvPr/>
        </p:nvGrpSpPr>
        <p:grpSpPr>
          <a:xfrm>
            <a:off x="-6441655" y="12377"/>
            <a:ext cx="11572644" cy="6858000"/>
            <a:chOff x="-608597" y="12377"/>
            <a:chExt cx="11572644" cy="6858000"/>
          </a:xfrm>
        </p:grpSpPr>
        <p:grpSp>
          <p:nvGrpSpPr>
            <p:cNvPr id="20" name="Group 19">
              <a:extLst>
                <a:ext uri="{FF2B5EF4-FFF2-40B4-BE49-F238E27FC236}">
                  <a16:creationId xmlns:a16="http://schemas.microsoft.com/office/drawing/2014/main" id="{A4BD754C-E96B-FC49-D590-4904FE883923}"/>
                </a:ext>
              </a:extLst>
            </p:cNvPr>
            <p:cNvGrpSpPr/>
            <p:nvPr/>
          </p:nvGrpSpPr>
          <p:grpSpPr>
            <a:xfrm>
              <a:off x="-608597" y="12377"/>
              <a:ext cx="11572644" cy="6858000"/>
              <a:chOff x="-2248588" y="0"/>
              <a:chExt cx="11572644" cy="6858000"/>
            </a:xfrm>
          </p:grpSpPr>
          <p:sp>
            <p:nvSpPr>
              <p:cNvPr id="6" name="Rectangle 5">
                <a:extLst>
                  <a:ext uri="{FF2B5EF4-FFF2-40B4-BE49-F238E27FC236}">
                    <a16:creationId xmlns:a16="http://schemas.microsoft.com/office/drawing/2014/main" id="{2B4A62E8-35AE-CEF6-D083-A32167018984}"/>
                  </a:ext>
                </a:extLst>
              </p:cNvPr>
              <p:cNvSpPr/>
              <p:nvPr/>
            </p:nvSpPr>
            <p:spPr>
              <a:xfrm>
                <a:off x="-2248588" y="0"/>
                <a:ext cx="10786425" cy="6858000"/>
              </a:xfrm>
              <a:prstGeom prst="rect">
                <a:avLst/>
              </a:prstGeom>
              <a:solidFill>
                <a:schemeClr val="accent5">
                  <a:lumMod val="60000"/>
                  <a:lumOff val="40000"/>
                </a:schemeClr>
              </a:solidFill>
              <a:ln>
                <a:noFill/>
              </a:ln>
              <a:effectLst>
                <a:outerShdw blurRad="254000" dist="88900" algn="l" rotWithShape="0">
                  <a:prstClr val="black">
                    <a:alpha val="5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265F4A83-017B-D249-F270-89D283F985F7}"/>
                  </a:ext>
                </a:extLst>
              </p:cNvPr>
              <p:cNvSpPr/>
              <p:nvPr/>
            </p:nvSpPr>
            <p:spPr>
              <a:xfrm rot="5400000">
                <a:off x="8118444" y="3301044"/>
                <a:ext cx="1228907" cy="1182316"/>
              </a:xfrm>
              <a:prstGeom prst="roundRect">
                <a:avLst>
                  <a:gd name="adj" fmla="val 37149"/>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0C639BC-F719-9F1D-7A43-4BDE2A4D165E}"/>
                  </a:ext>
                </a:extLst>
              </p:cNvPr>
              <p:cNvSpPr/>
              <p:nvPr/>
            </p:nvSpPr>
            <p:spPr>
              <a:xfrm>
                <a:off x="8526317" y="3501707"/>
                <a:ext cx="646332" cy="923330"/>
              </a:xfrm>
              <a:prstGeom prst="rect">
                <a:avLst/>
              </a:prstGeom>
              <a:solidFill>
                <a:schemeClr val="accent5">
                  <a:lumMod val="60000"/>
                  <a:lumOff val="40000"/>
                </a:schemeClr>
              </a:solidFill>
            </p:spPr>
            <p:txBody>
              <a:bodyPr wrap="non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latin typeface="Artifakt Element Heavy" panose="020B0B03050000020004" pitchFamily="34" charset="0"/>
                    <a:ea typeface="Artifakt Element Heavy" panose="020B0B03050000020004" pitchFamily="34" charset="0"/>
                  </a:rPr>
                  <a:t>B</a:t>
                </a:r>
                <a:endParaRPr lang="en-US" sz="5400" b="0" cap="none" spc="0" dirty="0">
                  <a:ln w="0"/>
                  <a:solidFill>
                    <a:schemeClr val="tx1"/>
                  </a:solidFill>
                  <a:effectLst>
                    <a:outerShdw blurRad="38100" dist="19050" dir="2700000" algn="tl" rotWithShape="0">
                      <a:schemeClr val="dk1">
                        <a:alpha val="40000"/>
                      </a:schemeClr>
                    </a:outerShdw>
                  </a:effectLst>
                  <a:latin typeface="Artifakt Element Heavy" panose="020B0B03050000020004" pitchFamily="34" charset="0"/>
                  <a:ea typeface="Artifakt Element Heavy" panose="020B0B03050000020004" pitchFamily="34" charset="0"/>
                </a:endParaRPr>
              </a:p>
            </p:txBody>
          </p:sp>
        </p:grpSp>
        <p:sp>
          <p:nvSpPr>
            <p:cNvPr id="21" name="Rectangle 20">
              <a:extLst>
                <a:ext uri="{FF2B5EF4-FFF2-40B4-BE49-F238E27FC236}">
                  <a16:creationId xmlns:a16="http://schemas.microsoft.com/office/drawing/2014/main" id="{55D678A2-5600-EB46-2FDA-98E16CE1AD39}"/>
                </a:ext>
              </a:extLst>
            </p:cNvPr>
            <p:cNvSpPr/>
            <p:nvPr/>
          </p:nvSpPr>
          <p:spPr>
            <a:xfrm>
              <a:off x="5341995" y="640066"/>
              <a:ext cx="4672906" cy="3970318"/>
            </a:xfrm>
            <a:prstGeom prst="rect">
              <a:avLst/>
            </a:prstGeom>
            <a:noFill/>
          </p:spPr>
          <p:txBody>
            <a:bodyPr wrap="square" lIns="91440" tIns="45720" rIns="91440" bIns="45720">
              <a:spAutoFit/>
            </a:bodyPr>
            <a:lstStyle/>
            <a:p>
              <a:r>
                <a:rPr lang="en-GB" sz="2800" b="0" cap="none" spc="0" dirty="0">
                  <a:ln w="0"/>
                  <a:solidFill>
                    <a:schemeClr val="tx1"/>
                  </a:solidFill>
                  <a:effectLst>
                    <a:outerShdw blurRad="38100" dist="19050" dir="2700000" algn="tl" rotWithShape="0">
                      <a:schemeClr val="dk1">
                        <a:alpha val="40000"/>
                      </a:schemeClr>
                    </a:outerShdw>
                  </a:effectLst>
                  <a:latin typeface="Bahnschrift SemiLight Condensed" panose="020B0502040204020203" pitchFamily="34" charset="0"/>
                </a:rPr>
                <a:t>We are goin</a:t>
              </a:r>
              <a:r>
                <a:rPr lang="en-GB" sz="2800" dirty="0">
                  <a:ln w="0"/>
                  <a:effectLst>
                    <a:outerShdw blurRad="38100" dist="19050" dir="2700000" algn="tl" rotWithShape="0">
                      <a:schemeClr val="dk1">
                        <a:alpha val="40000"/>
                      </a:schemeClr>
                    </a:outerShdw>
                  </a:effectLst>
                  <a:latin typeface="Bahnschrift SemiLight Condensed" panose="020B0502040204020203" pitchFamily="34" charset="0"/>
                </a:rPr>
                <a:t>g to create a application which helps students to get their Resume in hand just by filling up a simple form where important credentials need to be filled. This project is ideal for individuals who need to quickly create a resume without the need for complex software </a:t>
              </a:r>
              <a:endParaRPr lang="en-GB" sz="1800" dirty="0">
                <a:ln w="0"/>
                <a:effectLst>
                  <a:outerShdw blurRad="38100" dist="19050" dir="2700000" algn="tl" rotWithShape="0">
                    <a:schemeClr val="dk1">
                      <a:alpha val="40000"/>
                    </a:schemeClr>
                  </a:outerShdw>
                </a:effectLst>
                <a:latin typeface="Bahnschrift SemiLight Condensed" panose="020B0502040204020203" pitchFamily="34" charset="0"/>
              </a:endParaRPr>
            </a:p>
          </p:txBody>
        </p:sp>
      </p:grpSp>
      <p:grpSp>
        <p:nvGrpSpPr>
          <p:cNvPr id="26" name="Group 25">
            <a:extLst>
              <a:ext uri="{FF2B5EF4-FFF2-40B4-BE49-F238E27FC236}">
                <a16:creationId xmlns:a16="http://schemas.microsoft.com/office/drawing/2014/main" id="{63C02019-E228-2D66-F9EB-81B74733E251}"/>
              </a:ext>
            </a:extLst>
          </p:cNvPr>
          <p:cNvGrpSpPr/>
          <p:nvPr/>
        </p:nvGrpSpPr>
        <p:grpSpPr>
          <a:xfrm>
            <a:off x="-7971889" y="-37131"/>
            <a:ext cx="11496096" cy="6858000"/>
            <a:chOff x="-3513870" y="-24754"/>
            <a:chExt cx="11496096" cy="6858000"/>
          </a:xfrm>
        </p:grpSpPr>
        <p:grpSp>
          <p:nvGrpSpPr>
            <p:cNvPr id="22" name="Group 21">
              <a:extLst>
                <a:ext uri="{FF2B5EF4-FFF2-40B4-BE49-F238E27FC236}">
                  <a16:creationId xmlns:a16="http://schemas.microsoft.com/office/drawing/2014/main" id="{3DFBA4EB-B086-C028-349F-1FBD7808BD7C}"/>
                </a:ext>
              </a:extLst>
            </p:cNvPr>
            <p:cNvGrpSpPr/>
            <p:nvPr/>
          </p:nvGrpSpPr>
          <p:grpSpPr>
            <a:xfrm>
              <a:off x="-3513870" y="-24754"/>
              <a:ext cx="11496096" cy="6858000"/>
              <a:chOff x="-8768038" y="-37131"/>
              <a:chExt cx="11496096" cy="6858000"/>
            </a:xfrm>
          </p:grpSpPr>
          <p:sp>
            <p:nvSpPr>
              <p:cNvPr id="10" name="Rectangle 9">
                <a:extLst>
                  <a:ext uri="{FF2B5EF4-FFF2-40B4-BE49-F238E27FC236}">
                    <a16:creationId xmlns:a16="http://schemas.microsoft.com/office/drawing/2014/main" id="{FE0CF581-308C-8A87-358E-5B7ABD27A6E2}"/>
                  </a:ext>
                </a:extLst>
              </p:cNvPr>
              <p:cNvSpPr/>
              <p:nvPr/>
            </p:nvSpPr>
            <p:spPr>
              <a:xfrm>
                <a:off x="-8768038" y="-37131"/>
                <a:ext cx="10786425" cy="6858000"/>
              </a:xfrm>
              <a:prstGeom prst="rect">
                <a:avLst/>
              </a:prstGeom>
              <a:solidFill>
                <a:schemeClr val="accent3">
                  <a:lumMod val="75000"/>
                </a:schemeClr>
              </a:solidFill>
              <a:ln>
                <a:noFill/>
              </a:ln>
              <a:effectLst>
                <a:outerShdw blurRad="254000" dist="88900" algn="l" rotWithShape="0">
                  <a:prstClr val="black">
                    <a:alpha val="5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F96E07AE-7F25-D544-0D68-E32BCE05C439}"/>
                  </a:ext>
                </a:extLst>
              </p:cNvPr>
              <p:cNvSpPr/>
              <p:nvPr/>
            </p:nvSpPr>
            <p:spPr>
              <a:xfrm rot="5400000">
                <a:off x="1522446" y="2235765"/>
                <a:ext cx="1228907" cy="1182316"/>
              </a:xfrm>
              <a:prstGeom prst="roundRect">
                <a:avLst>
                  <a:gd name="adj" fmla="val 37149"/>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92B444-EBE1-9601-C750-1A9C939BE802}"/>
                  </a:ext>
                </a:extLst>
              </p:cNvPr>
              <p:cNvSpPr/>
              <p:nvPr/>
            </p:nvSpPr>
            <p:spPr>
              <a:xfrm>
                <a:off x="2018387" y="2365258"/>
                <a:ext cx="604653" cy="923330"/>
              </a:xfrm>
              <a:prstGeom prst="rect">
                <a:avLst/>
              </a:prstGeom>
              <a:solidFill>
                <a:schemeClr val="accent3">
                  <a:lumMod val="75000"/>
                </a:schemeClr>
              </a:solidFill>
            </p:spPr>
            <p:txBody>
              <a:bodyPr wrap="none" lIns="91440" tIns="45720" rIns="91440" bIns="45720">
                <a:spAutoFit/>
              </a:bodyPr>
              <a:lstStyle/>
              <a:p>
                <a:pPr algn="ctr"/>
                <a:r>
                  <a:rPr lang="en-GB" sz="5400" dirty="0">
                    <a:ln w="0"/>
                    <a:effectLst>
                      <a:outerShdw blurRad="38100" dist="19050" dir="2700000" algn="tl" rotWithShape="0">
                        <a:schemeClr val="dk1">
                          <a:alpha val="40000"/>
                        </a:schemeClr>
                      </a:outerShdw>
                    </a:effectLst>
                    <a:latin typeface="Artifakt Element Heavy" panose="020B0B03050000020004" pitchFamily="34" charset="0"/>
                    <a:ea typeface="Artifakt Element Heavy" panose="020B0B03050000020004" pitchFamily="34" charset="0"/>
                  </a:rPr>
                  <a:t>C</a:t>
                </a:r>
                <a:endParaRPr lang="en-US" sz="5400" b="0" cap="none" spc="0" dirty="0">
                  <a:ln w="0"/>
                  <a:solidFill>
                    <a:schemeClr val="tx1"/>
                  </a:solidFill>
                  <a:effectLst>
                    <a:outerShdw blurRad="38100" dist="19050" dir="2700000" algn="tl" rotWithShape="0">
                      <a:schemeClr val="dk1">
                        <a:alpha val="40000"/>
                      </a:schemeClr>
                    </a:outerShdw>
                  </a:effectLst>
                  <a:latin typeface="Artifakt Element Heavy" panose="020B0B03050000020004" pitchFamily="34" charset="0"/>
                  <a:ea typeface="Artifakt Element Heavy" panose="020B0B03050000020004" pitchFamily="34" charset="0"/>
                </a:endParaRPr>
              </a:p>
            </p:txBody>
          </p:sp>
        </p:grpSp>
        <p:sp>
          <p:nvSpPr>
            <p:cNvPr id="24" name="Rectangle 23">
              <a:extLst>
                <a:ext uri="{FF2B5EF4-FFF2-40B4-BE49-F238E27FC236}">
                  <a16:creationId xmlns:a16="http://schemas.microsoft.com/office/drawing/2014/main" id="{C9E497AA-8A26-FE8E-B49B-0C7991D16980}"/>
                </a:ext>
              </a:extLst>
            </p:cNvPr>
            <p:cNvSpPr/>
            <p:nvPr/>
          </p:nvSpPr>
          <p:spPr>
            <a:xfrm>
              <a:off x="1517956" y="910125"/>
              <a:ext cx="6209210" cy="2677656"/>
            </a:xfrm>
            <a:prstGeom prst="rect">
              <a:avLst/>
            </a:prstGeom>
            <a:noFill/>
          </p:spPr>
          <p:txBody>
            <a:bodyPr wrap="square" lIns="91440" tIns="45720" rIns="91440" bIns="45720">
              <a:spAutoFit/>
            </a:bodyPr>
            <a:lstStyle/>
            <a:p>
              <a:r>
                <a:rPr lang="en-GB" sz="2800" dirty="0">
                  <a:ln w="0"/>
                  <a:effectLst>
                    <a:outerShdw blurRad="38100" dist="19050" dir="2700000" algn="tl" rotWithShape="0">
                      <a:schemeClr val="dk1">
                        <a:alpha val="40000"/>
                      </a:schemeClr>
                    </a:outerShdw>
                  </a:effectLst>
                  <a:latin typeface="Bahnschrift SemiLight Condensed" panose="020B0502040204020203" pitchFamily="34" charset="0"/>
                </a:rPr>
                <a:t>The application will be easy to use and user-friendly. </a:t>
              </a:r>
            </a:p>
            <a:p>
              <a:r>
                <a:rPr lang="en-GB" sz="2800" dirty="0">
                  <a:ln w="0"/>
                  <a:effectLst>
                    <a:outerShdw blurRad="38100" dist="19050" dir="2700000" algn="tl" rotWithShape="0">
                      <a:schemeClr val="dk1">
                        <a:alpha val="40000"/>
                      </a:schemeClr>
                    </a:outerShdw>
                  </a:effectLst>
                  <a:latin typeface="Bahnschrift SemiLight Condensed" panose="020B0502040204020203" pitchFamily="34" charset="0"/>
                </a:rPr>
                <a:t>It is compatible with mobile phones and other </a:t>
              </a:r>
            </a:p>
            <a:p>
              <a:r>
                <a:rPr lang="en-GB" sz="2800" dirty="0">
                  <a:ln w="0"/>
                  <a:effectLst>
                    <a:outerShdw blurRad="38100" dist="19050" dir="2700000" algn="tl" rotWithShape="0">
                      <a:schemeClr val="dk1">
                        <a:alpha val="40000"/>
                      </a:schemeClr>
                    </a:outerShdw>
                  </a:effectLst>
                  <a:latin typeface="Bahnschrift SemiLight Condensed" panose="020B0502040204020203" pitchFamily="34" charset="0"/>
                </a:rPr>
                <a:t>devices. The application uses java and ideal for those needing a straightforward resume tool without complex features.</a:t>
              </a:r>
            </a:p>
          </p:txBody>
        </p:sp>
      </p:grpSp>
    </p:spTree>
    <p:extLst>
      <p:ext uri="{BB962C8B-B14F-4D97-AF65-F5344CB8AC3E}">
        <p14:creationId xmlns:p14="http://schemas.microsoft.com/office/powerpoint/2010/main" val="911176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703 1.85185E-6 L 0.37149 0.00185 " pathEditMode="relative" rAng="0" ptsTypes="AA">
                                      <p:cBhvr>
                                        <p:cTn id="6" dur="2000" fill="hold"/>
                                        <p:tgtEl>
                                          <p:spTgt spid="5"/>
                                        </p:tgtEl>
                                        <p:attrNameLst>
                                          <p:attrName>ppt_x</p:attrName>
                                          <p:attrName>ppt_y</p:attrName>
                                        </p:attrNameLst>
                                      </p:cBhvr>
                                      <p:rCtr x="18919" y="93"/>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54167E-6 -1.85185E-6 L 0.3957 -0.00416 " pathEditMode="relative" rAng="0" ptsTypes="AA">
                                      <p:cBhvr>
                                        <p:cTn id="10" dur="1250" fill="hold"/>
                                        <p:tgtEl>
                                          <p:spTgt spid="23"/>
                                        </p:tgtEl>
                                        <p:attrNameLst>
                                          <p:attrName>ppt_x</p:attrName>
                                          <p:attrName>ppt_y</p:attrName>
                                        </p:attrNameLst>
                                      </p:cBhvr>
                                      <p:rCtr x="19779" y="-208"/>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29167E-6 0 L 0.40052 0.00185 " pathEditMode="relative" rAng="0" ptsTypes="AA">
                                      <p:cBhvr>
                                        <p:cTn id="14" dur="1500" fill="hold"/>
                                        <p:tgtEl>
                                          <p:spTgt spid="26"/>
                                        </p:tgtEl>
                                        <p:attrNameLst>
                                          <p:attrName>ppt_x</p:attrName>
                                          <p:attrName>ppt_y</p:attrName>
                                        </p:attrNameLst>
                                      </p:cBhvr>
                                      <p:rCtr x="20026"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8" name="Rounded Rectangle 7"/>
          <p:cNvSpPr/>
          <p:nvPr/>
        </p:nvSpPr>
        <p:spPr>
          <a:xfrm>
            <a:off x="3845169" y="1059470"/>
            <a:ext cx="2659674" cy="9144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ln w="0"/>
                <a:solidFill>
                  <a:schemeClr val="bg1"/>
                </a:solidFill>
                <a:effectLst>
                  <a:outerShdw blurRad="38100" dist="19050" dir="2700000" algn="tl" rotWithShape="0">
                    <a:schemeClr val="dk1">
                      <a:alpha val="40000"/>
                    </a:schemeClr>
                  </a:outerShdw>
                </a:effectLst>
              </a:rPr>
              <a:t>01</a:t>
            </a:r>
          </a:p>
        </p:txBody>
      </p:sp>
      <p:sp>
        <p:nvSpPr>
          <p:cNvPr id="9" name="Rounded Rectangle 8"/>
          <p:cNvSpPr/>
          <p:nvPr/>
        </p:nvSpPr>
        <p:spPr>
          <a:xfrm>
            <a:off x="3845169" y="2235127"/>
            <a:ext cx="2659674" cy="9144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02</a:t>
            </a:r>
          </a:p>
        </p:txBody>
      </p:sp>
      <p:sp>
        <p:nvSpPr>
          <p:cNvPr id="10" name="Rounded Rectangle 9"/>
          <p:cNvSpPr/>
          <p:nvPr/>
        </p:nvSpPr>
        <p:spPr>
          <a:xfrm>
            <a:off x="3845169" y="3440407"/>
            <a:ext cx="2659674" cy="914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03</a:t>
            </a:r>
          </a:p>
        </p:txBody>
      </p:sp>
      <p:sp>
        <p:nvSpPr>
          <p:cNvPr id="2" name="Rectangle 1"/>
          <p:cNvSpPr/>
          <p:nvPr/>
        </p:nvSpPr>
        <p:spPr>
          <a:xfrm>
            <a:off x="975528" y="667380"/>
            <a:ext cx="4478215" cy="5639635"/>
          </a:xfrm>
          <a:prstGeom prst="rect">
            <a:avLst/>
          </a:prstGeom>
          <a:blipFill>
            <a:blip r:embed="rId2">
              <a:extLst>
                <a:ext uri="{28A0092B-C50C-407E-A947-70E740481C1C}">
                  <a14:useLocalDpi xmlns:a14="http://schemas.microsoft.com/office/drawing/2010/main" val="0"/>
                </a:ext>
              </a:extLst>
            </a:blip>
            <a:stretch>
              <a:fillRect/>
            </a:stretch>
          </a:blipFill>
          <a:ln>
            <a:noFill/>
          </a:ln>
          <a:effectLst>
            <a:outerShdw blurRad="254000" dist="177800" algn="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511980" y="1130185"/>
            <a:ext cx="3704492" cy="1200329"/>
          </a:xfrm>
          <a:prstGeom prst="rect">
            <a:avLst/>
          </a:prstGeom>
          <a:noFill/>
        </p:spPr>
        <p:txBody>
          <a:bodyPr wrap="square" rtlCol="0">
            <a:spAutoFit/>
          </a:bodyPr>
          <a:lstStyle/>
          <a:p>
            <a:r>
              <a:rPr lang="en-US" sz="3600" b="1" u="sng" dirty="0">
                <a:solidFill>
                  <a:schemeClr val="bg1"/>
                </a:solidFill>
              </a:rPr>
              <a:t>INTERACTIVE INPUT:</a:t>
            </a:r>
            <a:endParaRPr lang="en-US" sz="3600" b="1" u="sng" dirty="0"/>
          </a:p>
        </p:txBody>
      </p:sp>
      <p:sp>
        <p:nvSpPr>
          <p:cNvPr id="15" name="TextBox 14"/>
          <p:cNvSpPr txBox="1"/>
          <p:nvPr/>
        </p:nvSpPr>
        <p:spPr>
          <a:xfrm>
            <a:off x="7522238" y="2286245"/>
            <a:ext cx="3821723" cy="2308324"/>
          </a:xfrm>
          <a:prstGeom prst="rect">
            <a:avLst/>
          </a:prstGeom>
          <a:noFill/>
        </p:spPr>
        <p:txBody>
          <a:bodyPr wrap="square" rtlCol="0">
            <a:spAutoFit/>
          </a:bodyPr>
          <a:lstStyle/>
          <a:p>
            <a:r>
              <a:rPr lang="en-GB" sz="2400" dirty="0">
                <a:solidFill>
                  <a:schemeClr val="bg1"/>
                </a:solidFill>
              </a:rPr>
              <a:t>The program prompts the user to enter details like full name, email, phone number, address, objective, education, work experience, and skills.</a:t>
            </a:r>
            <a:endParaRPr lang="en-US" sz="2400" dirty="0"/>
          </a:p>
        </p:txBody>
      </p:sp>
      <p:sp>
        <p:nvSpPr>
          <p:cNvPr id="5" name="Rectangle 4">
            <a:extLst>
              <a:ext uri="{FF2B5EF4-FFF2-40B4-BE49-F238E27FC236}">
                <a16:creationId xmlns:a16="http://schemas.microsoft.com/office/drawing/2014/main" id="{92AD9E77-37D1-F6A8-7C4E-9617B62B33BD}"/>
              </a:ext>
            </a:extLst>
          </p:cNvPr>
          <p:cNvSpPr/>
          <p:nvPr/>
        </p:nvSpPr>
        <p:spPr>
          <a:xfrm>
            <a:off x="1067713" y="5168824"/>
            <a:ext cx="4287276" cy="1062237"/>
          </a:xfrm>
          <a:prstGeom prst="rect">
            <a:avLst/>
          </a:prstGeom>
          <a:blipFill>
            <a:blip r:embed="rId3"/>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Arial Narrow" panose="020B0606020202030204" pitchFamily="34" charset="0"/>
              </a:rPr>
              <a:t>Key Features</a:t>
            </a:r>
            <a:endParaRPr lang="en-US" sz="5400" dirty="0">
              <a:latin typeface="Arial Narrow" panose="020B0606020202030204" pitchFamily="34" charset="0"/>
            </a:endParaRPr>
          </a:p>
        </p:txBody>
      </p:sp>
    </p:spTree>
    <p:extLst>
      <p:ext uri="{BB962C8B-B14F-4D97-AF65-F5344CB8AC3E}">
        <p14:creationId xmlns:p14="http://schemas.microsoft.com/office/powerpoint/2010/main" val="1977022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8" name="Rounded Rectangle 7"/>
          <p:cNvSpPr/>
          <p:nvPr/>
        </p:nvSpPr>
        <p:spPr>
          <a:xfrm>
            <a:off x="4766163" y="1030999"/>
            <a:ext cx="2659674" cy="9144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ln w="0"/>
                <a:solidFill>
                  <a:schemeClr val="bg1"/>
                </a:solidFill>
                <a:effectLst>
                  <a:outerShdw blurRad="38100" dist="19050" dir="2700000" algn="tl" rotWithShape="0">
                    <a:schemeClr val="dk1">
                      <a:alpha val="40000"/>
                    </a:schemeClr>
                  </a:outerShdw>
                </a:effectLst>
              </a:rPr>
              <a:t>01</a:t>
            </a:r>
          </a:p>
        </p:txBody>
      </p:sp>
      <p:sp>
        <p:nvSpPr>
          <p:cNvPr id="9" name="Rounded Rectangle 8"/>
          <p:cNvSpPr/>
          <p:nvPr/>
        </p:nvSpPr>
        <p:spPr>
          <a:xfrm>
            <a:off x="3845169" y="2235127"/>
            <a:ext cx="2659674" cy="9144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02</a:t>
            </a:r>
          </a:p>
        </p:txBody>
      </p:sp>
      <p:sp>
        <p:nvSpPr>
          <p:cNvPr id="10" name="Rounded Rectangle 9"/>
          <p:cNvSpPr/>
          <p:nvPr/>
        </p:nvSpPr>
        <p:spPr>
          <a:xfrm>
            <a:off x="3845169" y="3440407"/>
            <a:ext cx="2659674" cy="914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03</a:t>
            </a:r>
          </a:p>
        </p:txBody>
      </p:sp>
      <p:sp>
        <p:nvSpPr>
          <p:cNvPr id="2" name="Rectangle 1"/>
          <p:cNvSpPr/>
          <p:nvPr/>
        </p:nvSpPr>
        <p:spPr>
          <a:xfrm>
            <a:off x="975528" y="667380"/>
            <a:ext cx="4478215" cy="5639635"/>
          </a:xfrm>
          <a:prstGeom prst="rect">
            <a:avLst/>
          </a:prstGeom>
          <a:blipFill>
            <a:blip r:embed="rId2">
              <a:extLst>
                <a:ext uri="{28A0092B-C50C-407E-A947-70E740481C1C}">
                  <a14:useLocalDpi xmlns:a14="http://schemas.microsoft.com/office/drawing/2010/main" val="0"/>
                </a:ext>
              </a:extLst>
            </a:blip>
            <a:stretch>
              <a:fillRect/>
            </a:stretch>
          </a:blipFill>
          <a:ln>
            <a:noFill/>
          </a:ln>
          <a:effectLst>
            <a:outerShdw blurRad="254000" dist="177800" algn="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511980" y="1130185"/>
            <a:ext cx="3704492" cy="1200329"/>
          </a:xfrm>
          <a:prstGeom prst="rect">
            <a:avLst/>
          </a:prstGeom>
          <a:noFill/>
        </p:spPr>
        <p:txBody>
          <a:bodyPr wrap="square" rtlCol="0">
            <a:spAutoFit/>
          </a:bodyPr>
          <a:lstStyle/>
          <a:p>
            <a:r>
              <a:rPr lang="en-US" sz="3600" b="1" u="sng" dirty="0">
                <a:solidFill>
                  <a:schemeClr val="bg1"/>
                </a:solidFill>
              </a:rPr>
              <a:t>INTERACTIVE INPUT:</a:t>
            </a:r>
            <a:endParaRPr lang="en-US" sz="3600" b="1" u="sng" dirty="0"/>
          </a:p>
        </p:txBody>
      </p:sp>
      <p:sp>
        <p:nvSpPr>
          <p:cNvPr id="15" name="TextBox 14"/>
          <p:cNvSpPr txBox="1"/>
          <p:nvPr/>
        </p:nvSpPr>
        <p:spPr>
          <a:xfrm>
            <a:off x="7522238" y="2286245"/>
            <a:ext cx="3821723" cy="2308324"/>
          </a:xfrm>
          <a:prstGeom prst="rect">
            <a:avLst/>
          </a:prstGeom>
          <a:noFill/>
        </p:spPr>
        <p:txBody>
          <a:bodyPr wrap="square" rtlCol="0">
            <a:spAutoFit/>
          </a:bodyPr>
          <a:lstStyle/>
          <a:p>
            <a:r>
              <a:rPr lang="en-GB" sz="2400" dirty="0">
                <a:solidFill>
                  <a:schemeClr val="bg1"/>
                </a:solidFill>
              </a:rPr>
              <a:t>The program prompts the user to enter details like full name, email, phone number, address, objective, education, work experience, and skills.</a:t>
            </a:r>
            <a:endParaRPr lang="en-US" sz="2400" dirty="0"/>
          </a:p>
        </p:txBody>
      </p:sp>
      <p:sp>
        <p:nvSpPr>
          <p:cNvPr id="3" name="Rectangle 2">
            <a:extLst>
              <a:ext uri="{FF2B5EF4-FFF2-40B4-BE49-F238E27FC236}">
                <a16:creationId xmlns:a16="http://schemas.microsoft.com/office/drawing/2014/main" id="{F469652E-A735-2A9F-DF33-CAA09276DD24}"/>
              </a:ext>
            </a:extLst>
          </p:cNvPr>
          <p:cNvSpPr/>
          <p:nvPr/>
        </p:nvSpPr>
        <p:spPr>
          <a:xfrm>
            <a:off x="1067713" y="5168824"/>
            <a:ext cx="4287276" cy="1062237"/>
          </a:xfrm>
          <a:prstGeom prst="rect">
            <a:avLst/>
          </a:prstGeom>
          <a:blipFill>
            <a:blip r:embed="rId3"/>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Arial Narrow" panose="020B0606020202030204" pitchFamily="34" charset="0"/>
              </a:rPr>
              <a:t>Key Features</a:t>
            </a:r>
            <a:endParaRPr lang="en-US" sz="5400" dirty="0">
              <a:latin typeface="Arial Narrow" panose="020B0606020202030204" pitchFamily="34" charset="0"/>
            </a:endParaRPr>
          </a:p>
        </p:txBody>
      </p:sp>
    </p:spTree>
    <p:extLst>
      <p:ext uri="{BB962C8B-B14F-4D97-AF65-F5344CB8AC3E}">
        <p14:creationId xmlns:p14="http://schemas.microsoft.com/office/powerpoint/2010/main" val="3574167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8" name="Rounded Rectangle 7"/>
          <p:cNvSpPr/>
          <p:nvPr/>
        </p:nvSpPr>
        <p:spPr>
          <a:xfrm>
            <a:off x="3828317" y="1099663"/>
            <a:ext cx="2659674" cy="9144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ln w="0"/>
                <a:solidFill>
                  <a:schemeClr val="bg1"/>
                </a:solidFill>
                <a:effectLst>
                  <a:outerShdw blurRad="38100" dist="19050" dir="2700000" algn="tl" rotWithShape="0">
                    <a:schemeClr val="dk1">
                      <a:alpha val="40000"/>
                    </a:schemeClr>
                  </a:outerShdw>
                </a:effectLst>
              </a:rPr>
              <a:t>01</a:t>
            </a:r>
          </a:p>
        </p:txBody>
      </p:sp>
      <p:sp>
        <p:nvSpPr>
          <p:cNvPr id="9" name="Rounded Rectangle 8"/>
          <p:cNvSpPr/>
          <p:nvPr/>
        </p:nvSpPr>
        <p:spPr>
          <a:xfrm>
            <a:off x="4676462" y="2234235"/>
            <a:ext cx="2659674" cy="9144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02</a:t>
            </a:r>
          </a:p>
        </p:txBody>
      </p:sp>
      <p:sp>
        <p:nvSpPr>
          <p:cNvPr id="10" name="Rounded Rectangle 9"/>
          <p:cNvSpPr/>
          <p:nvPr/>
        </p:nvSpPr>
        <p:spPr>
          <a:xfrm>
            <a:off x="3845169" y="3440407"/>
            <a:ext cx="2659674" cy="914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03</a:t>
            </a:r>
          </a:p>
        </p:txBody>
      </p:sp>
      <p:sp>
        <p:nvSpPr>
          <p:cNvPr id="2" name="Rectangle 1"/>
          <p:cNvSpPr/>
          <p:nvPr/>
        </p:nvSpPr>
        <p:spPr>
          <a:xfrm>
            <a:off x="975528" y="667380"/>
            <a:ext cx="4478215" cy="5639635"/>
          </a:xfrm>
          <a:prstGeom prst="rect">
            <a:avLst/>
          </a:prstGeom>
          <a:blipFill>
            <a:blip r:embed="rId2">
              <a:extLst>
                <a:ext uri="{28A0092B-C50C-407E-A947-70E740481C1C}">
                  <a14:useLocalDpi xmlns:a14="http://schemas.microsoft.com/office/drawing/2010/main" val="0"/>
                </a:ext>
              </a:extLst>
            </a:blip>
            <a:stretch>
              <a:fillRect/>
            </a:stretch>
          </a:blipFill>
          <a:ln>
            <a:noFill/>
          </a:ln>
          <a:effectLst>
            <a:outerShdw blurRad="254000" dist="177800" algn="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552385" y="1639913"/>
            <a:ext cx="3704492" cy="1200329"/>
          </a:xfrm>
          <a:prstGeom prst="rect">
            <a:avLst/>
          </a:prstGeom>
          <a:noFill/>
        </p:spPr>
        <p:txBody>
          <a:bodyPr wrap="square" rtlCol="0">
            <a:spAutoFit/>
          </a:bodyPr>
          <a:lstStyle/>
          <a:p>
            <a:r>
              <a:rPr lang="en-GB" sz="3600" b="1" u="sng" dirty="0">
                <a:solidFill>
                  <a:schemeClr val="bg1"/>
                </a:solidFill>
              </a:rPr>
              <a:t>AUTOMATIC FORMATTING:</a:t>
            </a:r>
            <a:endParaRPr lang="en-US" sz="3600" b="1" u="sng" dirty="0">
              <a:solidFill>
                <a:schemeClr val="bg1"/>
              </a:solidFill>
            </a:endParaRPr>
          </a:p>
        </p:txBody>
      </p:sp>
      <p:sp>
        <p:nvSpPr>
          <p:cNvPr id="15" name="TextBox 14"/>
          <p:cNvSpPr txBox="1"/>
          <p:nvPr/>
        </p:nvSpPr>
        <p:spPr>
          <a:xfrm>
            <a:off x="7552385" y="2840242"/>
            <a:ext cx="3821723" cy="1200329"/>
          </a:xfrm>
          <a:prstGeom prst="rect">
            <a:avLst/>
          </a:prstGeom>
          <a:noFill/>
        </p:spPr>
        <p:txBody>
          <a:bodyPr wrap="square" rtlCol="0">
            <a:spAutoFit/>
          </a:bodyPr>
          <a:lstStyle/>
          <a:p>
            <a:pPr algn="l"/>
            <a:r>
              <a:rPr lang="en-GB" sz="2400" dirty="0">
                <a:solidFill>
                  <a:schemeClr val="bg1"/>
                </a:solidFill>
              </a:rPr>
              <a:t>The provided information is formatted into a neat and organized resume structure</a:t>
            </a:r>
            <a:endParaRPr lang="en-US" sz="2400" dirty="0">
              <a:solidFill>
                <a:schemeClr val="bg1"/>
              </a:solidFill>
            </a:endParaRPr>
          </a:p>
        </p:txBody>
      </p:sp>
      <p:sp>
        <p:nvSpPr>
          <p:cNvPr id="4" name="Rectangle 3">
            <a:extLst>
              <a:ext uri="{FF2B5EF4-FFF2-40B4-BE49-F238E27FC236}">
                <a16:creationId xmlns:a16="http://schemas.microsoft.com/office/drawing/2014/main" id="{CF7C8FED-6DE9-82CA-B1BC-53E6CBBDA39D}"/>
              </a:ext>
            </a:extLst>
          </p:cNvPr>
          <p:cNvSpPr/>
          <p:nvPr/>
        </p:nvSpPr>
        <p:spPr>
          <a:xfrm>
            <a:off x="1067713" y="5168824"/>
            <a:ext cx="4287276" cy="1062237"/>
          </a:xfrm>
          <a:prstGeom prst="rect">
            <a:avLst/>
          </a:prstGeom>
          <a:blipFill>
            <a:blip r:embed="rId3"/>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Arial Narrow" panose="020B0606020202030204" pitchFamily="34" charset="0"/>
              </a:rPr>
              <a:t>Key Features</a:t>
            </a:r>
            <a:endParaRPr lang="en-US" sz="5400" dirty="0">
              <a:latin typeface="Arial Narrow" panose="020B0606020202030204" pitchFamily="34" charset="0"/>
            </a:endParaRPr>
          </a:p>
        </p:txBody>
      </p:sp>
    </p:spTree>
    <p:extLst>
      <p:ext uri="{BB962C8B-B14F-4D97-AF65-F5344CB8AC3E}">
        <p14:creationId xmlns:p14="http://schemas.microsoft.com/office/powerpoint/2010/main" val="6239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8" name="Rounded Rectangle 7"/>
          <p:cNvSpPr/>
          <p:nvPr/>
        </p:nvSpPr>
        <p:spPr>
          <a:xfrm>
            <a:off x="3828317" y="1099663"/>
            <a:ext cx="2659674" cy="914400"/>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ln w="0"/>
                <a:solidFill>
                  <a:schemeClr val="bg1"/>
                </a:solidFill>
                <a:effectLst>
                  <a:outerShdw blurRad="38100" dist="19050" dir="2700000" algn="tl" rotWithShape="0">
                    <a:schemeClr val="dk1">
                      <a:alpha val="40000"/>
                    </a:schemeClr>
                  </a:outerShdw>
                </a:effectLst>
              </a:rPr>
              <a:t>01</a:t>
            </a:r>
          </a:p>
        </p:txBody>
      </p:sp>
      <p:sp>
        <p:nvSpPr>
          <p:cNvPr id="9" name="Rounded Rectangle 8"/>
          <p:cNvSpPr/>
          <p:nvPr/>
        </p:nvSpPr>
        <p:spPr>
          <a:xfrm>
            <a:off x="3845169" y="2236279"/>
            <a:ext cx="2659674" cy="9144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02</a:t>
            </a:r>
          </a:p>
        </p:txBody>
      </p:sp>
      <p:sp>
        <p:nvSpPr>
          <p:cNvPr id="10" name="Rounded Rectangle 9"/>
          <p:cNvSpPr/>
          <p:nvPr/>
        </p:nvSpPr>
        <p:spPr>
          <a:xfrm>
            <a:off x="4669763" y="3440983"/>
            <a:ext cx="2659674" cy="9144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4800" dirty="0"/>
              <a:t>03</a:t>
            </a:r>
          </a:p>
        </p:txBody>
      </p:sp>
      <p:sp>
        <p:nvSpPr>
          <p:cNvPr id="2" name="Rectangle 1"/>
          <p:cNvSpPr/>
          <p:nvPr/>
        </p:nvSpPr>
        <p:spPr>
          <a:xfrm>
            <a:off x="975528" y="667380"/>
            <a:ext cx="4478215" cy="5639635"/>
          </a:xfrm>
          <a:prstGeom prst="rect">
            <a:avLst/>
          </a:prstGeom>
          <a:blipFill>
            <a:blip r:embed="rId3">
              <a:extLst>
                <a:ext uri="{28A0092B-C50C-407E-A947-70E740481C1C}">
                  <a14:useLocalDpi xmlns:a14="http://schemas.microsoft.com/office/drawing/2010/main" val="0"/>
                </a:ext>
              </a:extLst>
            </a:blip>
            <a:stretch>
              <a:fillRect/>
            </a:stretch>
          </a:blipFill>
          <a:ln>
            <a:noFill/>
          </a:ln>
          <a:effectLst>
            <a:outerShdw blurRad="254000" dist="177800" algn="l" rotWithShape="0">
              <a:prstClr val="black">
                <a:alpha val="5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7505386" y="1639896"/>
            <a:ext cx="3704492" cy="646331"/>
          </a:xfrm>
          <a:prstGeom prst="rect">
            <a:avLst/>
          </a:prstGeom>
          <a:noFill/>
        </p:spPr>
        <p:txBody>
          <a:bodyPr wrap="square" rtlCol="0">
            <a:spAutoFit/>
          </a:bodyPr>
          <a:lstStyle/>
          <a:p>
            <a:r>
              <a:rPr lang="en-GB" sz="3600" b="1" u="sng" dirty="0">
                <a:solidFill>
                  <a:schemeClr val="bg1"/>
                </a:solidFill>
              </a:rPr>
              <a:t>FILE OUTPUT:</a:t>
            </a:r>
            <a:endParaRPr lang="en-US" sz="3600" b="1" u="sng" dirty="0">
              <a:solidFill>
                <a:schemeClr val="bg1"/>
              </a:solidFill>
            </a:endParaRPr>
          </a:p>
        </p:txBody>
      </p:sp>
      <p:sp>
        <p:nvSpPr>
          <p:cNvPr id="15" name="TextBox 14"/>
          <p:cNvSpPr txBox="1"/>
          <p:nvPr/>
        </p:nvSpPr>
        <p:spPr>
          <a:xfrm>
            <a:off x="7499211" y="2382763"/>
            <a:ext cx="3821723" cy="1569660"/>
          </a:xfrm>
          <a:prstGeom prst="rect">
            <a:avLst/>
          </a:prstGeom>
          <a:noFill/>
        </p:spPr>
        <p:txBody>
          <a:bodyPr wrap="square" rtlCol="0">
            <a:spAutoFit/>
          </a:bodyPr>
          <a:lstStyle/>
          <a:p>
            <a:pPr algn="l"/>
            <a:r>
              <a:rPr lang="en-GB" sz="2400" dirty="0">
                <a:solidFill>
                  <a:schemeClr val="bg1"/>
                </a:solidFill>
              </a:rPr>
              <a:t>The generated resume is automatically saved as a .txt file with a name based on the user's full name. </a:t>
            </a:r>
            <a:endParaRPr lang="en-US" sz="2400" dirty="0">
              <a:solidFill>
                <a:schemeClr val="bg1"/>
              </a:solidFill>
            </a:endParaRPr>
          </a:p>
        </p:txBody>
      </p:sp>
      <p:sp>
        <p:nvSpPr>
          <p:cNvPr id="4" name="Rectangle 3">
            <a:extLst>
              <a:ext uri="{FF2B5EF4-FFF2-40B4-BE49-F238E27FC236}">
                <a16:creationId xmlns:a16="http://schemas.microsoft.com/office/drawing/2014/main" id="{DC4EBFD3-3D1D-9B22-4C14-D80897DB2067}"/>
              </a:ext>
            </a:extLst>
          </p:cNvPr>
          <p:cNvSpPr/>
          <p:nvPr/>
        </p:nvSpPr>
        <p:spPr>
          <a:xfrm>
            <a:off x="1067713" y="5168824"/>
            <a:ext cx="4287276" cy="1062237"/>
          </a:xfrm>
          <a:prstGeom prst="rect">
            <a:avLst/>
          </a:prstGeom>
          <a:blipFill>
            <a:blip r:embed="rId4"/>
            <a:tile tx="0" ty="0" sx="100000" sy="100000" flip="none" algn="tl"/>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latin typeface="Arial Narrow" panose="020B0606020202030204" pitchFamily="34" charset="0"/>
              </a:rPr>
              <a:t>Key Features</a:t>
            </a:r>
            <a:endParaRPr lang="en-US" sz="5400" dirty="0">
              <a:latin typeface="Arial Narrow" panose="020B0606020202030204" pitchFamily="34" charset="0"/>
            </a:endParaRPr>
          </a:p>
        </p:txBody>
      </p:sp>
    </p:spTree>
    <p:extLst>
      <p:ext uri="{BB962C8B-B14F-4D97-AF65-F5344CB8AC3E}">
        <p14:creationId xmlns:p14="http://schemas.microsoft.com/office/powerpoint/2010/main" val="3514178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5392EDF-E531-B706-6E16-4729C58C002C}"/>
              </a:ext>
            </a:extLst>
          </p:cNvPr>
          <p:cNvSpPr txBox="1"/>
          <p:nvPr/>
        </p:nvSpPr>
        <p:spPr>
          <a:xfrm>
            <a:off x="4740239" y="1475944"/>
            <a:ext cx="7451761" cy="3785652"/>
          </a:xfrm>
          <a:prstGeom prst="rect">
            <a:avLst/>
          </a:prstGeom>
          <a:noFill/>
        </p:spPr>
        <p:txBody>
          <a:bodyPr wrap="square" rtlCol="0">
            <a:spAutoFit/>
          </a:bodyPr>
          <a:lstStyle/>
          <a:p>
            <a:r>
              <a:rPr lang="en-GB" sz="2000" b="1" dirty="0">
                <a:solidFill>
                  <a:schemeClr val="bg1"/>
                </a:solidFill>
              </a:rPr>
              <a:t>Rinki Tyagi et al. (2020): </a:t>
            </a:r>
          </a:p>
          <a:p>
            <a:r>
              <a:rPr lang="en-GB" sz="2000" dirty="0">
                <a:solidFill>
                  <a:schemeClr val="bg1"/>
                </a:solidFill>
              </a:rPr>
              <a:t>       This study proposes an Android application that generates formal format resumes. Users can choose from various templates and save their resumes in different formats. The application is free and user-friendly, but requires internet. connectivity and is limited to the Android platform. </a:t>
            </a:r>
          </a:p>
          <a:p>
            <a:r>
              <a:rPr lang="en-GB" sz="2000" b="1" dirty="0">
                <a:solidFill>
                  <a:schemeClr val="bg1"/>
                </a:solidFill>
              </a:rPr>
              <a:t>Advantages: </a:t>
            </a:r>
          </a:p>
          <a:p>
            <a:pPr marL="400050" indent="-400050">
              <a:buAutoNum type="romanLcParenR"/>
            </a:pPr>
            <a:r>
              <a:rPr lang="en-GB" sz="2000" dirty="0">
                <a:solidFill>
                  <a:schemeClr val="bg1"/>
                </a:solidFill>
              </a:rPr>
              <a:t>It is free of cost. </a:t>
            </a:r>
          </a:p>
          <a:p>
            <a:pPr marL="400050" indent="-400050">
              <a:buAutoNum type="romanLcParenR"/>
            </a:pPr>
            <a:r>
              <a:rPr lang="en-GB" sz="2000" dirty="0">
                <a:solidFill>
                  <a:schemeClr val="bg1"/>
                </a:solidFill>
              </a:rPr>
              <a:t>It saves time for users </a:t>
            </a:r>
          </a:p>
          <a:p>
            <a:pPr marL="400050" indent="-400050">
              <a:buAutoNum type="romanLcParenR"/>
            </a:pPr>
            <a:r>
              <a:rPr lang="en-GB" sz="2000" dirty="0" err="1">
                <a:solidFill>
                  <a:schemeClr val="bg1"/>
                </a:solidFill>
              </a:rPr>
              <a:t>lt</a:t>
            </a:r>
            <a:r>
              <a:rPr lang="en-GB" sz="2000" dirty="0">
                <a:solidFill>
                  <a:schemeClr val="bg1"/>
                </a:solidFill>
              </a:rPr>
              <a:t> helps users to focus on content. </a:t>
            </a:r>
          </a:p>
          <a:p>
            <a:pPr marL="400050" indent="-400050">
              <a:buAutoNum type="romanLcParenR"/>
            </a:pPr>
            <a:r>
              <a:rPr lang="en-GB" sz="2000" dirty="0">
                <a:solidFill>
                  <a:schemeClr val="bg1"/>
                </a:solidFill>
              </a:rPr>
              <a:t>In application creation and modification are very simple and user-friendly task.</a:t>
            </a:r>
            <a:endParaRPr lang="en-US" sz="2000" dirty="0">
              <a:solidFill>
                <a:schemeClr val="bg1"/>
              </a:solidFill>
            </a:endParaRPr>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92C0EE-FB63-DB7E-E448-74A9368BC436}"/>
              </a:ext>
            </a:extLst>
          </p:cNvPr>
          <p:cNvSpPr txBox="1"/>
          <p:nvPr/>
        </p:nvSpPr>
        <p:spPr>
          <a:xfrm>
            <a:off x="346510" y="2491607"/>
            <a:ext cx="3854918" cy="1938992"/>
          </a:xfrm>
          <a:prstGeom prst="rect">
            <a:avLst/>
          </a:prstGeom>
          <a:noFill/>
        </p:spPr>
        <p:txBody>
          <a:bodyPr wrap="square" rtlCol="0">
            <a:spAutoFit/>
          </a:bodyPr>
          <a:lstStyle/>
          <a:p>
            <a:r>
              <a:rPr lang="en-GB" sz="6000" b="1" dirty="0">
                <a:solidFill>
                  <a:schemeClr val="bg1"/>
                </a:solidFill>
              </a:rPr>
              <a:t>Literature Review</a:t>
            </a:r>
            <a:endParaRPr lang="en-US" sz="6000" b="1" dirty="0">
              <a:solidFill>
                <a:schemeClr val="bg1"/>
              </a:solidFill>
            </a:endParaRPr>
          </a:p>
        </p:txBody>
      </p:sp>
    </p:spTree>
    <p:extLst>
      <p:ext uri="{BB962C8B-B14F-4D97-AF65-F5344CB8AC3E}">
        <p14:creationId xmlns:p14="http://schemas.microsoft.com/office/powerpoint/2010/main" val="42433180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92B29C-B7B1-5829-2A43-0D259919B63A}"/>
              </a:ext>
            </a:extLst>
          </p:cNvPr>
          <p:cNvSpPr/>
          <p:nvPr/>
        </p:nvSpPr>
        <p:spPr>
          <a:xfrm>
            <a:off x="0" y="0"/>
            <a:ext cx="12192000" cy="685800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D5392EDF-E531-B706-6E16-4729C58C002C}"/>
              </a:ext>
            </a:extLst>
          </p:cNvPr>
          <p:cNvSpPr txBox="1"/>
          <p:nvPr/>
        </p:nvSpPr>
        <p:spPr>
          <a:xfrm>
            <a:off x="4596063" y="1475944"/>
            <a:ext cx="7595937" cy="3170099"/>
          </a:xfrm>
          <a:prstGeom prst="rect">
            <a:avLst/>
          </a:prstGeom>
          <a:noFill/>
        </p:spPr>
        <p:txBody>
          <a:bodyPr wrap="square" rtlCol="0">
            <a:spAutoFit/>
          </a:bodyPr>
          <a:lstStyle/>
          <a:p>
            <a:r>
              <a:rPr lang="en-GB" sz="2000" b="1" dirty="0">
                <a:solidFill>
                  <a:schemeClr val="bg1"/>
                </a:solidFill>
              </a:rPr>
              <a:t>Bharti </a:t>
            </a:r>
            <a:r>
              <a:rPr lang="en-GB" sz="2000" b="1" dirty="0" err="1">
                <a:solidFill>
                  <a:schemeClr val="bg1"/>
                </a:solidFill>
              </a:rPr>
              <a:t>Kungwani</a:t>
            </a:r>
            <a:r>
              <a:rPr lang="en-GB" sz="2000" b="1" dirty="0">
                <a:solidFill>
                  <a:schemeClr val="bg1"/>
                </a:solidFill>
              </a:rPr>
              <a:t> et al. (2021): </a:t>
            </a:r>
          </a:p>
          <a:p>
            <a:r>
              <a:rPr lang="en-GB" sz="2000" dirty="0">
                <a:solidFill>
                  <a:schemeClr val="bg1"/>
                </a:solidFill>
              </a:rPr>
              <a:t>          This web application, "Analytical Resume Builder," provides users with </a:t>
            </a:r>
            <a:r>
              <a:rPr lang="en-GB" sz="2000" dirty="0" err="1">
                <a:solidFill>
                  <a:schemeClr val="bg1"/>
                </a:solidFill>
              </a:rPr>
              <a:t>analyzed</a:t>
            </a:r>
            <a:r>
              <a:rPr lang="en-GB" sz="2000" dirty="0">
                <a:solidFill>
                  <a:schemeClr val="bg1"/>
                </a:solidFill>
              </a:rPr>
              <a:t> stats and. resumes of other graduates. This allows users to compare their profiles and gain insights into industry trends. Additionally, the application informs users about upcoming job opportunities. The online resume builder is one of the most fantastic systems for the people who are either recently graduated students in their domain or if they don't have enough idea about the resume or don't have enough time to create the resume of good designs or patterns, then this platform is a very productive place for them. </a:t>
            </a:r>
            <a:endParaRPr lang="en-US" sz="2000" dirty="0">
              <a:solidFill>
                <a:schemeClr val="bg1"/>
              </a:solidFill>
            </a:endParaRPr>
          </a:p>
        </p:txBody>
      </p:sp>
      <p:sp>
        <p:nvSpPr>
          <p:cNvPr id="5" name="Rectangle 4">
            <a:extLst>
              <a:ext uri="{FF2B5EF4-FFF2-40B4-BE49-F238E27FC236}">
                <a16:creationId xmlns:a16="http://schemas.microsoft.com/office/drawing/2014/main" id="{F20D6B6B-9C53-2C2C-4466-D4A67852A582}"/>
              </a:ext>
            </a:extLst>
          </p:cNvPr>
          <p:cNvSpPr/>
          <p:nvPr/>
        </p:nvSpPr>
        <p:spPr>
          <a:xfrm>
            <a:off x="0" y="0"/>
            <a:ext cx="4466122" cy="685800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92C0EE-FB63-DB7E-E448-74A9368BC436}"/>
              </a:ext>
            </a:extLst>
          </p:cNvPr>
          <p:cNvSpPr txBox="1"/>
          <p:nvPr/>
        </p:nvSpPr>
        <p:spPr>
          <a:xfrm>
            <a:off x="346510" y="2491607"/>
            <a:ext cx="3854918" cy="1938992"/>
          </a:xfrm>
          <a:prstGeom prst="rect">
            <a:avLst/>
          </a:prstGeom>
          <a:noFill/>
        </p:spPr>
        <p:txBody>
          <a:bodyPr wrap="square" rtlCol="0">
            <a:spAutoFit/>
          </a:bodyPr>
          <a:lstStyle/>
          <a:p>
            <a:r>
              <a:rPr lang="en-GB" sz="6000" b="1" dirty="0">
                <a:solidFill>
                  <a:schemeClr val="bg1"/>
                </a:solidFill>
              </a:rPr>
              <a:t>Literature Review</a:t>
            </a:r>
            <a:endParaRPr lang="en-US" sz="6000" b="1" dirty="0">
              <a:solidFill>
                <a:schemeClr val="bg1"/>
              </a:solidFill>
            </a:endParaRPr>
          </a:p>
        </p:txBody>
      </p:sp>
    </p:spTree>
    <p:extLst>
      <p:ext uri="{BB962C8B-B14F-4D97-AF65-F5344CB8AC3E}">
        <p14:creationId xmlns:p14="http://schemas.microsoft.com/office/powerpoint/2010/main" val="1492297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998</TotalTime>
  <Words>1259</Words>
  <Application>Microsoft Office PowerPoint</Application>
  <PresentationFormat>Widescreen</PresentationFormat>
  <Paragraphs>138</Paragraphs>
  <Slides>24</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 Black</vt:lpstr>
      <vt:lpstr>Arial Narrow</vt:lpstr>
      <vt:lpstr>Artifakt Element Heavy</vt:lpstr>
      <vt:lpstr>Bahnschrift SemiBold</vt:lpstr>
      <vt:lpstr>Bahnschrift SemiLight Condensed</vt:lpstr>
      <vt:lpstr>Calibri</vt:lpstr>
      <vt:lpstr>Calibri Light</vt:lpstr>
      <vt:lpstr>Candara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Netake</dc:creator>
  <cp:lastModifiedBy>Darshan Bhojak</cp:lastModifiedBy>
  <cp:revision>24</cp:revision>
  <dcterms:created xsi:type="dcterms:W3CDTF">2024-08-06T19:31:37Z</dcterms:created>
  <dcterms:modified xsi:type="dcterms:W3CDTF">2024-10-06T15:27:22Z</dcterms:modified>
</cp:coreProperties>
</file>