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6" r:id="rId4"/>
    <p:sldId id="265" r:id="rId5"/>
    <p:sldId id="263" r:id="rId6"/>
    <p:sldId id="269" r:id="rId7"/>
    <p:sldId id="264" r:id="rId8"/>
    <p:sldId id="257" r:id="rId9"/>
    <p:sldId id="268" r:id="rId10"/>
    <p:sldId id="262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D70A8-33A6-4F1E-ABC1-9EEF04947E3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3805-D7D0-47B8-BAA9-36E93D228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8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13805-D7D0-47B8-BAA9-36E93D22863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5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10 Tricky Fundamental Questions on Relationships in a Database (Viva)</a:t>
            </a:r>
          </a:p>
          <a:p>
            <a:r>
              <a:rPr lang="en-US" b="1" dirty="0"/>
              <a:t>1. What is the difference between an identifying and a non-identifying relationship?</a:t>
            </a:r>
          </a:p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Identifying Relationship</a:t>
            </a:r>
            <a:r>
              <a:rPr lang="en-US" dirty="0"/>
              <a:t>: The child entity </a:t>
            </a:r>
            <a:r>
              <a:rPr lang="en-US" b="1" dirty="0"/>
              <a:t>cannot exist without</a:t>
            </a:r>
            <a:r>
              <a:rPr lang="en-US" dirty="0"/>
              <a:t> the parent, and the </a:t>
            </a:r>
            <a:r>
              <a:rPr lang="en-US" b="1" dirty="0"/>
              <a:t>parent's primary key is part of the child’s primary key</a:t>
            </a:r>
            <a:r>
              <a:rPr lang="en-US" dirty="0"/>
              <a:t> (e.g., Loan depends on Member).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Non-Identifying Relationship</a:t>
            </a:r>
            <a:r>
              <a:rPr lang="en-US" dirty="0"/>
              <a:t>: The child entity </a:t>
            </a:r>
            <a:r>
              <a:rPr lang="en-US" b="1" dirty="0"/>
              <a:t>can exist independently</a:t>
            </a:r>
            <a:r>
              <a:rPr lang="en-US" dirty="0"/>
              <a:t>, and the </a:t>
            </a:r>
            <a:r>
              <a:rPr lang="en-US" b="1" dirty="0"/>
              <a:t>foreign key is not part of the primary key</a:t>
            </a:r>
            <a:r>
              <a:rPr lang="en-US" dirty="0"/>
              <a:t> (e.g., Member and Member Status).</a:t>
            </a:r>
          </a:p>
          <a:p>
            <a:r>
              <a:rPr lang="en-US" b="1" dirty="0"/>
              <a:t>2. Why is the </a:t>
            </a:r>
            <a:r>
              <a:rPr lang="en-US" b="1" dirty="0" err="1"/>
              <a:t>book_id</a:t>
            </a:r>
            <a:r>
              <a:rPr lang="en-US" b="1" dirty="0"/>
              <a:t> in the loan table a foreign key but not part of its primary key?</a:t>
            </a:r>
          </a:p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Because a loan </a:t>
            </a:r>
            <a:r>
              <a:rPr lang="en-US" b="1" dirty="0"/>
              <a:t>must</a:t>
            </a:r>
            <a:r>
              <a:rPr lang="en-US" dirty="0"/>
              <a:t> refer to an existing book (one-to-many relationship), but a </a:t>
            </a:r>
            <a:r>
              <a:rPr lang="en-US" b="1" dirty="0"/>
              <a:t>loan entry itself is uniquely identified by its own id</a:t>
            </a:r>
            <a:r>
              <a:rPr lang="en-US" dirty="0"/>
              <a:t>, not by the </a:t>
            </a:r>
            <a:r>
              <a:rPr lang="en-US" dirty="0" err="1"/>
              <a:t>book_id</a:t>
            </a:r>
            <a:r>
              <a:rPr lang="en-US" dirty="0"/>
              <a:t>.</a:t>
            </a:r>
          </a:p>
          <a:p>
            <a:r>
              <a:rPr lang="en-US" b="1" dirty="0"/>
              <a:t>3. Can an entity have a foreign key that references multiple tables?</a:t>
            </a:r>
          </a:p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No, a foreign key must reference </a:t>
            </a:r>
            <a:r>
              <a:rPr lang="en-US" b="1" dirty="0"/>
              <a:t>one specific table</a:t>
            </a:r>
            <a:r>
              <a:rPr lang="en-US" dirty="0"/>
              <a:t>, but </a:t>
            </a:r>
            <a:r>
              <a:rPr lang="en-US" b="1" dirty="0"/>
              <a:t>a table can have multiple foreign keys</a:t>
            </a:r>
            <a:r>
              <a:rPr lang="en-US" dirty="0"/>
              <a:t> referencing different tables.</a:t>
            </a:r>
          </a:p>
          <a:p>
            <a:r>
              <a:rPr lang="en-US" b="1" dirty="0"/>
              <a:t>4. What happens if a foreign key constraint is violated during insertion?</a:t>
            </a:r>
          </a:p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insertion fails</a:t>
            </a:r>
            <a:r>
              <a:rPr lang="en-US" dirty="0"/>
              <a:t> because the referenced primary key </a:t>
            </a:r>
            <a:r>
              <a:rPr lang="en-US" b="1" dirty="0"/>
              <a:t>must exist in the parent table first</a:t>
            </a:r>
            <a:r>
              <a:rPr lang="en-US" dirty="0"/>
              <a:t> to maintain referential integrity.</a:t>
            </a:r>
          </a:p>
          <a:p>
            <a:r>
              <a:rPr lang="en-US" b="1" dirty="0"/>
              <a:t>5. Why do we use ON DELETE CASCADE and ON DELETE SET NULL?</a:t>
            </a:r>
          </a:p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 DELETE CASCADE</a:t>
            </a:r>
            <a:r>
              <a:rPr lang="en-US" dirty="0"/>
              <a:t>: If the parent record is deleted, all </a:t>
            </a:r>
            <a:r>
              <a:rPr lang="en-US" b="1" dirty="0"/>
              <a:t>child records are also deleted</a:t>
            </a:r>
            <a:r>
              <a:rPr lang="en-US" dirty="0"/>
              <a:t> (e.g., deleting a book deletes its loans).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 DELETE SET NULL</a:t>
            </a:r>
            <a:r>
              <a:rPr lang="en-US" dirty="0"/>
              <a:t>: If the parent record is deleted, the </a:t>
            </a:r>
            <a:r>
              <a:rPr lang="en-US" b="1" dirty="0"/>
              <a:t>child record's foreign key is set to NULL</a:t>
            </a:r>
            <a:r>
              <a:rPr lang="en-US" dirty="0"/>
              <a:t> (e.g., if a </a:t>
            </a:r>
            <a:r>
              <a:rPr lang="en-US" dirty="0" err="1"/>
              <a:t>member_status</a:t>
            </a:r>
            <a:r>
              <a:rPr lang="en-US" dirty="0"/>
              <a:t> is deleted, members keep existing but lose their status).</a:t>
            </a:r>
          </a:p>
          <a:p>
            <a:r>
              <a:rPr lang="en-US" b="1" dirty="0"/>
              <a:t>6. Can we have a many-to-many relationship without a junction table?</a:t>
            </a:r>
          </a:p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No, because </a:t>
            </a:r>
            <a:r>
              <a:rPr lang="en-US" b="1" dirty="0"/>
              <a:t>relational databases do not support direct many-to-many relationships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a </a:t>
            </a:r>
            <a:r>
              <a:rPr lang="en-US" b="1" dirty="0"/>
              <a:t>junction table</a:t>
            </a:r>
            <a:r>
              <a:rPr lang="en-US" dirty="0"/>
              <a:t> (like </a:t>
            </a:r>
            <a:r>
              <a:rPr lang="en-US" dirty="0" err="1"/>
              <a:t>Book_Author</a:t>
            </a:r>
            <a:r>
              <a:rPr lang="en-US" dirty="0"/>
              <a:t>) to store the relationships properly.</a:t>
            </a:r>
          </a:p>
          <a:p>
            <a:r>
              <a:rPr lang="en-US" b="1" dirty="0"/>
              <a:t>7. What is the difference between a foreign key and a primary key in terms of relationships?</a:t>
            </a:r>
          </a:p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Key</a:t>
            </a:r>
            <a:r>
              <a:rPr lang="en-US" dirty="0"/>
              <a:t>: Uniquely identifies a record within a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Foreign Key</a:t>
            </a:r>
            <a:r>
              <a:rPr lang="en-US" dirty="0"/>
              <a:t>: Refers to a primary key in another table to establish a </a:t>
            </a:r>
            <a:r>
              <a:rPr lang="en-US" b="1" dirty="0"/>
              <a:t>relationship</a:t>
            </a:r>
            <a:r>
              <a:rPr lang="en-US" dirty="0"/>
              <a:t>.</a:t>
            </a:r>
          </a:p>
          <a:p>
            <a:r>
              <a:rPr lang="en-US" b="1" dirty="0"/>
              <a:t>8. How does normalization affect relationships in a database?</a:t>
            </a:r>
          </a:p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Normalization </a:t>
            </a:r>
            <a:r>
              <a:rPr lang="en-US" b="1" dirty="0"/>
              <a:t>eliminates redundancy</a:t>
            </a:r>
            <a:r>
              <a:rPr lang="en-US" dirty="0"/>
              <a:t> by ensuring proper </a:t>
            </a:r>
            <a:r>
              <a:rPr lang="en-US" b="1" dirty="0"/>
              <a:t>one-to-many</a:t>
            </a:r>
            <a:r>
              <a:rPr lang="en-US" dirty="0"/>
              <a:t> and </a:t>
            </a:r>
            <a:r>
              <a:rPr lang="en-US" b="1" dirty="0"/>
              <a:t>many-to-many</a:t>
            </a:r>
            <a:r>
              <a:rPr lang="en-US" dirty="0"/>
              <a:t>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b="1" dirty="0"/>
              <a:t>removes duplicate data</a:t>
            </a:r>
            <a:r>
              <a:rPr lang="en-US" dirty="0"/>
              <a:t> and prevents anomalies in insertion, deletion, and updating.</a:t>
            </a:r>
          </a:p>
          <a:p>
            <a:r>
              <a:rPr lang="en-US" b="1" dirty="0"/>
              <a:t>9. Why is the author table considered a weak entity in your schema?</a:t>
            </a:r>
          </a:p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Because an </a:t>
            </a:r>
            <a:r>
              <a:rPr lang="en-US" b="1" dirty="0"/>
              <a:t>author cannot exist without at least one book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relationship is </a:t>
            </a:r>
            <a:r>
              <a:rPr lang="en-US" b="1" dirty="0"/>
              <a:t>identifying (blue line)</a:t>
            </a:r>
            <a:r>
              <a:rPr lang="en-US" dirty="0"/>
              <a:t> because the existence of an author depends on the book table.</a:t>
            </a:r>
          </a:p>
          <a:p>
            <a:r>
              <a:rPr lang="en-US" b="1" dirty="0"/>
              <a:t>10. Can a table have two foreign keys referencing the same parent table? Give an example.</a:t>
            </a:r>
          </a:p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Yes! A table can have </a:t>
            </a:r>
            <a:r>
              <a:rPr lang="en-US" b="1" dirty="0"/>
              <a:t>multiple foreign keys</a:t>
            </a:r>
            <a:r>
              <a:rPr lang="en-US" dirty="0"/>
              <a:t> referring to the same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A </a:t>
            </a:r>
            <a:r>
              <a:rPr lang="en-US" b="1" dirty="0"/>
              <a:t>loan table</a:t>
            </a:r>
            <a:r>
              <a:rPr lang="en-US" dirty="0"/>
              <a:t> could have two foreign keys, </a:t>
            </a:r>
            <a:r>
              <a:rPr lang="en-US" dirty="0" err="1"/>
              <a:t>issued_by</a:t>
            </a:r>
            <a:r>
              <a:rPr lang="en-US" dirty="0"/>
              <a:t> and </a:t>
            </a:r>
            <a:r>
              <a:rPr lang="en-US" dirty="0" err="1"/>
              <a:t>approved_by</a:t>
            </a:r>
            <a:r>
              <a:rPr lang="en-US" dirty="0"/>
              <a:t>, both referencing the librarian table.</a:t>
            </a:r>
          </a:p>
          <a:p>
            <a:r>
              <a:rPr lang="en-US" dirty="0"/>
              <a:t>Would you like more advanced questions or scenario-based tricky ones? 🚀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13805-D7D0-47B8-BAA9-36E93D22863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64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Flexibility</a:t>
            </a:r>
            <a:r>
              <a:rPr lang="en-US" dirty="0"/>
              <a:t> – The system allows entities to exist </a:t>
            </a:r>
            <a:r>
              <a:rPr lang="en-US" b="1" dirty="0"/>
              <a:t>without forcing immediate relationships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Realistic Data Representation</a:t>
            </a:r>
            <a:r>
              <a:rPr lang="en-US" dirty="0"/>
              <a:t> – Not all members take loans, not all books are borrowed, and not all authors are tied to books.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Avoiding Unnecessary Constraints</a:t>
            </a:r>
            <a:r>
              <a:rPr lang="en-US" dirty="0"/>
              <a:t> – Making all relations mandatory would mean </a:t>
            </a:r>
            <a:r>
              <a:rPr lang="en-US" b="1" dirty="0"/>
              <a:t>forcing data entry</a:t>
            </a:r>
            <a:r>
              <a:rPr lang="en-US" dirty="0"/>
              <a:t> even when no meaningful relationship exists.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13805-D7D0-47B8-BAA9-36E93D22863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8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Black Lines</a:t>
            </a:r>
            <a:r>
              <a:rPr lang="en-US" dirty="0"/>
              <a:t> → </a:t>
            </a:r>
            <a:r>
              <a:rPr lang="en-US" b="1" dirty="0"/>
              <a:t>Regular Relationships</a:t>
            </a:r>
            <a:r>
              <a:rPr lang="en-US" dirty="0"/>
              <a:t> (One-to-One or One-to-Many)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Standard </a:t>
            </a:r>
            <a:r>
              <a:rPr lang="en-US" b="1" dirty="0"/>
              <a:t>foreign key</a:t>
            </a:r>
            <a:r>
              <a:rPr lang="en-US" dirty="0"/>
              <a:t> connections.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Blue Lines</a:t>
            </a:r>
            <a:r>
              <a:rPr lang="en-US" dirty="0"/>
              <a:t> → </a:t>
            </a:r>
            <a:r>
              <a:rPr lang="en-US" b="1" dirty="0"/>
              <a:t>Identifying Relationships</a:t>
            </a:r>
            <a:r>
              <a:rPr lang="en-US" dirty="0"/>
              <a:t> (Weak Entities)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Child entity </a:t>
            </a:r>
            <a:r>
              <a:rPr lang="en-US" b="1" dirty="0"/>
              <a:t>depends</a:t>
            </a:r>
            <a:r>
              <a:rPr lang="en-US" dirty="0"/>
              <a:t> on the parent for identification.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Parent's </a:t>
            </a:r>
            <a:r>
              <a:rPr lang="en-US" b="1" dirty="0"/>
              <a:t>primary key</a:t>
            </a:r>
            <a:r>
              <a:rPr lang="en-US" dirty="0"/>
              <a:t> is part of the child's </a:t>
            </a:r>
            <a:r>
              <a:rPr lang="en-US" b="1" dirty="0"/>
              <a:t>primary key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Red/Brown Lines</a:t>
            </a:r>
            <a:r>
              <a:rPr lang="en-US" dirty="0"/>
              <a:t> → </a:t>
            </a:r>
            <a:r>
              <a:rPr lang="en-US" b="1" dirty="0"/>
              <a:t>Non-Identifying Relationships</a:t>
            </a:r>
            <a:r>
              <a:rPr lang="en-US" dirty="0"/>
              <a:t> (Optional Foreign Key)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Child entity </a:t>
            </a:r>
            <a:r>
              <a:rPr lang="en-US" b="1" dirty="0"/>
              <a:t>can exist independently</a:t>
            </a:r>
            <a:r>
              <a:rPr lang="en-US" dirty="0"/>
              <a:t> of the parent.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when </a:t>
            </a:r>
            <a:r>
              <a:rPr lang="en-US" b="1" dirty="0"/>
              <a:t>foreign key is NOT part of the primary key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Cyan/Light Blue Lines</a:t>
            </a:r>
            <a:r>
              <a:rPr lang="en-US" dirty="0"/>
              <a:t> → </a:t>
            </a:r>
            <a:r>
              <a:rPr lang="en-US" b="1" dirty="0"/>
              <a:t>Generalization/Specialization (ISA Hierarchy)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Represents </a:t>
            </a:r>
            <a:r>
              <a:rPr lang="en-US" b="1" dirty="0"/>
              <a:t>inheritance</a:t>
            </a:r>
            <a:r>
              <a:rPr lang="en-US" dirty="0"/>
              <a:t> in EER diagrams.</a:t>
            </a:r>
          </a:p>
          <a:p>
            <a:r>
              <a:rPr lang="en-US" b="1" dirty="0"/>
              <a:t>Dotted vs. Solid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Solid Line</a:t>
            </a:r>
            <a:r>
              <a:rPr lang="en-US" dirty="0"/>
              <a:t> → </a:t>
            </a:r>
            <a:r>
              <a:rPr lang="en-US" b="1" dirty="0"/>
              <a:t>Mandatory Relationship</a:t>
            </a:r>
            <a:r>
              <a:rPr lang="en-US" dirty="0"/>
              <a:t> (Foreign key </a:t>
            </a:r>
            <a:r>
              <a:rPr lang="en-US" b="1" dirty="0"/>
              <a:t>cannot be NULL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Dotted Line</a:t>
            </a:r>
            <a:r>
              <a:rPr lang="en-US" dirty="0"/>
              <a:t> → </a:t>
            </a:r>
            <a:r>
              <a:rPr lang="en-US" b="1" dirty="0"/>
              <a:t>Optional Relationship</a:t>
            </a:r>
            <a:r>
              <a:rPr lang="en-US" dirty="0"/>
              <a:t> (Foreign key </a:t>
            </a:r>
            <a:r>
              <a:rPr lang="en-US" b="1" dirty="0"/>
              <a:t>can be NULL</a:t>
            </a:r>
            <a:r>
              <a:rPr lang="en-US" dirty="0"/>
              <a:t> or for specialization).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13805-D7D0-47B8-BAA9-36E93D22863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2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41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7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0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1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5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3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8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0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C555-5F87-4CFB-AF52-B659953EAB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2EFA9-CAB6-426D-8CAB-F7C94178E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59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52098198-1681-0004-85AC-2B5E5014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73" b="1095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B31AE9-984E-6EA9-1711-B1E4032CB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>
                <a:solidFill>
                  <a:srgbClr val="FFFFFF"/>
                </a:solidFill>
              </a:rPr>
              <a:t>Library Management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93A2B-1897-7935-CBE1-CCF2F6A09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2200">
                <a:solidFill>
                  <a:srgbClr val="FFFFFF"/>
                </a:solidFill>
              </a:rPr>
              <a:t>Introduction to Database Management using SQL</a:t>
            </a:r>
          </a:p>
          <a:p>
            <a:r>
              <a:rPr lang="en-IN" sz="2200">
                <a:solidFill>
                  <a:srgbClr val="FFFFFF"/>
                </a:solidFill>
              </a:rPr>
              <a:t>Arnav Mallick</a:t>
            </a:r>
          </a:p>
          <a:p>
            <a:r>
              <a:rPr lang="en-IN" sz="2200">
                <a:solidFill>
                  <a:srgbClr val="FFFFFF"/>
                </a:solidFill>
              </a:rPr>
              <a:t>M2022BSASS005</a:t>
            </a:r>
          </a:p>
        </p:txBody>
      </p:sp>
    </p:spTree>
    <p:extLst>
      <p:ext uri="{BB962C8B-B14F-4D97-AF65-F5344CB8AC3E}">
        <p14:creationId xmlns:p14="http://schemas.microsoft.com/office/powerpoint/2010/main" val="137225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3559-00E4-5615-4BF7-A2E74016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Normalization (2F, 3F, BCNF)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8212-33FE-C672-0C8E-3BA574C9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database follows normalization principles to ensure it remains clean, organized and efficient</a:t>
            </a:r>
          </a:p>
          <a:p>
            <a:r>
              <a:rPr lang="en-IN" dirty="0"/>
              <a:t>It has no partial dependencies (2F compliance) – each column depends fully on the table’s primary key. For example, in the Loan table, loan details depend on both book and member, so they’re stored in separate tables</a:t>
            </a:r>
          </a:p>
          <a:p>
            <a:r>
              <a:rPr lang="en-IN" dirty="0"/>
              <a:t>There are no transitive dependencies (3F compliance) – data is linked properly to avoid repetition (e.g. – category table instead of category names)</a:t>
            </a:r>
          </a:p>
          <a:p>
            <a:r>
              <a:rPr lang="en-IN" dirty="0"/>
              <a:t>There is no redundant data (BCNF compliance) – due to interconnected primary keys in each table, no extra or duplicate information is stored unnecessarily. This also saves storage space</a:t>
            </a:r>
          </a:p>
          <a:p>
            <a:r>
              <a:rPr lang="en-IN" dirty="0"/>
              <a:t>Referential integrity is maintained by proper CRUD (UD) operations – ON UPDATE CASCADE and ON UPDATE DELETE commands prevent orphaned records and keep tables in sync</a:t>
            </a:r>
          </a:p>
        </p:txBody>
      </p:sp>
    </p:spTree>
    <p:extLst>
      <p:ext uri="{BB962C8B-B14F-4D97-AF65-F5344CB8AC3E}">
        <p14:creationId xmlns:p14="http://schemas.microsoft.com/office/powerpoint/2010/main" val="195623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B0E7-7FDE-0829-882C-5D4CD0A8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1825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IN" dirty="0"/>
              <a:t>Queries &amp;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FC13-E48E-210E-51EC-2071730A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219307" cy="353741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Procedure to issue loans whenever book is borrowed</a:t>
            </a:r>
          </a:p>
          <a:p>
            <a:r>
              <a:rPr lang="en-US" sz="2000" dirty="0"/>
              <a:t>Some queries that can help functioning: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All Books Currently Loaned by a 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Members Who Have Overdue Books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Calculate Total Fines for a Member's Loan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All Active Reservations for a Book</a:t>
            </a:r>
          </a:p>
          <a:p>
            <a:endParaRPr lang="en-US" sz="2000" dirty="0"/>
          </a:p>
          <a:p>
            <a:r>
              <a:rPr lang="en-US" sz="2000" dirty="0"/>
              <a:t>Combined with these queries, the database servers as a fully functioning database system for a small-medium sized library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70AC1-0174-A71A-EC67-61A2FA67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2971800"/>
            <a:ext cx="5868086" cy="140833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47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C078-C394-B36F-4908-6C6CE7B8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950C-2323-429E-6CD1-A18B8DBC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48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Doubts and queries – m2022bsass005@stud.tiss.edu</a:t>
            </a:r>
          </a:p>
        </p:txBody>
      </p:sp>
    </p:spTree>
    <p:extLst>
      <p:ext uri="{BB962C8B-B14F-4D97-AF65-F5344CB8AC3E}">
        <p14:creationId xmlns:p14="http://schemas.microsoft.com/office/powerpoint/2010/main" val="313115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AA9B-778A-FFE4-39EA-20DDB190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IN" sz="400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8C4B-2D5A-5878-2077-D02D4B96D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1943100"/>
            <a:ext cx="6002110" cy="4191001"/>
          </a:xfrm>
        </p:spPr>
        <p:txBody>
          <a:bodyPr>
            <a:normAutofit fontScale="92500"/>
          </a:bodyPr>
          <a:lstStyle/>
          <a:p>
            <a:r>
              <a:rPr lang="en-IN" sz="1800" dirty="0"/>
              <a:t>Each book must have a Unique ID number</a:t>
            </a:r>
          </a:p>
          <a:p>
            <a:r>
              <a:rPr lang="en-IN" sz="1800" dirty="0"/>
              <a:t>Members of the library can search for books by title, author, category and publication year</a:t>
            </a:r>
          </a:p>
          <a:p>
            <a:r>
              <a:rPr lang="en-IN" sz="1800" dirty="0"/>
              <a:t>There can be more than one copy of a book owned by the library</a:t>
            </a:r>
          </a:p>
          <a:p>
            <a:r>
              <a:rPr lang="en-IN" sz="1800" dirty="0"/>
              <a:t>Members can borrow books, and the system should store the date of borrowing</a:t>
            </a:r>
          </a:p>
          <a:p>
            <a:r>
              <a:rPr lang="en-IN" sz="1800" dirty="0"/>
              <a:t>Library staff can see </a:t>
            </a:r>
            <a:r>
              <a:rPr lang="en-IN" sz="1800" b="1" dirty="0"/>
              <a:t>who has borrowed a particular book</a:t>
            </a:r>
            <a:r>
              <a:rPr lang="en-IN" sz="1800" dirty="0"/>
              <a:t>, </a:t>
            </a:r>
            <a:r>
              <a:rPr lang="en-IN" sz="1800" b="1" dirty="0"/>
              <a:t>when members have joined </a:t>
            </a:r>
            <a:r>
              <a:rPr lang="en-IN" sz="1800" dirty="0"/>
              <a:t>and </a:t>
            </a:r>
            <a:r>
              <a:rPr lang="en-IN" sz="1800" b="1" dirty="0"/>
              <a:t>activity status of a member</a:t>
            </a:r>
          </a:p>
          <a:p>
            <a:r>
              <a:rPr lang="en-IN" sz="1800" b="1" dirty="0"/>
              <a:t>Members can reserve copies</a:t>
            </a:r>
            <a:r>
              <a:rPr lang="en-IN" sz="1800" dirty="0"/>
              <a:t> of a book to loan later, if all copies are loaned already</a:t>
            </a:r>
          </a:p>
          <a:p>
            <a:r>
              <a:rPr lang="en-IN" sz="1800" dirty="0"/>
              <a:t>Fines can be imposed upon members if loaned books are not returned within a stipulated time. The fine amount depends on the number of days the borrowed book is overdue</a:t>
            </a:r>
          </a:p>
        </p:txBody>
      </p:sp>
      <p:pic>
        <p:nvPicPr>
          <p:cNvPr id="12" name="Picture 11" descr="Books stacked on a table">
            <a:extLst>
              <a:ext uri="{FF2B5EF4-FFF2-40B4-BE49-F238E27FC236}">
                <a16:creationId xmlns:a16="http://schemas.microsoft.com/office/drawing/2014/main" id="{12DCADD2-7EB0-B6E5-D090-A322F9F9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96" r="24709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0479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E6B5-E2FC-D29C-01CA-3BC4E651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23" y="143757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dirty="0"/>
              <a:t>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55BE26-CEA7-1182-6B48-27DD139A3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305992"/>
              </p:ext>
            </p:extLst>
          </p:nvPr>
        </p:nvGraphicFramePr>
        <p:xfrm>
          <a:off x="323850" y="1225981"/>
          <a:ext cx="11544300" cy="53829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3427">
                  <a:extLst>
                    <a:ext uri="{9D8B030D-6E8A-4147-A177-3AD203B41FA5}">
                      <a16:colId xmlns:a16="http://schemas.microsoft.com/office/drawing/2014/main" val="2324008431"/>
                    </a:ext>
                  </a:extLst>
                </a:gridCol>
                <a:gridCol w="990444">
                  <a:extLst>
                    <a:ext uri="{9D8B030D-6E8A-4147-A177-3AD203B41FA5}">
                      <a16:colId xmlns:a16="http://schemas.microsoft.com/office/drawing/2014/main" val="843793199"/>
                    </a:ext>
                  </a:extLst>
                </a:gridCol>
                <a:gridCol w="2868224">
                  <a:extLst>
                    <a:ext uri="{9D8B030D-6E8A-4147-A177-3AD203B41FA5}">
                      <a16:colId xmlns:a16="http://schemas.microsoft.com/office/drawing/2014/main" val="3141764713"/>
                    </a:ext>
                  </a:extLst>
                </a:gridCol>
                <a:gridCol w="2268133">
                  <a:extLst>
                    <a:ext uri="{9D8B030D-6E8A-4147-A177-3AD203B41FA5}">
                      <a16:colId xmlns:a16="http://schemas.microsoft.com/office/drawing/2014/main" val="3145942116"/>
                    </a:ext>
                  </a:extLst>
                </a:gridCol>
                <a:gridCol w="1293427">
                  <a:extLst>
                    <a:ext uri="{9D8B030D-6E8A-4147-A177-3AD203B41FA5}">
                      <a16:colId xmlns:a16="http://schemas.microsoft.com/office/drawing/2014/main" val="3386341814"/>
                    </a:ext>
                  </a:extLst>
                </a:gridCol>
                <a:gridCol w="2830645">
                  <a:extLst>
                    <a:ext uri="{9D8B030D-6E8A-4147-A177-3AD203B41FA5}">
                      <a16:colId xmlns:a16="http://schemas.microsoft.com/office/drawing/2014/main" val="2679883795"/>
                    </a:ext>
                  </a:extLst>
                </a:gridCol>
              </a:tblGrid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Table Name</a:t>
                      </a:r>
                      <a:endParaRPr lang="en-IN" sz="1300" dirty="0"/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Primary Key</a:t>
                      </a:r>
                      <a:endParaRPr lang="en-IN" sz="1300" dirty="0"/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Attributes</a:t>
                      </a:r>
                      <a:endParaRPr lang="en-IN" sz="1300" dirty="0"/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/>
                        <a:t>Foreign Keys (Referenced Table)</a:t>
                      </a:r>
                      <a:endParaRPr lang="en-IN" sz="1300"/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/>
                        <a:t>Related Tables</a:t>
                      </a:r>
                      <a:endParaRPr lang="en-IN" sz="1300"/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/>
                        <a:t>Description</a:t>
                      </a:r>
                      <a:endParaRPr lang="en-IN" sz="1300"/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2323360135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category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category_name (UNIQUE)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None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book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Stores book categories.</a:t>
                      </a:r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2690035950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author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first_name, last_name (NULL allowed)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None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book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Stores author details. Dependent on book.</a:t>
                      </a:r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1502172683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book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title, publication_year (CHECK &gt;= 1500), copies_owned (CHECK &gt;= 1)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author_id (author), category_id (category)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author, category, loan, reservation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Stores book details.</a:t>
                      </a:r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3883483934"/>
                  </a:ext>
                </a:extLst>
              </a:tr>
              <a:tr h="470359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member_status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status_value (UNIQUE)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None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member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Stores member status (e.g., active, inactive).</a:t>
                      </a:r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2281710683"/>
                  </a:ext>
                </a:extLst>
              </a:tr>
              <a:tr h="672017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member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first_name, last_name (NULL allowed), joined_date (CHECK &gt;= 2000-01-01), active_status_id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active_status_id (member_status)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loan, fine, fine_payment, reservation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Stores library members.</a:t>
                      </a:r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3027151072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loan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loan_date, returned_date (CHECK loan_date &lt;= returned_date)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book_id (book), member_id (member)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book, member, fine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Stores information about book loans.</a:t>
                      </a:r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3999354785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fine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fine_date, fine_amount (CHECK &gt;= 0)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member_id (member), loan_id (loan)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member, loan, fine_payment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Stores fines issued to members for late returns.</a:t>
                      </a:r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699484754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fine_payment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payment_date, payment_amount (CHECK &gt;= 0)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member_id (member)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member, fine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Stores fine payments made by members.</a:t>
                      </a:r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1953227219"/>
                  </a:ext>
                </a:extLst>
              </a:tr>
              <a:tr h="47349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reservation_status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status_value (UNIQUE)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None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reservation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Stores reservation statuses (e.g., pending, fulfilled, cancelled).</a:t>
                      </a:r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912225274"/>
                  </a:ext>
                </a:extLst>
              </a:tr>
              <a:tr h="672017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reservation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id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err="1"/>
                        <a:t>reservation_date</a:t>
                      </a:r>
                      <a:endParaRPr lang="en-IN" sz="1300" dirty="0"/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book_id (book), member_id (member), status_id (reservation_status)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book, member, reservation_status</a:t>
                      </a:r>
                    </a:p>
                  </a:txBody>
                  <a:tcPr marL="61615" marR="61615" marT="30807" marB="308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Stores book reservations made by members.</a:t>
                      </a:r>
                    </a:p>
                  </a:txBody>
                  <a:tcPr marL="61615" marR="61615" marT="30807" marB="30807" anchor="ctr"/>
                </a:tc>
                <a:extLst>
                  <a:ext uri="{0D108BD9-81ED-4DB2-BD59-A6C34878D82A}">
                    <a16:rowId xmlns:a16="http://schemas.microsoft.com/office/drawing/2014/main" val="367992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06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87DC8D3-98AA-84BA-9A15-A3E8A4B5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170134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Relations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507CF22-80D9-CB2D-8348-1BCD049FE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014159"/>
              </p:ext>
            </p:extLst>
          </p:nvPr>
        </p:nvGraphicFramePr>
        <p:xfrm>
          <a:off x="679939" y="1303827"/>
          <a:ext cx="10832123" cy="532493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95111">
                  <a:extLst>
                    <a:ext uri="{9D8B030D-6E8A-4147-A177-3AD203B41FA5}">
                      <a16:colId xmlns:a16="http://schemas.microsoft.com/office/drawing/2014/main" val="257220554"/>
                    </a:ext>
                  </a:extLst>
                </a:gridCol>
                <a:gridCol w="1372743">
                  <a:extLst>
                    <a:ext uri="{9D8B030D-6E8A-4147-A177-3AD203B41FA5}">
                      <a16:colId xmlns:a16="http://schemas.microsoft.com/office/drawing/2014/main" val="3492251530"/>
                    </a:ext>
                  </a:extLst>
                </a:gridCol>
                <a:gridCol w="1543100">
                  <a:extLst>
                    <a:ext uri="{9D8B030D-6E8A-4147-A177-3AD203B41FA5}">
                      <a16:colId xmlns:a16="http://schemas.microsoft.com/office/drawing/2014/main" val="3621959264"/>
                    </a:ext>
                  </a:extLst>
                </a:gridCol>
                <a:gridCol w="1372743">
                  <a:extLst>
                    <a:ext uri="{9D8B030D-6E8A-4147-A177-3AD203B41FA5}">
                      <a16:colId xmlns:a16="http://schemas.microsoft.com/office/drawing/2014/main" val="1565598569"/>
                    </a:ext>
                  </a:extLst>
                </a:gridCol>
                <a:gridCol w="1792673">
                  <a:extLst>
                    <a:ext uri="{9D8B030D-6E8A-4147-A177-3AD203B41FA5}">
                      <a16:colId xmlns:a16="http://schemas.microsoft.com/office/drawing/2014/main" val="3180163331"/>
                    </a:ext>
                  </a:extLst>
                </a:gridCol>
                <a:gridCol w="1760642">
                  <a:extLst>
                    <a:ext uri="{9D8B030D-6E8A-4147-A177-3AD203B41FA5}">
                      <a16:colId xmlns:a16="http://schemas.microsoft.com/office/drawing/2014/main" val="316098497"/>
                    </a:ext>
                  </a:extLst>
                </a:gridCol>
                <a:gridCol w="1495111">
                  <a:extLst>
                    <a:ext uri="{9D8B030D-6E8A-4147-A177-3AD203B41FA5}">
                      <a16:colId xmlns:a16="http://schemas.microsoft.com/office/drawing/2014/main" val="3193276579"/>
                    </a:ext>
                  </a:extLst>
                </a:gridCol>
              </a:tblGrid>
              <a:tr h="685386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Entity 1</a:t>
                      </a:r>
                      <a:endParaRPr lang="en-IN" sz="1200"/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Entity 2</a:t>
                      </a:r>
                      <a:endParaRPr lang="en-IN" sz="1200"/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Relationship Name</a:t>
                      </a:r>
                      <a:endParaRPr lang="en-IN" sz="1200"/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Type</a:t>
                      </a:r>
                      <a:endParaRPr lang="en-IN" sz="1200"/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Primary Key in Entity 1</a:t>
                      </a:r>
                      <a:endParaRPr lang="en-IN" sz="1200" dirty="0"/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Foreign Key in Entity 2</a:t>
                      </a:r>
                      <a:endParaRPr lang="en-US" sz="1200"/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Referenced Table</a:t>
                      </a:r>
                      <a:endParaRPr lang="en-IN" sz="1200"/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1501838657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category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book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Categorises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category_id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category</a:t>
                      </a:r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3153283159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book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Writes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author_id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author</a:t>
                      </a:r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2383169541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member_status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Has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active_status_id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member_status</a:t>
                      </a:r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2480152002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book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loan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Loaned Out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book_id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book</a:t>
                      </a:r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2417101506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loan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Loans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</a:t>
                      </a:r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4062187452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loan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fine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Results In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loan_id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loan</a:t>
                      </a:r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3705889333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fine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Receives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</a:t>
                      </a:r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2364059658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fine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fine_payment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Settled By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</a:t>
                      </a:r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2170792728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book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reservation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Reserved By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book_id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book</a:t>
                      </a:r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2166166297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reservation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Makes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member</a:t>
                      </a:r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3252662467"/>
                  </a:ext>
                </a:extLst>
              </a:tr>
              <a:tr h="421777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reservation_status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reservation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Has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One-to-Many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status_id</a:t>
                      </a:r>
                    </a:p>
                  </a:txBody>
                  <a:tcPr marL="81117" marR="81117" marT="40558" marB="40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reservation_status</a:t>
                      </a:r>
                      <a:endParaRPr lang="en-IN" sz="1200" dirty="0"/>
                    </a:p>
                  </a:txBody>
                  <a:tcPr marL="81117" marR="81117" marT="40558" marB="40558" anchor="ctr"/>
                </a:tc>
                <a:extLst>
                  <a:ext uri="{0D108BD9-81ED-4DB2-BD59-A6C34878D82A}">
                    <a16:rowId xmlns:a16="http://schemas.microsoft.com/office/drawing/2014/main" val="108477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44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F197A-8AEC-293C-5D5A-B69457414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2" y="382693"/>
            <a:ext cx="11657396" cy="60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8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F20A2-8E16-3E66-80C5-7B1CD851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Relational Schema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ata flow&#10;&#10;AI-generated content may be incorrect.">
            <a:extLst>
              <a:ext uri="{FF2B5EF4-FFF2-40B4-BE49-F238E27FC236}">
                <a16:creationId xmlns:a16="http://schemas.microsoft.com/office/drawing/2014/main" id="{9831B750-06AE-A1BF-E9BC-30BE3CF09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12" y="640080"/>
            <a:ext cx="707058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2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0D3-A63C-C31A-C102-315CF378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9266-2672-7FB4-D6E8-B5102E1C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238"/>
            <a:ext cx="10515600" cy="462072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Author table is a weak entity, dependent on Book table as books can exist without authors (e.g. – Panchatantra etc.) but an author cannot exist without a book</a:t>
            </a:r>
          </a:p>
          <a:p>
            <a:r>
              <a:rPr lang="en-IN" dirty="0"/>
              <a:t>Last names for members and authors is optional</a:t>
            </a:r>
          </a:p>
          <a:p>
            <a:r>
              <a:rPr lang="en-IN" dirty="0"/>
              <a:t>Data constraints for integrity - </a:t>
            </a:r>
            <a:r>
              <a:rPr lang="en-US" dirty="0"/>
              <a:t>CHECK constraints prevent invalid data entries (e.g., </a:t>
            </a:r>
            <a:r>
              <a:rPr lang="en-US" dirty="0" err="1"/>
              <a:t>publication_year</a:t>
            </a:r>
            <a:r>
              <a:rPr lang="en-US" dirty="0"/>
              <a:t> &gt;= 1500, </a:t>
            </a:r>
            <a:r>
              <a:rPr lang="en-US" dirty="0" err="1"/>
              <a:t>copies_owned</a:t>
            </a:r>
            <a:r>
              <a:rPr lang="en-US" dirty="0"/>
              <a:t> &gt;= 1).</a:t>
            </a:r>
          </a:p>
          <a:p>
            <a:r>
              <a:rPr lang="en-IN" dirty="0"/>
              <a:t>Cascading for referential integrity (update and delete)</a:t>
            </a:r>
          </a:p>
          <a:p>
            <a:r>
              <a:rPr lang="en-US" dirty="0"/>
              <a:t>Inconsistent Loan data prevented by CHECK (</a:t>
            </a:r>
            <a:r>
              <a:rPr lang="en-US" dirty="0" err="1"/>
              <a:t>loan_date</a:t>
            </a:r>
            <a:r>
              <a:rPr lang="en-US" dirty="0"/>
              <a:t> &lt;= </a:t>
            </a:r>
            <a:r>
              <a:rPr lang="en-US" dirty="0" err="1"/>
              <a:t>returned_date</a:t>
            </a:r>
            <a:r>
              <a:rPr lang="en-US" dirty="0"/>
              <a:t>) – prevents loans from being marked as returned </a:t>
            </a:r>
            <a:r>
              <a:rPr lang="en-US" i="1" dirty="0"/>
              <a:t>before</a:t>
            </a:r>
            <a:r>
              <a:rPr lang="en-US" dirty="0"/>
              <a:t> being issued</a:t>
            </a:r>
            <a:endParaRPr lang="en-IN" dirty="0"/>
          </a:p>
          <a:p>
            <a:r>
              <a:rPr lang="en-IN" dirty="0"/>
              <a:t>Multiple one-many relationships are used intentionally instead of multiple tables/values as:</a:t>
            </a:r>
          </a:p>
          <a:p>
            <a:pPr lvl="1"/>
            <a:r>
              <a:rPr lang="en-IN" dirty="0"/>
              <a:t>Reduced redundancy,</a:t>
            </a:r>
          </a:p>
          <a:p>
            <a:pPr lvl="1"/>
            <a:r>
              <a:rPr lang="en-IN" dirty="0"/>
              <a:t>Easy modification of data (ACID),</a:t>
            </a:r>
          </a:p>
          <a:p>
            <a:pPr lvl="1"/>
            <a:r>
              <a:rPr lang="en-IN" dirty="0"/>
              <a:t>Easier cascading of operations</a:t>
            </a:r>
          </a:p>
          <a:p>
            <a:pPr lvl="1"/>
            <a:r>
              <a:rPr lang="en-IN" dirty="0"/>
              <a:t>Simplified data retrieval (for this case; not useful for large number of tables)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37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F3D6-9DEA-305D-60B2-E525FA34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IN" sz="4000" dirty="0"/>
              <a:t>EER Diagram for Library Management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B62E94-9067-CD07-A148-F71A2A9A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Tables displayed with data types, relations (primary and foreign key indexes)</a:t>
            </a:r>
          </a:p>
          <a:p>
            <a:r>
              <a:rPr lang="en-US" sz="2000" dirty="0"/>
              <a:t>Tables </a:t>
            </a:r>
            <a:r>
              <a:rPr lang="en-US" sz="2000" dirty="0" err="1"/>
              <a:t>colour</a:t>
            </a:r>
            <a:r>
              <a:rPr lang="en-US" sz="2000" dirty="0"/>
              <a:t>-coded per theme/category – </a:t>
            </a:r>
            <a:r>
              <a:rPr lang="en-US" sz="2000" dirty="0">
                <a:solidFill>
                  <a:srgbClr val="00B050"/>
                </a:solidFill>
              </a:rPr>
              <a:t>member-related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borrowing-related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book-related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fine-related</a:t>
            </a:r>
          </a:p>
          <a:p>
            <a:r>
              <a:rPr lang="en-US" sz="2000" dirty="0"/>
              <a:t>One-many relationships displayed with better detail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C9AB3-EB88-E15E-6145-8D909CEF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5" r="7954" b="-1"/>
          <a:stretch/>
        </p:blipFill>
        <p:spPr>
          <a:xfrm>
            <a:off x="4853354" y="105543"/>
            <a:ext cx="6960576" cy="66469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7127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DE04-F4C9-46BD-030D-83EFB401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EER connections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D7C808-A7B3-D7A0-BB4D-8315DD498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4"/>
            <a:ext cx="9607062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 – Identifying Relationship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dependency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the child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cannot exist without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parent.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child’s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key includes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parent’s primary key.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in your EER diagram: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(An author must be linked to at least one book)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 loan must always reference a book)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Red/Brown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– Non-Identifying Relationship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dependency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the child can exist without the parent but references it using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child’s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key does not include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parent’s primary key.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in your EER diagram: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 member can exist without borrowing books)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 member may exist without receiving a fine)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FFFF"/>
                </a:solidFill>
                <a:effectLst/>
                <a:latin typeface="Arial" panose="020B0604020202020204" pitchFamily="34" charset="0"/>
              </a:rPr>
              <a:t>Cyan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 – Optional Relationship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an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relationship where the foreign key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relationship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not mandatory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in your EER diagram: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Member 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 member may not have a status assigned yet)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Fine Payment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 fine may not have been paid yet)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Solid vs. Dotted Lines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Solid 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Mandatory relationship (the relationship must always exist).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Dotted 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Optional relationship (foreign key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1777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609</TotalTime>
  <Words>2036</Words>
  <Application>Microsoft Office PowerPoint</Application>
  <PresentationFormat>Widescreen</PresentationFormat>
  <Paragraphs>276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 Unicode MS</vt:lpstr>
      <vt:lpstr>Calibri</vt:lpstr>
      <vt:lpstr>Calibri Light</vt:lpstr>
      <vt:lpstr>Office 2013 - 2022 Theme</vt:lpstr>
      <vt:lpstr>Library Management Database</vt:lpstr>
      <vt:lpstr>Requirements</vt:lpstr>
      <vt:lpstr>Tables</vt:lpstr>
      <vt:lpstr>Relations</vt:lpstr>
      <vt:lpstr>PowerPoint Presentation</vt:lpstr>
      <vt:lpstr>Relational Schema</vt:lpstr>
      <vt:lpstr>Features</vt:lpstr>
      <vt:lpstr>EER Diagram for Library Management </vt:lpstr>
      <vt:lpstr>Understanding EER connections</vt:lpstr>
      <vt:lpstr>Normalization (2F, 3F, BCNF)</vt:lpstr>
      <vt:lpstr>Queries &amp; Procedures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Arnav Mallick</dc:creator>
  <cp:lastModifiedBy>Arnav Mallick</cp:lastModifiedBy>
  <cp:revision>6</cp:revision>
  <dcterms:created xsi:type="dcterms:W3CDTF">2025-02-02T18:40:39Z</dcterms:created>
  <dcterms:modified xsi:type="dcterms:W3CDTF">2025-02-05T22:29:21Z</dcterms:modified>
</cp:coreProperties>
</file>