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66" r:id="rId9"/>
    <p:sldId id="267" r:id="rId10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817"/>
    <p:restoredTop sz="74130"/>
  </p:normalViewPr>
  <p:slideViewPr>
    <p:cSldViewPr snapToGrid="0">
      <p:cViewPr varScale="1">
        <p:scale>
          <a:sx n="166" d="100"/>
          <a:sy n="166" d="100"/>
        </p:scale>
        <p:origin x="2136" y="176"/>
      </p:cViewPr>
      <p:guideLst/>
    </p:cSldViewPr>
  </p:slideViewPr>
  <p:notesTextViewPr>
    <p:cViewPr>
      <p:scale>
        <a:sx n="200" d="100"/>
        <a:sy n="2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E2A12-3EB9-4E4D-A839-AA2D4D8F42A1}" type="datetimeFigureOut">
              <a:rPr lang="en-DE" smtClean="0"/>
              <a:t>08.07.25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5B2432-3B8F-E247-8E21-C8870731687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085528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My Research - on predicting car-free households – USA - using ML models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5B2432-3B8F-E247-8E21-C88707316879}" type="slidenum">
              <a:rPr lang="en-DE" smtClean="0"/>
              <a:t>1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216234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</a:t>
            </a:r>
            <a:r>
              <a:rPr lang="en-DE" dirty="0"/>
              <a:t>irst  – after that – followed – in particular</a:t>
            </a:r>
          </a:p>
          <a:p>
            <a:r>
              <a:rPr lang="en-GB" dirty="0"/>
              <a:t>D</a:t>
            </a:r>
            <a:r>
              <a:rPr lang="en-DE" dirty="0"/>
              <a:t>iscuss – present </a:t>
            </a:r>
          </a:p>
          <a:p>
            <a:endParaRPr lang="en-DE" dirty="0"/>
          </a:p>
          <a:p>
            <a:pPr marL="228600" indent="-228600">
              <a:buAutoNum type="arabicPeriod"/>
            </a:pPr>
            <a:r>
              <a:rPr lang="en-GB" dirty="0"/>
              <a:t>O</a:t>
            </a:r>
            <a:r>
              <a:rPr lang="en-DE" dirty="0"/>
              <a:t>f my predicted values</a:t>
            </a:r>
          </a:p>
          <a:p>
            <a:pPr marL="228600" indent="-228600">
              <a:buAutoNum type="arabicPeriod"/>
            </a:pPr>
            <a:r>
              <a:rPr lang="en-GB" dirty="0"/>
              <a:t>F</a:t>
            </a:r>
            <a:r>
              <a:rPr lang="en-DE" dirty="0"/>
              <a:t>or my models</a:t>
            </a:r>
          </a:p>
          <a:p>
            <a:pPr marL="228600" indent="-228600">
              <a:buAutoNum type="arabicPeriod"/>
            </a:pPr>
            <a:r>
              <a:rPr lang="en-GB" dirty="0"/>
              <a:t>I</a:t>
            </a:r>
            <a:r>
              <a:rPr lang="en-DE" dirty="0"/>
              <a:t>n general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5B2432-3B8F-E247-8E21-C88707316879}" type="slidenum">
              <a:rPr lang="en-DE" smtClean="0"/>
              <a:t>2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767714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DE" dirty="0"/>
              <a:t>CBG: 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geographic units used by the U.S. Census Bureau with up to 3000 people in one area (neighbourhood)</a:t>
            </a:r>
            <a:endParaRPr lang="en-DE" dirty="0"/>
          </a:p>
          <a:p>
            <a:endParaRPr lang="en-DE" dirty="0"/>
          </a:p>
          <a:p>
            <a:r>
              <a:rPr lang="en-DE" dirty="0"/>
              <a:t>- understand new or changed 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neighbourhoods </a:t>
            </a:r>
          </a:p>
          <a:p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influence the Target variable</a:t>
            </a:r>
          </a:p>
          <a:p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topics …</a:t>
            </a:r>
          </a:p>
          <a:p>
            <a:endParaRPr lang="en-GB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P_WORKING_AGE</a:t>
            </a:r>
          </a:p>
          <a:p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HOUSEHOLD_P_ACRE</a:t>
            </a:r>
          </a:p>
          <a:p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TIMES_P_HOUR of TRANSIT_SERVICE</a:t>
            </a:r>
          </a:p>
          <a:p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TOTAL_EMPLOYMENT</a:t>
            </a:r>
          </a:p>
          <a:p>
            <a:endParaRPr lang="en-GB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5B2432-3B8F-E247-8E21-C88707316879}" type="slidenum">
              <a:rPr lang="en-DE" smtClean="0"/>
              <a:t>3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273222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Skewed:</a:t>
            </a:r>
          </a:p>
          <a:p>
            <a:r>
              <a:rPr lang="en-GB" dirty="0"/>
              <a:t>A</a:t>
            </a:r>
            <a:r>
              <a:rPr lang="en-DE" dirty="0"/>
              <a:t> lot of low values – target variable mean 9% -  Special interest in lower percentages </a:t>
            </a:r>
          </a:p>
          <a:p>
            <a:endParaRPr lang="en-DE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DE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Correlation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=&gt; Show in heatmap</a:t>
            </a:r>
            <a:endParaRPr lang="en-DE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not one strong correlation for one feature </a:t>
            </a:r>
          </a:p>
          <a:p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medium correlation for a few features </a:t>
            </a:r>
          </a:p>
          <a:p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Models have something to work with</a:t>
            </a:r>
          </a:p>
          <a:p>
            <a:endParaRPr lang="en-GB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5B2432-3B8F-E247-8E21-C88707316879}" type="slidenum">
              <a:rPr lang="en-DE" smtClean="0"/>
              <a:t>4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013260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Regularization:</a:t>
            </a:r>
          </a:p>
          <a:p>
            <a:pPr marL="171450" indent="-171450">
              <a:buFontTx/>
              <a:buChar char="-"/>
            </a:pP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Lowest alpha value for regularization =&gt; ALL linear models identical </a:t>
            </a:r>
          </a:p>
          <a:p>
            <a:pPr marL="171450" indent="-171450">
              <a:buFontTx/>
              <a:buChar char="-"/>
            </a:pP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 regularization =&gt; no overfitting: large dataset of 220.000 records – train and test data same error metrics</a:t>
            </a:r>
          </a:p>
          <a:p>
            <a:pPr marL="171450" indent="-171450">
              <a:buFontTx/>
              <a:buChar char="-"/>
            </a:pPr>
            <a:endParaRPr lang="en-GB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R2:</a:t>
            </a:r>
          </a:p>
          <a:p>
            <a:pPr marL="171450" indent="-171450">
              <a:buFontTx/>
              <a:buChar char="-"/>
            </a:pP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jump suggests non-linear relationships</a:t>
            </a:r>
          </a:p>
          <a:p>
            <a:pPr marL="171450" indent="-171450">
              <a:buFontTx/>
              <a:buChar char="-"/>
            </a:pP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Radom Forest performs best - explains 63% of the data variance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5B2432-3B8F-E247-8E21-C88707316879}" type="slidenum">
              <a:rPr lang="en-DE" smtClean="0"/>
              <a:t>5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510328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-&gt; </a:t>
            </a:r>
            <a:r>
              <a:rPr lang="en-DE" dirty="0"/>
              <a:t>predictions between 0 and 1</a:t>
            </a:r>
          </a:p>
          <a:p>
            <a:pPr marL="171450" indent="-171450">
              <a:buFontTx/>
              <a:buChar char="-"/>
            </a:pPr>
            <a:endParaRPr lang="en-GB" dirty="0"/>
          </a:p>
          <a:p>
            <a:pPr marL="171450" indent="-171450">
              <a:buFontTx/>
              <a:buChar char="-"/>
            </a:pPr>
            <a:r>
              <a:rPr lang="en-GB" dirty="0"/>
              <a:t>Linear model = no boundary</a:t>
            </a:r>
          </a:p>
          <a:p>
            <a:pPr marL="171450" indent="-171450">
              <a:buFontTx/>
              <a:buChar char="-"/>
            </a:pPr>
            <a:endParaRPr lang="en-GB" dirty="0"/>
          </a:p>
          <a:p>
            <a:pPr marL="171450" indent="-171450">
              <a:buFontTx/>
              <a:buChar char="-"/>
            </a:pPr>
            <a:r>
              <a:rPr lang="en-GB" dirty="0"/>
              <a:t>Non-linear model =&gt; finds boundary – a tree 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Can't predict outside training range</a:t>
            </a:r>
            <a:endParaRPr lang="en-GB" dirty="0"/>
          </a:p>
          <a:p>
            <a:pPr marL="171450" indent="-171450">
              <a:buFontTx/>
              <a:buChar char="-"/>
            </a:pPr>
            <a:endParaRPr lang="en-GB" dirty="0"/>
          </a:p>
          <a:p>
            <a:pPr marL="171450" indent="-171450">
              <a:buFontTx/>
              <a:buChar char="-"/>
            </a:pPr>
            <a:r>
              <a:rPr lang="en-GB" dirty="0"/>
              <a:t>Therefore, it performs better</a:t>
            </a:r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5B2432-3B8F-E247-8E21-C88707316879}" type="slidenum">
              <a:rPr lang="en-DE" smtClean="0"/>
              <a:t>6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431885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Coef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/ Imp Bars:</a:t>
            </a:r>
          </a:p>
          <a:p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-Transit frequency: easy to understand - for example More buses =&gt; fewer cars needed</a:t>
            </a:r>
          </a:p>
          <a:p>
            <a:r>
              <a:rPr lang="en-GB" sz="1200" dirty="0"/>
              <a:t>-Linear Models use Pop Dens vs RF uses Household Density but with much higher imp. –&gt; nonlinearity</a:t>
            </a:r>
          </a:p>
          <a:p>
            <a:endParaRPr lang="en-GB" sz="1200" dirty="0"/>
          </a:p>
          <a:p>
            <a:r>
              <a:rPr lang="en-GB" sz="1200" dirty="0"/>
              <a:t>Std Errors / Singal Noise Ratio:</a:t>
            </a:r>
          </a:p>
          <a:p>
            <a:r>
              <a:rPr lang="en-GB" sz="1200" dirty="0"/>
              <a:t>-OLS predicts std errors right; </a:t>
            </a:r>
          </a:p>
          <a:p>
            <a:r>
              <a:rPr lang="en-GB" sz="1200"/>
              <a:t>Bayesian </a:t>
            </a:r>
            <a:r>
              <a:rPr lang="en-GB" sz="1200" dirty="0"/>
              <a:t>based on normal assumptions does not, it tries to fit linearity on nonlinear data – can’t trust these errors</a:t>
            </a:r>
          </a:p>
          <a:p>
            <a:r>
              <a:rPr lang="en-GB" sz="1200"/>
              <a:t>Forest </a:t>
            </a:r>
            <a:r>
              <a:rPr lang="en-GB" sz="1200" dirty="0"/>
              <a:t>has low std errors and high signal noise ratio – certain in predictions</a:t>
            </a:r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5B2432-3B8F-E247-8E21-C88707316879}" type="slidenum">
              <a:rPr lang="en-DE" smtClean="0"/>
              <a:t>7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179425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  <a:p>
            <a:r>
              <a:rPr lang="en-GB" dirty="0"/>
              <a:t>H</a:t>
            </a:r>
            <a:r>
              <a:rPr lang="en-DE" dirty="0"/>
              <a:t>ow uncertain - Coverage: 95</a:t>
            </a:r>
          </a:p>
          <a:p>
            <a:r>
              <a:rPr lang="en-DE" dirty="0"/>
              <a:t>OLS &amp; Bayesian – useless interval of 40% for prediction</a:t>
            </a:r>
          </a:p>
          <a:p>
            <a:r>
              <a:rPr lang="en-DE" dirty="0"/>
              <a:t>Forest – still too high interval</a:t>
            </a:r>
          </a:p>
          <a:p>
            <a:endParaRPr lang="en-DE" dirty="0"/>
          </a:p>
          <a:p>
            <a:r>
              <a:rPr lang="en-DE" dirty="0"/>
              <a:t>real word interval of 3%: </a:t>
            </a:r>
          </a:p>
          <a:p>
            <a:r>
              <a:rPr lang="en-DE" dirty="0"/>
              <a:t>OLS &amp; Bayesian weak with 35% coverage</a:t>
            </a:r>
          </a:p>
          <a:p>
            <a:r>
              <a:rPr lang="en-DE" dirty="0"/>
              <a:t>Random Forest: okayish </a:t>
            </a:r>
          </a:p>
          <a:p>
            <a:endParaRPr lang="en-DE" dirty="0"/>
          </a:p>
          <a:p>
            <a:r>
              <a:rPr lang="en-DE" dirty="0"/>
              <a:t>Room for improvement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5B2432-3B8F-E247-8E21-C88707316879}" type="slidenum">
              <a:rPr lang="en-DE" smtClean="0"/>
              <a:t>8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365414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GB" dirty="0"/>
              <a:t>See the rules behind it</a:t>
            </a:r>
          </a:p>
          <a:p>
            <a:pPr marL="171450" indent="-171450">
              <a:buFontTx/>
              <a:buChar char="-"/>
            </a:pPr>
            <a:endParaRPr lang="en-GB" dirty="0"/>
          </a:p>
          <a:p>
            <a:pPr marL="171450" indent="-171450">
              <a:buFontTx/>
              <a:buChar char="-"/>
            </a:pPr>
            <a:r>
              <a:rPr lang="en-GB" dirty="0"/>
              <a:t>Because of skewed data, How it behaves there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S</a:t>
            </a:r>
            <a:r>
              <a:rPr lang="en-DE" dirty="0"/>
              <a:t>o that was an overview of my project </a:t>
            </a:r>
          </a:p>
          <a:p>
            <a:endParaRPr lang="en-DE" dirty="0"/>
          </a:p>
          <a:p>
            <a:r>
              <a:rPr lang="en-GB" dirty="0"/>
              <a:t>T</a:t>
            </a:r>
            <a:r>
              <a:rPr lang="en-DE" dirty="0"/>
              <a:t>hank you for your attention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5B2432-3B8F-E247-8E21-C88707316879}" type="slidenum">
              <a:rPr lang="en-DE" smtClean="0"/>
              <a:t>9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72448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C4E43-99CF-9504-F508-53EBA066CB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377903-6BF6-BF4A-9CF5-D6BFBFDCFE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F542AA-C342-ACA1-605A-2C9BCA4CB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F1178-0B29-C248-92E4-36C15FDB58DD}" type="datetimeFigureOut">
              <a:rPr lang="en-DE" smtClean="0"/>
              <a:t>08.07.25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A8AF67-CE76-DB5C-7489-B82FCD348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2C8AB3-78A5-1C62-A4B3-991529F78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1345A-E8C7-6242-86D8-4EEA6E39B8D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58156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5A237-6EB4-37AC-456D-9518A7F05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34B810-B476-0FB6-0AE0-92F58A491E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F574D9-C3F9-CA0F-50D7-AA12C4871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F1178-0B29-C248-92E4-36C15FDB58DD}" type="datetimeFigureOut">
              <a:rPr lang="en-DE" smtClean="0"/>
              <a:t>08.07.25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3DBFFA-4EA6-AED2-903C-A10DEADCA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88016A-536C-B141-0D45-C74E77413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1345A-E8C7-6242-86D8-4EEA6E39B8D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80930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DF217E-21E7-2784-4FB8-44BCA58B49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32699C-7ABA-7F5D-A22C-E9612AD62F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168614-A8BA-92BB-96F4-AAE654BBD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F1178-0B29-C248-92E4-36C15FDB58DD}" type="datetimeFigureOut">
              <a:rPr lang="en-DE" smtClean="0"/>
              <a:t>08.07.25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9F74E5-2A39-12E4-6AC0-269164CB4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1244E5-A7E5-C442-831F-8A0611234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1345A-E8C7-6242-86D8-4EEA6E39B8D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0410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DA6E1-79DF-C286-8703-B0F70F72F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7CB8D-3CE5-53A0-0D39-F938131C7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3DD611-23CB-4A19-4312-D586BE5FE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F1178-0B29-C248-92E4-36C15FDB58DD}" type="datetimeFigureOut">
              <a:rPr lang="en-DE" smtClean="0"/>
              <a:t>08.07.25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494821-E5A9-CF77-30A9-4B8B81EE7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D0B1C-832B-B7B6-4C26-568CAFB9C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1345A-E8C7-6242-86D8-4EEA6E39B8D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00316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0B9C6-421C-1015-8887-3805E5D54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CEBB6A-8B2C-E72B-FC6E-A6434F6646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58FABE-4F4E-504A-2F1D-163E07C93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F1178-0B29-C248-92E4-36C15FDB58DD}" type="datetimeFigureOut">
              <a:rPr lang="en-DE" smtClean="0"/>
              <a:t>08.07.25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B2FBC3-FC4D-5AA0-2B53-5A21AEB38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E18966-E737-1894-8134-0FE640348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1345A-E8C7-6242-86D8-4EEA6E39B8D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18054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6D562-6135-6E34-D4E5-06C5944FA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EF813-9DF0-3663-A6A8-19FCE7D464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5A6FE9-5BBB-3831-B19A-E96120AC8C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E643E9-8BB0-9EBB-518C-48CCC4AE0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F1178-0B29-C248-92E4-36C15FDB58DD}" type="datetimeFigureOut">
              <a:rPr lang="en-DE" smtClean="0"/>
              <a:t>08.07.25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1BBF59-FF75-D5BD-C963-AFBE79188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DD45F3-1DE6-041B-94A6-A4B7CA962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1345A-E8C7-6242-86D8-4EEA6E39B8D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44302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4E833-3D4B-66E7-8AEB-957A623DD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AFC6FE-CAC2-AB41-2D21-EA3DA8AF54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7B7620-5FC5-0FE0-71C4-C1F6F8A6A9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B9B7CA-EEBA-012E-B08B-9558EB5BE6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5D8E78-5E59-081E-0F7A-D312C57AEB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8309E6-660D-C5FD-B1C6-4F8A61564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F1178-0B29-C248-92E4-36C15FDB58DD}" type="datetimeFigureOut">
              <a:rPr lang="en-DE" smtClean="0"/>
              <a:t>08.07.25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75D38F-4D98-A39C-BFDE-B465E2B23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3C3AA5-62F0-B257-B674-1E04054FE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1345A-E8C7-6242-86D8-4EEA6E39B8D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26157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8D7E1-6E2F-EDA1-BCA8-4EE6BA8C7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780846-A295-6F08-E2B3-F10CCFD7A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F1178-0B29-C248-92E4-36C15FDB58DD}" type="datetimeFigureOut">
              <a:rPr lang="en-DE" smtClean="0"/>
              <a:t>08.07.25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B30BE3-4F49-F468-961B-D1F63C5F9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4ACB9E-2410-E12F-8A4D-EDC076ECB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1345A-E8C7-6242-86D8-4EEA6E39B8D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023198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503644-2AF3-A54A-9FCF-64FA6EE55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F1178-0B29-C248-92E4-36C15FDB58DD}" type="datetimeFigureOut">
              <a:rPr lang="en-DE" smtClean="0"/>
              <a:t>08.07.25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2B5725-9DC9-5F9F-BA46-5EE84AC3C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604565-6A7B-72AA-464E-17210ABDE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1345A-E8C7-6242-86D8-4EEA6E39B8D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29272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F1F50-D246-4D93-1C57-D3F3235D4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D5BB74-BAB7-AC95-5058-157B16F8BD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A4C633-95D9-2823-179B-B4A04A2F0C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3C523C-32C9-11A4-B6C1-AFACF3A5B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F1178-0B29-C248-92E4-36C15FDB58DD}" type="datetimeFigureOut">
              <a:rPr lang="en-DE" smtClean="0"/>
              <a:t>08.07.25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CA5B2D-108B-FF0F-DD23-01B9724D2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6F0123-2B68-5C67-8414-FDD7CF070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1345A-E8C7-6242-86D8-4EEA6E39B8D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78974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CF8C4-E40A-0AF7-9FB9-9F0FFFCA5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B8B54B-0C34-1A7D-58EB-BFFDF38E9A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C6900D-BF0B-EE88-7503-FE744779B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E5644F-AF5D-D716-8AC1-4EC7734F2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F1178-0B29-C248-92E4-36C15FDB58DD}" type="datetimeFigureOut">
              <a:rPr lang="en-DE" smtClean="0"/>
              <a:t>08.07.25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467D2D-9331-B5BE-58FD-C58446BD2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36A9E5-4F50-11C2-B68B-DE2362FA9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1345A-E8C7-6242-86D8-4EEA6E39B8D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50257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BEF21C-8FA3-9536-D439-3E2652035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EE2D15-90E1-2225-6829-9253BE73A2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F5C5D1-788A-91EA-FC3E-786D657103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81F1178-0B29-C248-92E4-36C15FDB58DD}" type="datetimeFigureOut">
              <a:rPr lang="en-DE" smtClean="0"/>
              <a:t>08.07.25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05A47E-E7DE-5933-7C10-A4D4782BDB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80555A-B335-7642-6113-EF2CB85C29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611345A-E8C7-6242-86D8-4EEA6E39B8D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50926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0BAAC-D0CC-9801-85CB-BBFF35BE1D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Predicting Car-Free Households in US Census Block Groups</a:t>
            </a:r>
            <a:endParaRPr lang="en-D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9812F2-3945-82D1-52F7-F7B208FEE0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 Machine Learning Approach Using EPA's Smart Location Database</a:t>
            </a:r>
            <a:endParaRPr lang="en-D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BEE4FA-A540-2E2F-628C-34D2F03EB048}"/>
              </a:ext>
            </a:extLst>
          </p:cNvPr>
          <p:cNvSpPr txBox="1"/>
          <p:nvPr/>
        </p:nvSpPr>
        <p:spPr>
          <a:xfrm>
            <a:off x="10410092" y="6314831"/>
            <a:ext cx="1508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Lukas Becker</a:t>
            </a:r>
          </a:p>
        </p:txBody>
      </p:sp>
    </p:spTree>
    <p:extLst>
      <p:ext uri="{BB962C8B-B14F-4D97-AF65-F5344CB8AC3E}">
        <p14:creationId xmlns:p14="http://schemas.microsoft.com/office/powerpoint/2010/main" val="270242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36783-747E-880A-F091-7727CB685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DE" sz="3600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2AD4A-3D78-7829-2AB4-BDBB021CD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Research Context &amp; Motivation</a:t>
            </a:r>
          </a:p>
          <a:p>
            <a:r>
              <a:rPr lang="en-GB" sz="2400" dirty="0"/>
              <a:t>Data Properties</a:t>
            </a:r>
          </a:p>
          <a:p>
            <a:r>
              <a:rPr lang="en-GB" sz="2400" dirty="0"/>
              <a:t>Model Performance Comparison</a:t>
            </a:r>
          </a:p>
          <a:p>
            <a:r>
              <a:rPr lang="en-GB" sz="2400" dirty="0"/>
              <a:t>Key Finding 1: The Boundary Problem</a:t>
            </a:r>
          </a:p>
          <a:p>
            <a:r>
              <a:rPr lang="en-GB" sz="2400" dirty="0"/>
              <a:t>Key Finding 2: Feature Importance and Uncertainty</a:t>
            </a:r>
          </a:p>
          <a:p>
            <a:r>
              <a:rPr lang="en-GB" sz="2400" dirty="0"/>
              <a:t>Key Finding 3: Model Uncertainty</a:t>
            </a:r>
          </a:p>
          <a:p>
            <a:r>
              <a:rPr lang="en-GB" sz="2400" dirty="0"/>
              <a:t>Next steps</a:t>
            </a:r>
            <a:endParaRPr lang="en-DE" sz="2400" dirty="0"/>
          </a:p>
        </p:txBody>
      </p:sp>
    </p:spTree>
    <p:extLst>
      <p:ext uri="{BB962C8B-B14F-4D97-AF65-F5344CB8AC3E}">
        <p14:creationId xmlns:p14="http://schemas.microsoft.com/office/powerpoint/2010/main" val="586122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5EC3E-D8BF-553A-3678-3DEFC49DC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Research Context</a:t>
            </a:r>
            <a:endParaRPr lang="en-DE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635F02-DB33-811A-FFCB-964082A67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GB" sz="2400" dirty="0"/>
              <a:t>The Challenge</a:t>
            </a:r>
          </a:p>
          <a:p>
            <a:pPr lvl="1"/>
            <a:r>
              <a:rPr lang="en-GB" sz="2000" dirty="0"/>
              <a:t>Predict % of zero-car households in Census Block Groups</a:t>
            </a:r>
          </a:p>
          <a:p>
            <a:pPr lvl="1"/>
            <a:r>
              <a:rPr lang="en-GB" sz="2000" dirty="0"/>
              <a:t>220.000 records from EPA Smart Location Database</a:t>
            </a:r>
          </a:p>
          <a:p>
            <a:r>
              <a:rPr lang="en-GB" sz="2400" dirty="0"/>
              <a:t>Why It Matters</a:t>
            </a:r>
          </a:p>
          <a:p>
            <a:pPr lvl="1"/>
            <a:r>
              <a:rPr lang="en-GB" sz="2000" dirty="0"/>
              <a:t>Public transit investment</a:t>
            </a:r>
          </a:p>
          <a:p>
            <a:pPr lvl="1"/>
            <a:r>
              <a:rPr lang="en-GB" sz="2000" dirty="0"/>
              <a:t>Sustainability planning</a:t>
            </a:r>
          </a:p>
          <a:p>
            <a:pPr lvl="1"/>
            <a:r>
              <a:rPr lang="en-GB" sz="2000" dirty="0"/>
              <a:t>Transportation equity</a:t>
            </a:r>
          </a:p>
          <a:p>
            <a:r>
              <a:rPr lang="en-GB" sz="2400" dirty="0"/>
              <a:t>Features</a:t>
            </a:r>
          </a:p>
          <a:p>
            <a:pPr lvl="1"/>
            <a:r>
              <a:rPr lang="en-GB" sz="2000" dirty="0"/>
              <a:t>15 features preselected</a:t>
            </a:r>
          </a:p>
          <a:p>
            <a:pPr lvl="1"/>
            <a:r>
              <a:rPr lang="en-GB" sz="2000" dirty="0"/>
              <a:t>Demographics • Urban density • Transit access • Economy </a:t>
            </a:r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4164225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2BD59-161F-BDAE-67B6-A27FEA241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Data Properties </a:t>
            </a:r>
            <a:endParaRPr lang="en-DE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59A661-CA77-3712-3162-8E7F893FBC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68044" cy="4351338"/>
          </a:xfrm>
        </p:spPr>
        <p:txBody>
          <a:bodyPr/>
          <a:lstStyle/>
          <a:p>
            <a:r>
              <a:rPr lang="en-GB" sz="2400" dirty="0"/>
              <a:t>Highly right-skewed target variable: third quartile at</a:t>
            </a:r>
            <a:r>
              <a:rPr lang="en-DE" sz="2400" dirty="0"/>
              <a:t> 12%</a:t>
            </a:r>
          </a:p>
          <a:p>
            <a:r>
              <a:rPr lang="en-GB" sz="2400" dirty="0"/>
              <a:t>Some features displaying significant correlation with target variable</a:t>
            </a:r>
          </a:p>
          <a:p>
            <a:endParaRPr lang="en-DE" dirty="0"/>
          </a:p>
        </p:txBody>
      </p:sp>
      <p:pic>
        <p:nvPicPr>
          <p:cNvPr id="6" name="Picture 5" descr="A screenshot of a graph&#10;&#10;AI-generated content may be incorrect.">
            <a:extLst>
              <a:ext uri="{FF2B5EF4-FFF2-40B4-BE49-F238E27FC236}">
                <a16:creationId xmlns:a16="http://schemas.microsoft.com/office/drawing/2014/main" id="{E9B571AB-B2BB-AF59-DAF9-3F013F7249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3957" y="912151"/>
            <a:ext cx="5568043" cy="5033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508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FE38B-43BF-E85F-A141-0D8F4FD35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Model Performance</a:t>
            </a:r>
            <a:endParaRPr lang="en-DE" sz="3600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4F5BAAB-6BDA-951B-51FA-DAFBD8852E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3871240"/>
              </p:ext>
            </p:extLst>
          </p:nvPr>
        </p:nvGraphicFramePr>
        <p:xfrm>
          <a:off x="838200" y="4295741"/>
          <a:ext cx="10515600" cy="1584960"/>
        </p:xfrm>
        <a:graphic>
          <a:graphicData uri="http://schemas.openxmlformats.org/drawingml/2006/table">
            <a:tbl>
              <a:tblPr/>
              <a:tblGrid>
                <a:gridCol w="3505200">
                  <a:extLst>
                    <a:ext uri="{9D8B030D-6E8A-4147-A177-3AD203B41FA5}">
                      <a16:colId xmlns:a16="http://schemas.microsoft.com/office/drawing/2014/main" val="378415398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280039583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964462641"/>
                    </a:ext>
                  </a:extLst>
                </a:gridCol>
              </a:tblGrid>
              <a:tr h="150647">
                <a:tc>
                  <a:txBody>
                    <a:bodyPr/>
                    <a:lstStyle/>
                    <a:p>
                      <a:r>
                        <a:rPr lang="en-GB" sz="2000" dirty="0"/>
                        <a:t>Model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R² Score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Root Mean Squared Error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895839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2000" dirty="0"/>
                        <a:t>Linear Models (ALL)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DE" sz="2000" dirty="0"/>
                        <a:t>0.48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DE" sz="2000"/>
                        <a:t>0.098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291443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2000" dirty="0"/>
                        <a:t>k-NN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DE" sz="2000"/>
                        <a:t>0.55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DE" sz="2000"/>
                        <a:t>0.091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079991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2000" b="1" dirty="0"/>
                        <a:t>Random Forest</a:t>
                      </a:r>
                      <a:endParaRPr lang="en-GB" sz="20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DE" sz="2000" b="1"/>
                        <a:t>0.63</a:t>
                      </a:r>
                      <a:endParaRPr lang="en-DE" sz="20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DE" sz="2000" b="1" dirty="0"/>
                        <a:t>0.082</a:t>
                      </a:r>
                      <a:endParaRPr lang="en-DE" sz="20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9883792"/>
                  </a:ext>
                </a:extLst>
              </a:tr>
            </a:tbl>
          </a:graphicData>
        </a:graphic>
      </p:graphicFrame>
      <p:pic>
        <p:nvPicPr>
          <p:cNvPr id="7" name="Picture 6" descr="A graph of a graph with a line&#10;&#10;AI-generated content may be incorrect.">
            <a:extLst>
              <a:ext uri="{FF2B5EF4-FFF2-40B4-BE49-F238E27FC236}">
                <a16:creationId xmlns:a16="http://schemas.microsoft.com/office/drawing/2014/main" id="{14B8E437-97E7-F21C-E303-68A6E91640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2673" y="942645"/>
            <a:ext cx="4199022" cy="3013162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5832EB93-E79E-695A-FDEB-60F6DF3E4B01}"/>
              </a:ext>
            </a:extLst>
          </p:cNvPr>
          <p:cNvSpPr txBox="1">
            <a:spLocks/>
          </p:cNvSpPr>
          <p:nvPr/>
        </p:nvSpPr>
        <p:spPr>
          <a:xfrm>
            <a:off x="838200" y="1825626"/>
            <a:ext cx="5257800" cy="2156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/>
              <a:t>Regularization provided zero benefit =&gt; no overfitting</a:t>
            </a:r>
          </a:p>
          <a:p>
            <a:r>
              <a:rPr lang="en-GB" sz="2400" dirty="0"/>
              <a:t>Relationships stable but not linear</a:t>
            </a:r>
            <a:endParaRPr lang="en-DE" sz="24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409101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3BEA9-93D5-CC2D-1C23-3D20024D9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The Boundary Problem</a:t>
            </a:r>
            <a:endParaRPr lang="en-DE" sz="3600" dirty="0"/>
          </a:p>
        </p:txBody>
      </p:sp>
      <p:pic>
        <p:nvPicPr>
          <p:cNvPr id="5" name="Content Placeholder 4" descr="A graph of a number of cars&#10;&#10;AI-generated content may be incorrect.">
            <a:extLst>
              <a:ext uri="{FF2B5EF4-FFF2-40B4-BE49-F238E27FC236}">
                <a16:creationId xmlns:a16="http://schemas.microsoft.com/office/drawing/2014/main" id="{EEC954C0-A39C-05E0-C08B-B1F64E2AEC3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838200" y="2346334"/>
            <a:ext cx="5181600" cy="3309919"/>
          </a:xfrm>
          <a:prstGeom prst="rect">
            <a:avLst/>
          </a:prstGeom>
        </p:spPr>
      </p:pic>
      <p:pic>
        <p:nvPicPr>
          <p:cNvPr id="6" name="Content Placeholder 4" descr="A graph of a number of cars&#10;&#10;AI-generated content may be incorrect.">
            <a:extLst>
              <a:ext uri="{FF2B5EF4-FFF2-40B4-BE49-F238E27FC236}">
                <a16:creationId xmlns:a16="http://schemas.microsoft.com/office/drawing/2014/main" id="{6E69A2EC-91DF-85DE-7390-D73A5E2869A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172200" y="2280921"/>
            <a:ext cx="5181600" cy="3440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191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AF71C-CA75-D0C2-C214-8991A98A9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015" y="412018"/>
            <a:ext cx="3900933" cy="1604352"/>
          </a:xfrm>
        </p:spPr>
        <p:txBody>
          <a:bodyPr>
            <a:normAutofit/>
          </a:bodyPr>
          <a:lstStyle/>
          <a:p>
            <a:r>
              <a:rPr lang="en-GB" sz="3600" dirty="0"/>
              <a:t>Feature Importance and Uncertainty </a:t>
            </a:r>
            <a:endParaRPr lang="en-DE" sz="3600" dirty="0"/>
          </a:p>
        </p:txBody>
      </p:sp>
      <p:sp>
        <p:nvSpPr>
          <p:cNvPr id="29" name="Content Placeholder 28">
            <a:extLst>
              <a:ext uri="{FF2B5EF4-FFF2-40B4-BE49-F238E27FC236}">
                <a16:creationId xmlns:a16="http://schemas.microsoft.com/office/drawing/2014/main" id="{403E96F4-3673-28EC-6E75-2CB1F4C67D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80144" y="1860062"/>
            <a:ext cx="3823804" cy="4351338"/>
          </a:xfrm>
        </p:spPr>
        <p:txBody>
          <a:bodyPr>
            <a:normAutofit fontScale="92500" lnSpcReduction="10000"/>
          </a:bodyPr>
          <a:lstStyle/>
          <a:p>
            <a:endParaRPr lang="en-DE" sz="1600" dirty="0"/>
          </a:p>
          <a:p>
            <a:r>
              <a:rPr lang="en-GB" sz="2000" dirty="0"/>
              <a:t>Transit Frequency:</a:t>
            </a:r>
          </a:p>
          <a:p>
            <a:pPr lvl="1"/>
            <a:r>
              <a:rPr lang="en-GB" sz="1600" dirty="0"/>
              <a:t>Consistent across all models</a:t>
            </a:r>
          </a:p>
          <a:p>
            <a:r>
              <a:rPr lang="en-GB" sz="2000" dirty="0"/>
              <a:t>Household/Population Density:</a:t>
            </a:r>
          </a:p>
          <a:p>
            <a:pPr lvl="1"/>
            <a:r>
              <a:rPr lang="en-GB" sz="1600" dirty="0"/>
              <a:t>Linear effect: smaller</a:t>
            </a:r>
          </a:p>
          <a:p>
            <a:pPr lvl="1"/>
            <a:r>
              <a:rPr lang="en-GB" sz="1600" dirty="0"/>
              <a:t>RF importance: HIGHEST</a:t>
            </a:r>
          </a:p>
          <a:p>
            <a:endParaRPr lang="en-GB" sz="1800" dirty="0"/>
          </a:p>
          <a:p>
            <a:r>
              <a:rPr lang="en-GB" sz="2000" dirty="0"/>
              <a:t>Feature Uncertainty</a:t>
            </a:r>
          </a:p>
          <a:p>
            <a:pPr lvl="1"/>
            <a:r>
              <a:rPr lang="en-GB" sz="1600" dirty="0"/>
              <a:t>High std errors in OLS (Bootstrapping)</a:t>
            </a:r>
          </a:p>
          <a:p>
            <a:pPr lvl="1"/>
            <a:r>
              <a:rPr lang="en-GB" sz="1600" dirty="0"/>
              <a:t>Low std errors in Bayesian (no nonlinearity in model)</a:t>
            </a:r>
          </a:p>
          <a:p>
            <a:pPr lvl="1"/>
            <a:r>
              <a:rPr lang="en-GB" sz="1600" dirty="0"/>
              <a:t>Best signal noise ratio for Random Forest</a:t>
            </a:r>
          </a:p>
          <a:p>
            <a:pPr lvl="1"/>
            <a:endParaRPr lang="en-GB" sz="1400" dirty="0"/>
          </a:p>
          <a:p>
            <a:pPr marL="457200" lvl="1" indent="0">
              <a:buNone/>
            </a:pPr>
            <a:r>
              <a:rPr lang="en-GB" sz="1400" dirty="0"/>
              <a:t>	</a:t>
            </a:r>
          </a:p>
          <a:p>
            <a:pPr marL="457200" lvl="1" indent="0">
              <a:buNone/>
            </a:pPr>
            <a:endParaRPr lang="en-GB" sz="1400" dirty="0"/>
          </a:p>
        </p:txBody>
      </p:sp>
      <p:pic>
        <p:nvPicPr>
          <p:cNvPr id="9" name="Picture 8" descr="A screenshot of a graph&#10;&#10;AI-generated content may be incorrect.">
            <a:extLst>
              <a:ext uri="{FF2B5EF4-FFF2-40B4-BE49-F238E27FC236}">
                <a16:creationId xmlns:a16="http://schemas.microsoft.com/office/drawing/2014/main" id="{F7A18334-1A6C-5939-8DF9-A02525633F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1189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4163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F6F4E01-3500-A204-E402-423587362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Model Uncertainty</a:t>
            </a:r>
            <a:endParaRPr lang="en-DE" sz="3600" dirty="0"/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FC33418E-766E-EA91-84DE-EFA39265AB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0756390"/>
              </p:ext>
            </p:extLst>
          </p:nvPr>
        </p:nvGraphicFramePr>
        <p:xfrm>
          <a:off x="838200" y="1757107"/>
          <a:ext cx="10515600" cy="1584960"/>
        </p:xfrm>
        <a:graphic>
          <a:graphicData uri="http://schemas.openxmlformats.org/drawingml/2006/table">
            <a:tbl>
              <a:tblPr/>
              <a:tblGrid>
                <a:gridCol w="2628900">
                  <a:extLst>
                    <a:ext uri="{9D8B030D-6E8A-4147-A177-3AD203B41FA5}">
                      <a16:colId xmlns:a16="http://schemas.microsoft.com/office/drawing/2014/main" val="3849480095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86828544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45397105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85454148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 sz="2000" dirty="0"/>
                        <a:t>Model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Coverage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Avg Interval Width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Assessment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772876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2000" b="1" dirty="0"/>
                        <a:t>OLS</a:t>
                      </a:r>
                      <a:endParaRPr lang="en-GB" sz="20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DE" sz="2000" dirty="0">
                          <a:solidFill>
                            <a:schemeClr val="tx1"/>
                          </a:solidFill>
                        </a:rPr>
                        <a:t>95%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DE" sz="2000">
                          <a:solidFill>
                            <a:srgbClr val="FF0000"/>
                          </a:solidFill>
                        </a:rPr>
                        <a:t>±40%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r>
                        <a:rPr lang="en-GB" sz="2000" dirty="0"/>
                        <a:t>Conservative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207886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2000" b="1" dirty="0"/>
                        <a:t>Bayesian Ridge</a:t>
                      </a:r>
                      <a:endParaRPr lang="en-GB" sz="20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DE" sz="2000" dirty="0">
                          <a:solidFill>
                            <a:schemeClr val="tx1"/>
                          </a:solidFill>
                        </a:rPr>
                        <a:t>95%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DE" sz="2000">
                          <a:solidFill>
                            <a:srgbClr val="FF0000"/>
                          </a:solidFill>
                        </a:rPr>
                        <a:t>±40%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798769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2000" b="1" dirty="0"/>
                        <a:t>Random Forest</a:t>
                      </a:r>
                      <a:endParaRPr lang="en-GB" sz="20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DE" sz="2000" dirty="0">
                          <a:solidFill>
                            <a:schemeClr val="tx1"/>
                          </a:solidFill>
                        </a:rPr>
                        <a:t>93%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DE" sz="2000">
                          <a:solidFill>
                            <a:srgbClr val="FFC000"/>
                          </a:solidFill>
                        </a:rPr>
                        <a:t>±23%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b="0" dirty="0"/>
                        <a:t>Decent balance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3459871"/>
                  </a:ext>
                </a:extLst>
              </a:tr>
            </a:tbl>
          </a:graphicData>
        </a:graphic>
      </p:graphicFrame>
      <p:graphicFrame>
        <p:nvGraphicFramePr>
          <p:cNvPr id="3" name="Content Placeholder 1">
            <a:extLst>
              <a:ext uri="{FF2B5EF4-FFF2-40B4-BE49-F238E27FC236}">
                <a16:creationId xmlns:a16="http://schemas.microsoft.com/office/drawing/2014/main" id="{E7F8E064-9BA7-BB31-7AD6-7921AF88343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11121073"/>
              </p:ext>
            </p:extLst>
          </p:nvPr>
        </p:nvGraphicFramePr>
        <p:xfrm>
          <a:off x="838200" y="4105629"/>
          <a:ext cx="10515600" cy="1584960"/>
        </p:xfrm>
        <a:graphic>
          <a:graphicData uri="http://schemas.openxmlformats.org/drawingml/2006/table">
            <a:tbl>
              <a:tblPr/>
              <a:tblGrid>
                <a:gridCol w="2628900">
                  <a:extLst>
                    <a:ext uri="{9D8B030D-6E8A-4147-A177-3AD203B41FA5}">
                      <a16:colId xmlns:a16="http://schemas.microsoft.com/office/drawing/2014/main" val="3849480095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86828544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45397105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85454148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 sz="2000" dirty="0"/>
                        <a:t>Model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Coverage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Avg Interval Width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20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772876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2000" b="1" dirty="0"/>
                        <a:t>OLS</a:t>
                      </a:r>
                      <a:endParaRPr lang="en-GB" sz="20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DE" sz="2000">
                          <a:solidFill>
                            <a:srgbClr val="FF0000"/>
                          </a:solidFill>
                        </a:rPr>
                        <a:t>35%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r>
                        <a:rPr lang="en-DE" sz="2000">
                          <a:solidFill>
                            <a:schemeClr val="accent6"/>
                          </a:solidFill>
                        </a:rPr>
                        <a:t>±3%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20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207886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2000" b="1" dirty="0"/>
                        <a:t>Bayesian Ridge</a:t>
                      </a:r>
                      <a:endParaRPr lang="en-GB" sz="20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DE" sz="2000">
                          <a:solidFill>
                            <a:srgbClr val="FF0000"/>
                          </a:solidFill>
                        </a:rPr>
                        <a:t>35%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20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798769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2000" b="1" dirty="0"/>
                        <a:t>Random Forest</a:t>
                      </a:r>
                      <a:endParaRPr lang="en-GB" sz="20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DE" sz="2000">
                          <a:solidFill>
                            <a:srgbClr val="FFC000"/>
                          </a:solidFill>
                        </a:rPr>
                        <a:t>43%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2000" b="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34598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11114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ADB11-92BF-8AF8-AC48-E91C9858B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DE" sz="3600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3BAD22-BFFD-2115-37D7-449C1F1354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/>
              <a:t>T</a:t>
            </a:r>
            <a:r>
              <a:rPr lang="en-DE" sz="2400" dirty="0"/>
              <a:t>raining a single decision tree for mental fit of nonlinearity </a:t>
            </a:r>
          </a:p>
          <a:p>
            <a:r>
              <a:rPr lang="en-GB" sz="2400" dirty="0"/>
              <a:t>T</a:t>
            </a:r>
            <a:r>
              <a:rPr lang="en-DE" sz="2400" dirty="0"/>
              <a:t>raining a neural network for hope of better performance</a:t>
            </a:r>
          </a:p>
          <a:p>
            <a:r>
              <a:rPr lang="en-DE" sz="2400" dirty="0"/>
              <a:t>Examine model performances in different intervals of target variable </a:t>
            </a:r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2327281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730</TotalTime>
  <Words>682</Words>
  <Application>Microsoft Macintosh PowerPoint</Application>
  <PresentationFormat>Widescreen</PresentationFormat>
  <Paragraphs>159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 Theme</vt:lpstr>
      <vt:lpstr>Predicting Car-Free Households in US Census Block Groups</vt:lpstr>
      <vt:lpstr>Content</vt:lpstr>
      <vt:lpstr>Research Context</vt:lpstr>
      <vt:lpstr>Data Properties </vt:lpstr>
      <vt:lpstr>Model Performance</vt:lpstr>
      <vt:lpstr>The Boundary Problem</vt:lpstr>
      <vt:lpstr>Feature Importance and Uncertainty </vt:lpstr>
      <vt:lpstr>Model Uncertainty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Lukas Becker</dc:creator>
  <cp:lastModifiedBy>Lukas Becker</cp:lastModifiedBy>
  <cp:revision>25</cp:revision>
  <dcterms:created xsi:type="dcterms:W3CDTF">2025-07-06T17:32:17Z</dcterms:created>
  <dcterms:modified xsi:type="dcterms:W3CDTF">2025-07-08T08:41:12Z</dcterms:modified>
</cp:coreProperties>
</file>