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9" r:id="rId7"/>
    <p:sldId id="260" r:id="rId8"/>
    <p:sldId id="263" r:id="rId9"/>
    <p:sldId id="262" r:id="rId10"/>
    <p:sldId id="26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492" autoAdjust="0"/>
  </p:normalViewPr>
  <p:slideViewPr>
    <p:cSldViewPr>
      <p:cViewPr varScale="1">
        <p:scale>
          <a:sx n="104" d="100"/>
          <a:sy n="104" d="100"/>
        </p:scale>
        <p:origin x="144" y="3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10/11/2020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10/11/2020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5B-F96C-43ED-AFB6-ADCB9B9F05D5}" type="datetime1">
              <a:rPr lang="en-US" smtClean="0"/>
              <a:t>10/11/2020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525-85B4-4A5D-A8D7-BF697407B49E}" type="datetime1">
              <a:rPr lang="en-US" smtClean="0"/>
              <a:t>10/11/2020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364-F00C-400B-BBD0-8043BFE2854D}" type="datetime1">
              <a:rPr lang="en-US" smtClean="0"/>
              <a:t>10/11/2020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010C-BE2B-45DF-ADC1-CE5B2B7D7BFF}" type="datetime1">
              <a:rPr lang="en-US" smtClean="0"/>
              <a:t>10/11/2020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905F-DF97-4E55-B0A1-E58E42A6D55D}" type="datetime1">
              <a:rPr lang="en-US" smtClean="0"/>
              <a:t>10/11/2020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A828-26A6-469F-9F59-59A39B71C16E}" type="datetime1">
              <a:rPr lang="en-US" smtClean="0"/>
              <a:t>10/11/2020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B9B8-D79F-4958-8375-000870204653}" type="datetime1">
              <a:rPr lang="en-US" smtClean="0"/>
              <a:t>10/11/2020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9F99-0075-4C4E-B1E0-EF507D52BB03}" type="datetime1">
              <a:rPr lang="en-US" smtClean="0"/>
              <a:t>10/11/2020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7A9C-8482-494D-BD9D-DFB336688874}" type="datetime1">
              <a:rPr lang="en-US" smtClean="0"/>
              <a:t>10/11/2020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A2A-DD3D-4542-93F3-0300F257DE5F}" type="datetime1">
              <a:rPr lang="en-US" smtClean="0"/>
              <a:t>10/11/2020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D967-5EB9-4551-92F9-9037A85ABE30}" type="datetime1">
              <a:rPr lang="en-US" smtClean="0"/>
              <a:t>10/11/2020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2077D08-0870-4853-9EDF-CB232C95EDDC}" type="datetime1">
              <a:rPr lang="en-US" smtClean="0"/>
              <a:t>10/11/2020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althickey.com/2017/10/18/whats-the-best-halloween-cand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8D1C6E3-6B25-4B9E-9B6B-DBFEBFB83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1009"/>
          <a:stretch/>
        </p:blipFill>
        <p:spPr>
          <a:xfrm>
            <a:off x="2841333" y="1700807"/>
            <a:ext cx="8797695" cy="518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7200" b="1" dirty="0"/>
              <a:t>Super Candy Task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Arne </a:t>
            </a:r>
            <a:r>
              <a:rPr lang="en-US" dirty="0" err="1"/>
              <a:t>Haak</a:t>
            </a:r>
            <a:br>
              <a:rPr lang="en-US" dirty="0"/>
            </a:br>
            <a:r>
              <a:rPr lang="en-US" dirty="0"/>
              <a:t>2020-10-13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45E84-2913-47DA-9CCA-50950659024F}"/>
              </a:ext>
            </a:extLst>
          </p:cNvPr>
          <p:cNvSpPr txBox="1"/>
          <p:nvPr/>
        </p:nvSpPr>
        <p:spPr>
          <a:xfrm>
            <a:off x="0" y="6373573"/>
            <a:ext cx="257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Original Photo:</a:t>
            </a:r>
          </a:p>
          <a:p>
            <a:r>
              <a:rPr lang="de-DE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Bren/Flickr, Creative Commons License</a:t>
            </a:r>
            <a:endParaRPr lang="en-DE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D85D-F1DD-4C10-92A2-8A7B4E63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EFE6-83FF-49D8-92B7-F1269E3A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</a:p>
          <a:p>
            <a:r>
              <a:rPr lang="en-US" b="1" dirty="0"/>
              <a:t>Fitting a simple linear model </a:t>
            </a:r>
            <a:r>
              <a:rPr lang="en-US" dirty="0"/>
              <a:t>with logistic regression:</a:t>
            </a:r>
          </a:p>
          <a:p>
            <a:pPr lvl="1"/>
            <a:r>
              <a:rPr lang="en-US" dirty="0"/>
              <a:t>Inputs: Features of candy</a:t>
            </a:r>
          </a:p>
          <a:p>
            <a:pPr lvl="1"/>
            <a:r>
              <a:rPr lang="en-US" dirty="0"/>
              <a:t>Output: “Win” probability (preference of this candy over other candies)</a:t>
            </a:r>
          </a:p>
          <a:p>
            <a:r>
              <a:rPr lang="en-US" b="1" dirty="0"/>
              <a:t>Evaluation</a:t>
            </a:r>
            <a:r>
              <a:rPr lang="en-US" dirty="0"/>
              <a:t>: How well does the model explain the test data?</a:t>
            </a:r>
          </a:p>
          <a:p>
            <a:r>
              <a:rPr lang="en-US" b="1" dirty="0"/>
              <a:t>Application of model to search for super candy</a:t>
            </a: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A7198-A917-4C9A-8A82-DB5BA6D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583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C65A-3A00-4B31-BC6F-278AD493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(1/2): Candy Online Survey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30C3C-9A01-4E3B-A106-8C7C2185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DE" smtClean="0"/>
              <a:t>3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CBBE2-FED8-4B89-8C4A-BA797108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844824"/>
            <a:ext cx="494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6DF91-D9BA-4BCC-BDB8-72796BFC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1844824"/>
            <a:ext cx="4818742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65F0F-544A-472E-BCA1-4B7482FAD5D3}"/>
              </a:ext>
            </a:extLst>
          </p:cNvPr>
          <p:cNvSpPr txBox="1"/>
          <p:nvPr/>
        </p:nvSpPr>
        <p:spPr>
          <a:xfrm>
            <a:off x="1191206" y="5591671"/>
            <a:ext cx="5182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http://walthickey.com/2017/10/18/whats-the-best-halloween-candy/</a:t>
            </a:r>
            <a:endParaRPr lang="en-DE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2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35D8-F794-45C6-AA82-DD81F80E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(2/2)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F157-D889-48DC-B14A-3EA4F0A1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Setup:</a:t>
            </a:r>
          </a:p>
          <a:p>
            <a:pPr lvl="1">
              <a:spcBef>
                <a:spcPts val="0"/>
              </a:spcBef>
            </a:pPr>
            <a:r>
              <a:rPr lang="en-US" dirty="0"/>
              <a:t>Online voting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Question:</a:t>
            </a:r>
            <a:r>
              <a:rPr lang="en-US" dirty="0"/>
              <a:t> "Which would you prefer as a trick-or-treater?"</a:t>
            </a:r>
          </a:p>
          <a:p>
            <a:pPr lvl="1">
              <a:spcBef>
                <a:spcPts val="0"/>
              </a:spcBef>
            </a:pPr>
            <a:r>
              <a:rPr lang="en-US" dirty="0"/>
              <a:t>Random matchup of two sweets, vote which one is more preferred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Time:</a:t>
            </a:r>
            <a:r>
              <a:rPr lang="en-US" dirty="0"/>
              <a:t> October 2017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Voters: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regional limitation (online voting), but sweets are from the </a:t>
            </a:r>
            <a:r>
              <a:rPr lang="en-US" b="1" dirty="0"/>
              <a:t>North American</a:t>
            </a:r>
            <a:r>
              <a:rPr lang="en-US" dirty="0"/>
              <a:t> market</a:t>
            </a:r>
          </a:p>
          <a:p>
            <a:pPr lvl="1">
              <a:spcBef>
                <a:spcPts val="0"/>
              </a:spcBef>
            </a:pPr>
            <a:r>
              <a:rPr lang="en-US" dirty="0"/>
              <a:t>8371 different IP addresses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269k votes </a:t>
            </a:r>
            <a:r>
              <a:rPr lang="en-US" dirty="0"/>
              <a:t>(per IP address: average 32, median 11)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Criticism:</a:t>
            </a:r>
          </a:p>
          <a:p>
            <a:pPr lvl="1">
              <a:spcBef>
                <a:spcPts val="0"/>
              </a:spcBef>
            </a:pPr>
            <a:r>
              <a:rPr lang="en-US" dirty="0"/>
              <a:t>Only </a:t>
            </a:r>
            <a:r>
              <a:rPr lang="en-US" b="1" dirty="0"/>
              <a:t>85 samples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Only </a:t>
            </a:r>
            <a:r>
              <a:rPr lang="en-US" b="1" dirty="0"/>
              <a:t>29 unique samples </a:t>
            </a:r>
            <a:r>
              <a:rPr lang="en-US" dirty="0"/>
              <a:t>(with unique binary feature vectors)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is </a:t>
            </a:r>
            <a:r>
              <a:rPr lang="en-US" b="1" dirty="0"/>
              <a:t>not a buying decision</a:t>
            </a:r>
            <a:r>
              <a:rPr lang="en-US" dirty="0"/>
              <a:t>, i.e., the </a:t>
            </a:r>
            <a:r>
              <a:rPr lang="en-US" b="1" dirty="0"/>
              <a:t>price has no influence </a:t>
            </a:r>
            <a:r>
              <a:rPr lang="en-US" dirty="0"/>
              <a:t>here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Nutritional values (calories, sugar, fat, ...) do not matter here</a:t>
            </a:r>
            <a:r>
              <a:rPr lang="en-US" dirty="0"/>
              <a:t>, as packages cannot be inspected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Food taste is not tested</a:t>
            </a:r>
            <a:r>
              <a:rPr lang="en-US" dirty="0"/>
              <a:t>, i.e., meaningful voting only for known sweets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961B-B068-4E81-9AF6-F869166E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85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CDE6-08D5-47D9-94FC-2825A082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4C60-8F92-4E91-8EA2-AAB55365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(See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7E6AA-EC27-4DDC-B87E-E651E251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54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561D-2A7D-4A26-A6A9-98EC5F86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(1/2)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CECA-D2BD-4801-AB60-F194AE42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is not sufficient </a:t>
            </a:r>
            <a:r>
              <a:rPr lang="en-US" dirty="0"/>
              <a:t>for the given problem</a:t>
            </a:r>
          </a:p>
          <a:p>
            <a:r>
              <a:rPr lang="en-US" b="1" dirty="0"/>
              <a:t>Oversimplified linear model </a:t>
            </a:r>
            <a:r>
              <a:rPr lang="en-US" dirty="0"/>
              <a:t>of binary ingredient information does not represent human sense of taste properly</a:t>
            </a:r>
          </a:p>
          <a:p>
            <a:pPr lvl="1"/>
            <a:r>
              <a:rPr lang="en-US" dirty="0"/>
              <a:t>E.g., combination of different ingredients, like chocolate and fruits</a:t>
            </a:r>
          </a:p>
          <a:p>
            <a:r>
              <a:rPr lang="en-US" b="1" dirty="0"/>
              <a:t>Improvement ideas:</a:t>
            </a:r>
          </a:p>
          <a:p>
            <a:pPr lvl="1"/>
            <a:r>
              <a:rPr lang="en-US" dirty="0"/>
              <a:t>Collect better data:</a:t>
            </a:r>
          </a:p>
          <a:p>
            <a:pPr lvl="2"/>
            <a:r>
              <a:rPr lang="en-US" dirty="0"/>
              <a:t>Actual buying decisions from stores</a:t>
            </a:r>
          </a:p>
          <a:p>
            <a:pPr lvl="2"/>
            <a:r>
              <a:rPr lang="en-US" dirty="0"/>
              <a:t>More precise representation of ingredients</a:t>
            </a:r>
          </a:p>
          <a:p>
            <a:pPr lvl="1"/>
            <a:r>
              <a:rPr lang="en-US" dirty="0"/>
              <a:t>Use 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ABACA-A4D7-4C1E-86F8-324F6D20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00BC-C6E5-4E22-910F-326E4120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(2/2)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E3B5-1477-46D1-826C-26CA8E87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understood that the </a:t>
            </a:r>
            <a:r>
              <a:rPr lang="en-US" b="1" dirty="0"/>
              <a:t>data is insufficient </a:t>
            </a:r>
            <a:r>
              <a:rPr lang="en-US" dirty="0"/>
              <a:t>and the </a:t>
            </a:r>
            <a:r>
              <a:rPr lang="en-US" b="1" dirty="0"/>
              <a:t>model is oversimplified</a:t>
            </a:r>
          </a:p>
          <a:p>
            <a:r>
              <a:rPr lang="en-US" dirty="0"/>
              <a:t>If we accept the concept, anyway, there is a list of top 50 highest ranking candies in the </a:t>
            </a:r>
            <a:r>
              <a:rPr lang="en-US" dirty="0" err="1"/>
              <a:t>Jupyter</a:t>
            </a:r>
            <a:r>
              <a:rPr lang="en-US" dirty="0"/>
              <a:t> notebook (for </a:t>
            </a:r>
            <a:r>
              <a:rPr lang="en-US" b="1" dirty="0"/>
              <a:t>alignment with the existing candy portfolio</a:t>
            </a:r>
            <a:r>
              <a:rPr lang="en-US" dirty="0"/>
              <a:t>), with the following </a:t>
            </a:r>
            <a:r>
              <a:rPr lang="en-US" b="1" dirty="0"/>
              <a:t>#1 super candy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1C42F-87A7-4F1F-B472-51365523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DE" smtClean="0"/>
              <a:t>7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59C6C-7E97-4690-BA90-554AAB3C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4005064"/>
            <a:ext cx="6912768" cy="16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353</Words>
  <Application>Microsoft Office PowerPoint</Application>
  <PresentationFormat>Custom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Constantia</vt:lpstr>
      <vt:lpstr>Cooking 16x9</vt:lpstr>
      <vt:lpstr>Super Candy Task</vt:lpstr>
      <vt:lpstr>Concept Overview</vt:lpstr>
      <vt:lpstr>Data (1/2): Candy Online Survey</vt:lpstr>
      <vt:lpstr>Data (2/2)</vt:lpstr>
      <vt:lpstr>Execution</vt:lpstr>
      <vt:lpstr>Conclusion (1/2)</vt:lpstr>
      <vt:lpstr>Conclusion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Candy</dc:title>
  <dc:creator>Arne</dc:creator>
  <cp:lastModifiedBy>Arne</cp:lastModifiedBy>
  <cp:revision>9</cp:revision>
  <dcterms:created xsi:type="dcterms:W3CDTF">2020-10-11T16:44:18Z</dcterms:created>
  <dcterms:modified xsi:type="dcterms:W3CDTF">2020-10-11T18:20:27Z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