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388" r:id="rId2"/>
    <p:sldId id="746" r:id="rId3"/>
    <p:sldId id="390" r:id="rId4"/>
    <p:sldId id="674" r:id="rId5"/>
    <p:sldId id="768" r:id="rId6"/>
    <p:sldId id="765" r:id="rId7"/>
    <p:sldId id="766" r:id="rId8"/>
    <p:sldId id="764" r:id="rId9"/>
    <p:sldId id="664" r:id="rId10"/>
    <p:sldId id="389" r:id="rId11"/>
    <p:sldId id="741" r:id="rId12"/>
    <p:sldId id="760" r:id="rId13"/>
    <p:sldId id="672" r:id="rId1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Britannic Bold" panose="020B0903060703020204" pitchFamily="34" charset="0"/>
      <p:regular r:id="rId20"/>
    </p:embeddedFont>
    <p:embeddedFont>
      <p:font typeface="Roboto Slab" pitchFamily="2" charset="0"/>
      <p:regular r:id="rId21"/>
    </p:embeddedFont>
    <p:embeddedFont>
      <p:font typeface="Algerian" panose="04020705040A02060702" pitchFamily="82" charset="0"/>
      <p:regular r:id="rId22"/>
    </p:embeddedFont>
    <p:embeddedFont>
      <p:font typeface="Roboto" pitchFamily="2" charset="0"/>
      <p:regular r:id="rId23"/>
    </p:embeddedFont>
    <p:embeddedFont>
      <p:font typeface="Roboto Mono" pitchFamily="2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thur Nunes" initials="AN" lastIdx="1" clrIdx="0">
    <p:extLst>
      <p:ext uri="{19B8F6BF-5375-455C-9EA6-DF929625EA0E}">
        <p15:presenceInfo xmlns:p15="http://schemas.microsoft.com/office/powerpoint/2012/main" userId="905d1d5282859c7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F43"/>
    <a:srgbClr val="FF66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2616F59-B699-4FBA-9DDC-7184F85EA7E2}">
  <a:tblStyle styleId="{32616F59-B699-4FBA-9DDC-7184F85EA7E2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5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703037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2"/>
                </a:solidFill>
              </a:rPr>
              <a:t>‹nº›</a:t>
            </a:fld>
            <a:endParaRPr lang="pt-BR" sz="1000">
              <a:solidFill>
                <a:schemeClr val="dk2"/>
              </a:solidFill>
            </a:endParaRPr>
          </a:p>
        </p:txBody>
      </p:sp>
      <p:sp>
        <p:nvSpPr>
          <p:cNvPr id="5" name="Retângulo 4"/>
          <p:cNvSpPr/>
          <p:nvPr userDrawn="1"/>
        </p:nvSpPr>
        <p:spPr>
          <a:xfrm flipV="1">
            <a:off x="0" y="878918"/>
            <a:ext cx="7429500" cy="45085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10" name="Imagem 9" descr="Resultado de imagem para petee ufmg"/>
          <p:cNvPicPr/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8089" y="5933997"/>
            <a:ext cx="817436" cy="924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m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534" y="6326364"/>
            <a:ext cx="886568" cy="380545"/>
          </a:xfrm>
          <a:prstGeom prst="rect">
            <a:avLst/>
          </a:prstGeom>
        </p:spPr>
      </p:pic>
      <p:pic>
        <p:nvPicPr>
          <p:cNvPr id="7" name="Picture 2" descr="Concurso MEC - Ministério da Educação: cursos, edital e datas ...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024" y="6175273"/>
            <a:ext cx="873254" cy="68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Escola de Engenharia da Universidade Federal de Minas Gerais ...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646" y="6250863"/>
            <a:ext cx="545520" cy="545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  <p:pic>
        <p:nvPicPr>
          <p:cNvPr id="7" name="Imagem 6"/>
          <p:cNvPicPr/>
          <p:nvPr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738" y="191148"/>
            <a:ext cx="1127760" cy="59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7"/>
          <p:cNvPicPr/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587" y="2043609"/>
            <a:ext cx="758825" cy="478790"/>
          </a:xfrm>
          <a:prstGeom prst="rect">
            <a:avLst/>
          </a:prstGeom>
        </p:spPr>
      </p:pic>
      <p:cxnSp>
        <p:nvCxnSpPr>
          <p:cNvPr id="12" name="Conector reto 11"/>
          <p:cNvCxnSpPr/>
          <p:nvPr/>
        </p:nvCxnSpPr>
        <p:spPr>
          <a:xfrm flipV="1">
            <a:off x="399287" y="1536192"/>
            <a:ext cx="8360665" cy="12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 flipV="1">
            <a:off x="399287" y="829009"/>
            <a:ext cx="8360665" cy="12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m 15" descr="C:\Users\arthu\OneDrive\Área de Trabalho\logo.png"/>
          <p:cNvPicPr/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88" y="210456"/>
            <a:ext cx="1607820" cy="493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Imagem 16" descr="C:\Users\arthu\OneDrive\Área de Trabalho\Logo_UFMG.png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817" y="257024"/>
            <a:ext cx="1078990" cy="44665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0" y="1586692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Slide-aula</a:t>
            </a:r>
            <a:endParaRPr kumimoji="0" lang="pt-BR" sz="3200" b="0" i="0" u="none" strike="noStrike" cap="none" normalizeH="0" baseline="0" dirty="0" smtClean="0">
              <a:ln>
                <a:noFill/>
              </a:ln>
              <a:solidFill>
                <a:schemeClr val="accent5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Caixa de texto 142"/>
          <p:cNvSpPr txBox="1"/>
          <p:nvPr/>
        </p:nvSpPr>
        <p:spPr>
          <a:xfrm>
            <a:off x="513588" y="5995849"/>
            <a:ext cx="8237219" cy="43088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0"/>
              </a:spcAft>
            </a:pPr>
            <a:r>
              <a:rPr lang="pt-BR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pt-BR" dirty="0" smtClean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2020</a:t>
            </a:r>
            <a:r>
              <a:rPr lang="pt-BR" cap="all" dirty="0" smtClean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pt-BR" dirty="0">
              <a:solidFill>
                <a:schemeClr val="accent5">
                  <a:lumMod val="40000"/>
                  <a:lumOff val="60000"/>
                </a:schemeClr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pt-BR" dirty="0">
                <a:solidFill>
                  <a:srgbClr val="0033CC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t-BR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0" y="6216143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800" cap="all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Programa de educação tutorial – engenharia elétrica – universidade federal de minas gerais</a:t>
            </a:r>
            <a:endParaRPr lang="pt-BR" sz="18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Google Shape;19;p3"/>
          <p:cNvSpPr/>
          <p:nvPr/>
        </p:nvSpPr>
        <p:spPr>
          <a:xfrm>
            <a:off x="0" y="658512"/>
            <a:ext cx="91440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libri"/>
              <a:buNone/>
            </a:pPr>
            <a:r>
              <a:rPr lang="pt-BR" sz="6000" b="1" i="0" u="none" strike="noStrike" cap="none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WEB DESIGN</a:t>
            </a:r>
            <a:endParaRPr sz="3600" b="1" i="0" u="none" strike="noStrike" cap="none" dirty="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81" y="1795508"/>
            <a:ext cx="8364437" cy="471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41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501130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5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Arial" panose="020B0604020202020204" pitchFamily="34" charset="0"/>
              </a:rPr>
              <a:t>O </a:t>
            </a:r>
            <a:r>
              <a:rPr lang="pt-BR" sz="5400" b="1" dirty="0" smtClean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Arial" panose="020B0604020202020204" pitchFamily="34" charset="0"/>
              </a:rPr>
              <a:t>que veremos</a:t>
            </a:r>
            <a:endParaRPr lang="pt-BR" sz="5400" b="1" dirty="0">
              <a:solidFill>
                <a:schemeClr val="tx1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1579443"/>
            <a:ext cx="9144001" cy="3939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36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36525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400" b="1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Arial" panose="020B0604020202020204" pitchFamily="34" charset="0"/>
              </a:rPr>
              <a:t>2</a:t>
            </a: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 pitchFamily="2" charset="0"/>
                <a:ea typeface="Roboto Mono" pitchFamily="2" charset="0"/>
                <a:cs typeface="Arial" panose="020B0604020202020204" pitchFamily="34" charset="0"/>
              </a:rPr>
              <a:t> HTML</a:t>
            </a:r>
          </a:p>
          <a:p>
            <a:pPr marL="0" marR="0" lvl="0" indent="136525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 pitchFamily="2" charset="0"/>
                <a:ea typeface="Roboto Mono" pitchFamily="2" charset="0"/>
                <a:cs typeface="Arial" panose="020B0604020202020204" pitchFamily="34" charset="0"/>
              </a:rPr>
              <a:t> </a:t>
            </a:r>
            <a:endParaRPr kumimoji="0" 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boto Mono" pitchFamily="2" charset="0"/>
              <a:ea typeface="Roboto Mono" pitchFamily="2" charset="0"/>
            </a:endParaRPr>
          </a:p>
          <a:p>
            <a:pPr marL="0" marR="0" lvl="0" indent="136525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400" b="1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Arial" panose="020B0604020202020204" pitchFamily="34" charset="0"/>
              </a:rPr>
              <a:t>3</a:t>
            </a: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 pitchFamily="2" charset="0"/>
                <a:ea typeface="Roboto Mono" pitchFamily="2" charset="0"/>
                <a:cs typeface="Arial" panose="020B0604020202020204" pitchFamily="34" charset="0"/>
              </a:rPr>
              <a:t> CSS</a:t>
            </a:r>
            <a:endParaRPr kumimoji="0" 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boto Mono" pitchFamily="2" charset="0"/>
              <a:ea typeface="Roboto Mono" pitchFamily="2" charset="0"/>
            </a:endParaRPr>
          </a:p>
          <a:p>
            <a:pPr marL="0" marR="0" lvl="0" indent="136525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boto Mono" pitchFamily="2" charset="0"/>
              <a:ea typeface="Roboto Mono" pitchFamily="2" charset="0"/>
              <a:cs typeface="Arial" panose="020B0604020202020204" pitchFamily="34" charset="0"/>
            </a:endParaRPr>
          </a:p>
          <a:p>
            <a:pPr marL="0" marR="0" lvl="0" indent="136525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400" b="1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Arial" panose="020B0604020202020204" pitchFamily="34" charset="0"/>
              </a:rPr>
              <a:t>4</a:t>
            </a: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 pitchFamily="2" charset="0"/>
                <a:ea typeface="Roboto Mono" pitchFamily="2" charset="0"/>
                <a:cs typeface="Arial" panose="020B0604020202020204" pitchFamily="34" charset="0"/>
              </a:rPr>
              <a:t> </a:t>
            </a:r>
            <a:r>
              <a:rPr kumimoji="0" lang="pt-BR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Roboto Mono" pitchFamily="2" charset="0"/>
                <a:ea typeface="Roboto Mono" pitchFamily="2" charset="0"/>
                <a:cs typeface="Arial" panose="020B0604020202020204" pitchFamily="34" charset="0"/>
              </a:rPr>
              <a:t>Bootstrap</a:t>
            </a:r>
            <a:endParaRPr kumimoji="0" 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boto Mono" pitchFamily="2" charset="0"/>
              <a:ea typeface="Roboto Mono" pitchFamily="2" charset="0"/>
            </a:endParaRPr>
          </a:p>
          <a:p>
            <a:pPr marL="0" marR="0" lvl="0" indent="136525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boto Mono" pitchFamily="2" charset="0"/>
              <a:ea typeface="Roboto Mono" pitchFamily="2" charset="0"/>
              <a:cs typeface="Arial" panose="020B0604020202020204" pitchFamily="34" charset="0"/>
            </a:endParaRPr>
          </a:p>
          <a:p>
            <a:pPr marL="0" marR="0" lvl="0" indent="136525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400" b="1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Arial" panose="020B0604020202020204" pitchFamily="34" charset="0"/>
              </a:rPr>
              <a:t>5</a:t>
            </a: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 pitchFamily="2" charset="0"/>
                <a:ea typeface="Roboto Mono" pitchFamily="2" charset="0"/>
                <a:cs typeface="Arial" panose="020B0604020202020204" pitchFamily="34" charset="0"/>
              </a:rPr>
              <a:t> </a:t>
            </a:r>
            <a:r>
              <a:rPr kumimoji="0" lang="pt-BR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Roboto Mono" pitchFamily="2" charset="0"/>
                <a:ea typeface="Roboto Mono" pitchFamily="2" charset="0"/>
                <a:cs typeface="Arial" panose="020B0604020202020204" pitchFamily="34" charset="0"/>
              </a:rPr>
              <a:t>JavaScript</a:t>
            </a:r>
            <a:endParaRPr kumimoji="0" 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boto Mono" pitchFamily="2" charset="0"/>
              <a:ea typeface="Roboto Mono" pitchFamily="2" charset="0"/>
            </a:endParaRPr>
          </a:p>
          <a:p>
            <a:pPr marL="0" marR="0" lvl="0" indent="136525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boto Mono" pitchFamily="2" charset="0"/>
              <a:ea typeface="Roboto Mono" pitchFamily="2" charset="0"/>
              <a:cs typeface="Arial" panose="020B0604020202020204" pitchFamily="34" charset="0"/>
            </a:endParaRPr>
          </a:p>
          <a:p>
            <a:pPr marL="0" marR="0" lvl="0" indent="136525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400" b="1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Arial" panose="020B0604020202020204" pitchFamily="34" charset="0"/>
              </a:rPr>
              <a:t>6</a:t>
            </a: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 pitchFamily="2" charset="0"/>
                <a:ea typeface="Roboto Mono" pitchFamily="2" charset="0"/>
                <a:cs typeface="Arial" panose="020B0604020202020204" pitchFamily="34" charset="0"/>
              </a:rPr>
              <a:t> </a:t>
            </a:r>
            <a:r>
              <a:rPr kumimoji="0" lang="pt-BR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Roboto Mono" pitchFamily="2" charset="0"/>
                <a:ea typeface="Roboto Mono" pitchFamily="2" charset="0"/>
                <a:cs typeface="Arial" panose="020B0604020202020204" pitchFamily="34" charset="0"/>
              </a:rPr>
              <a:t>JQuery</a:t>
            </a:r>
            <a:endParaRPr kumimoji="0" 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boto Mono" pitchFamily="2" charset="0"/>
              <a:ea typeface="Roboto Mono" pitchFamily="2" charset="0"/>
            </a:endParaRPr>
          </a:p>
          <a:p>
            <a:pPr marL="0" marR="0" lvl="0" indent="136525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boto Mono" pitchFamily="2" charset="0"/>
              <a:ea typeface="Roboto Mono" pitchFamily="2" charset="0"/>
              <a:cs typeface="Arial" panose="020B0604020202020204" pitchFamily="34" charset="0"/>
            </a:endParaRPr>
          </a:p>
          <a:p>
            <a:pPr marL="0" marR="0" lvl="0" indent="136525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boto Mono" pitchFamily="2" charset="0"/>
              <a:ea typeface="Roboto Mon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34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  <p:grpSp>
        <p:nvGrpSpPr>
          <p:cNvPr id="8" name="Grupo 7"/>
          <p:cNvGrpSpPr/>
          <p:nvPr/>
        </p:nvGrpSpPr>
        <p:grpSpPr>
          <a:xfrm>
            <a:off x="0" y="2677812"/>
            <a:ext cx="9144000" cy="1015663"/>
            <a:chOff x="0" y="658512"/>
            <a:chExt cx="9144000" cy="1015663"/>
          </a:xfrm>
        </p:grpSpPr>
        <p:sp>
          <p:nvSpPr>
            <p:cNvPr id="4" name="Rectangle 1"/>
            <p:cNvSpPr>
              <a:spLocks noChangeArrowheads="1"/>
            </p:cNvSpPr>
            <p:nvPr/>
          </p:nvSpPr>
          <p:spPr bwMode="auto">
            <a:xfrm>
              <a:off x="0" y="658512"/>
              <a:ext cx="9144000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6000" b="1" i="0" u="none" strike="noStrike" normalizeH="0" baseline="0" dirty="0" smtClean="0">
                  <a:ln w="12700">
                    <a:solidFill>
                      <a:schemeClr val="accent5"/>
                    </a:solidFill>
                    <a:prstDash val="solid"/>
                  </a:ln>
                  <a:solidFill>
                    <a:schemeClr val="bg1"/>
                  </a:solidFill>
                  <a:latin typeface="Roboto Slab" pitchFamily="2" charset="0"/>
                  <a:ea typeface="Roboto Slab" pitchFamily="2" charset="0"/>
                  <a:cs typeface="Calibri" panose="020F0502020204030204" pitchFamily="34" charset="0"/>
                </a:rPr>
                <a:t>Capítulo</a:t>
              </a:r>
              <a:endParaRPr kumimoji="0" lang="pt-BR" sz="3600" b="1" i="0" u="none" strike="noStrike" normalizeH="0" baseline="0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cxnSp>
          <p:nvCxnSpPr>
            <p:cNvPr id="5" name="Conector reto 4"/>
            <p:cNvCxnSpPr/>
            <p:nvPr/>
          </p:nvCxnSpPr>
          <p:spPr>
            <a:xfrm flipV="1">
              <a:off x="399287" y="1536192"/>
              <a:ext cx="8360665" cy="126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to 5"/>
            <p:cNvCxnSpPr/>
            <p:nvPr/>
          </p:nvCxnSpPr>
          <p:spPr>
            <a:xfrm flipV="1">
              <a:off x="399287" y="829009"/>
              <a:ext cx="8360665" cy="126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Imagem 8" descr="C:\Users\arthu\OneDrive\Área de Trabalho\logo.png"/>
          <p:cNvPicPr/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99" y="153305"/>
            <a:ext cx="1831425" cy="59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m 9"/>
          <p:cNvPicPr/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017" y="2165136"/>
            <a:ext cx="1127760" cy="59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m 10"/>
          <p:cNvPicPr/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483" y="3694353"/>
            <a:ext cx="758825" cy="47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9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8" name="Grupo 7"/>
          <p:cNvGrpSpPr/>
          <p:nvPr/>
        </p:nvGrpSpPr>
        <p:grpSpPr>
          <a:xfrm>
            <a:off x="0" y="2677812"/>
            <a:ext cx="9144000" cy="1015663"/>
            <a:chOff x="0" y="658512"/>
            <a:chExt cx="9144000" cy="1015663"/>
          </a:xfrm>
        </p:grpSpPr>
        <p:sp>
          <p:nvSpPr>
            <p:cNvPr id="4" name="Rectangle 1"/>
            <p:cNvSpPr>
              <a:spLocks noChangeArrowheads="1"/>
            </p:cNvSpPr>
            <p:nvPr/>
          </p:nvSpPr>
          <p:spPr bwMode="auto">
            <a:xfrm>
              <a:off x="0" y="658512"/>
              <a:ext cx="9144000" cy="1015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6000" b="1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bg2">
                      <a:lumMod val="60000"/>
                      <a:lumOff val="40000"/>
                    </a:schemeClr>
                  </a:solidFill>
                  <a:latin typeface="Roboto Slab" pitchFamily="2" charset="0"/>
                  <a:ea typeface="Roboto Slab" pitchFamily="2" charset="0"/>
                  <a:cs typeface="Calibri" panose="020F0502020204030204" pitchFamily="34" charset="0"/>
                </a:rPr>
                <a:t>Capítulo</a:t>
              </a:r>
              <a:endParaRPr kumimoji="0" lang="pt-BR" sz="3600" b="1" i="0" u="none" strike="noStrike" normalizeH="0" baseline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60000"/>
                    <a:lumOff val="40000"/>
                  </a:schemeClr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cxnSp>
          <p:nvCxnSpPr>
            <p:cNvPr id="5" name="Conector reto 4"/>
            <p:cNvCxnSpPr/>
            <p:nvPr/>
          </p:nvCxnSpPr>
          <p:spPr>
            <a:xfrm flipV="1">
              <a:off x="399287" y="1536192"/>
              <a:ext cx="8360665" cy="126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to 5"/>
            <p:cNvCxnSpPr/>
            <p:nvPr/>
          </p:nvCxnSpPr>
          <p:spPr>
            <a:xfrm flipV="1">
              <a:off x="399287" y="829009"/>
              <a:ext cx="8360665" cy="126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Imagem 8" descr="C:\Users\arthu\OneDrive\Área de Trabalho\logo.png"/>
          <p:cNvPicPr/>
          <p:nvPr/>
        </p:nvPicPr>
        <p:blipFill>
          <a:blip r:embed="rId3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99" y="153305"/>
            <a:ext cx="1831425" cy="59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m 9"/>
          <p:cNvPicPr/>
          <p:nvPr/>
        </p:nvPicPr>
        <p:blipFill>
          <a:blip r:embed="rId5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017" y="2165136"/>
            <a:ext cx="1127760" cy="59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m 10"/>
          <p:cNvPicPr/>
          <p:nvPr/>
        </p:nvPicPr>
        <p:blipFill>
          <a:blip r:embed="rId6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484" y="4048124"/>
            <a:ext cx="758825" cy="478790"/>
          </a:xfrm>
          <a:prstGeom prst="rect">
            <a:avLst/>
          </a:prstGeom>
        </p:spPr>
      </p:pic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-54104" y="362457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Subseção</a:t>
            </a:r>
            <a:endParaRPr kumimoji="0" lang="pt-B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658512"/>
            <a:ext cx="9144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WEB DESIGN</a:t>
            </a:r>
            <a:endParaRPr kumimoji="0" lang="pt-B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m 6"/>
          <p:cNvPicPr/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567" y="175768"/>
            <a:ext cx="1127760" cy="59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7"/>
          <p:cNvPicPr/>
          <p:nvPr/>
        </p:nvPicPr>
        <p:blipFill>
          <a:blip r:embed="rId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034" y="2048357"/>
            <a:ext cx="758825" cy="478790"/>
          </a:xfrm>
          <a:prstGeom prst="rect">
            <a:avLst/>
          </a:prstGeom>
        </p:spPr>
      </p:pic>
      <p:cxnSp>
        <p:nvCxnSpPr>
          <p:cNvPr id="12" name="Conector reto 11"/>
          <p:cNvCxnSpPr/>
          <p:nvPr/>
        </p:nvCxnSpPr>
        <p:spPr>
          <a:xfrm flipV="1">
            <a:off x="399287" y="1536192"/>
            <a:ext cx="8360665" cy="12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 flipV="1">
            <a:off x="399287" y="829009"/>
            <a:ext cx="8360665" cy="12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m 15" descr="C:\Users\arthu\OneDrive\Área de Trabalho\logo.png"/>
          <p:cNvPicPr/>
          <p:nvPr/>
        </p:nvPicPr>
        <p:blipFill>
          <a:blip r:embed="rId5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88" y="210456"/>
            <a:ext cx="1607820" cy="493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Imagem 16" descr="C:\Users\arthu\OneDrive\Área de Trabalho\Logo_UFMG.png"/>
          <p:cNvPicPr/>
          <p:nvPr/>
        </p:nvPicPr>
        <p:blipFill>
          <a:blip r:embed="rId7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817" y="257024"/>
            <a:ext cx="1078990" cy="44665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0" y="1586692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Slide-aula</a:t>
            </a:r>
            <a:endParaRPr kumimoji="0" lang="pt-B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Caixa de texto 142"/>
          <p:cNvSpPr txBox="1"/>
          <p:nvPr/>
        </p:nvSpPr>
        <p:spPr>
          <a:xfrm>
            <a:off x="4163567" y="5995849"/>
            <a:ext cx="822960" cy="43088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0"/>
              </a:spcAft>
            </a:pPr>
            <a:r>
              <a:rPr lang="pt-BR" dirty="0">
                <a:solidFill>
                  <a:srgbClr val="0033CC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pt-BR" dirty="0" smtClean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2020</a:t>
            </a:r>
            <a:r>
              <a:rPr lang="pt-BR" cap="all" dirty="0" smtClea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pt-BR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pt-BR" dirty="0">
                <a:solidFill>
                  <a:srgbClr val="0033CC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t-BR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0" y="6216143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800" cap="all" dirty="0"/>
              <a:t>Programa de educação tutorial – engenharia elétrica – universidade federal de minas gerais</a:t>
            </a:r>
            <a:endParaRPr lang="pt-BR" sz="18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399286" y="1550121"/>
            <a:ext cx="836066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gerian" panose="04020705040A02060702" pitchFamily="82" charset="0"/>
              </a:rPr>
              <a:t>&lt;/&gt;</a:t>
            </a:r>
            <a:endParaRPr lang="pt-BR" sz="30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28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  <p:grpSp>
        <p:nvGrpSpPr>
          <p:cNvPr id="8" name="Grupo 7"/>
          <p:cNvGrpSpPr/>
          <p:nvPr/>
        </p:nvGrpSpPr>
        <p:grpSpPr>
          <a:xfrm>
            <a:off x="0" y="2677812"/>
            <a:ext cx="9144000" cy="1015663"/>
            <a:chOff x="0" y="658512"/>
            <a:chExt cx="9144000" cy="1015663"/>
          </a:xfrm>
        </p:grpSpPr>
        <p:sp>
          <p:nvSpPr>
            <p:cNvPr id="4" name="Rectangle 1"/>
            <p:cNvSpPr>
              <a:spLocks noChangeArrowheads="1"/>
            </p:cNvSpPr>
            <p:nvPr/>
          </p:nvSpPr>
          <p:spPr bwMode="auto">
            <a:xfrm>
              <a:off x="0" y="658512"/>
              <a:ext cx="9144000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6000" b="1" i="0" u="none" strike="noStrike" normalizeH="0" baseline="0" dirty="0" smtClean="0">
                  <a:ln w="12700">
                    <a:solidFill>
                      <a:schemeClr val="accent5"/>
                    </a:solidFill>
                    <a:prstDash val="solid"/>
                  </a:ln>
                  <a:solidFill>
                    <a:schemeClr val="bg1"/>
                  </a:solidFill>
                  <a:latin typeface="Roboto Slab" pitchFamily="2" charset="0"/>
                  <a:ea typeface="Roboto Slab" pitchFamily="2" charset="0"/>
                  <a:cs typeface="Calibri" panose="020F0502020204030204" pitchFamily="34" charset="0"/>
                </a:rPr>
                <a:t>Introdução</a:t>
              </a:r>
              <a:endParaRPr kumimoji="0" lang="pt-BR" sz="3600" b="1" i="0" u="none" strike="noStrike" normalizeH="0" baseline="0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cxnSp>
          <p:nvCxnSpPr>
            <p:cNvPr id="5" name="Conector reto 4"/>
            <p:cNvCxnSpPr/>
            <p:nvPr/>
          </p:nvCxnSpPr>
          <p:spPr>
            <a:xfrm flipV="1">
              <a:off x="399287" y="1536192"/>
              <a:ext cx="8360665" cy="126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to 5"/>
            <p:cNvCxnSpPr/>
            <p:nvPr/>
          </p:nvCxnSpPr>
          <p:spPr>
            <a:xfrm flipV="1">
              <a:off x="399287" y="829009"/>
              <a:ext cx="8360665" cy="126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Imagem 8" descr="C:\Users\arthu\OneDrive\Área de Trabalho\logo.png"/>
          <p:cNvPicPr/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99" y="153305"/>
            <a:ext cx="1831425" cy="59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m 9"/>
          <p:cNvPicPr/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017" y="2165136"/>
            <a:ext cx="1127760" cy="59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m 10"/>
          <p:cNvPicPr/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483" y="3694353"/>
            <a:ext cx="758825" cy="47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95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734528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5400" b="1" dirty="0" smtClean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Arial" panose="020B0604020202020204" pitchFamily="34" charset="0"/>
              </a:rPr>
              <a:t>Front-</a:t>
            </a:r>
            <a:r>
              <a:rPr lang="pt-BR" sz="5400" b="1" dirty="0" err="1" smtClean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Arial" panose="020B0604020202020204" pitchFamily="34" charset="0"/>
              </a:rPr>
              <a:t>end</a:t>
            </a:r>
            <a:r>
              <a:rPr lang="pt-BR" sz="5400" b="1" dirty="0" smtClean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Arial" panose="020B0604020202020204" pitchFamily="34" charset="0"/>
              </a:rPr>
              <a:t> e Back-</a:t>
            </a:r>
            <a:r>
              <a:rPr lang="pt-BR" sz="5400" b="1" dirty="0" err="1" smtClean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Arial" panose="020B0604020202020204" pitchFamily="34" charset="0"/>
              </a:rPr>
              <a:t>end</a:t>
            </a:r>
            <a:endParaRPr lang="pt-BR" sz="5400" b="1" dirty="0">
              <a:solidFill>
                <a:schemeClr val="tx1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9" name="AutoShape 16" descr="CodeIgniter Vector Logo - Download Free SVG Icon | Worldvector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5" name="Paralelogramo 24"/>
          <p:cNvSpPr/>
          <p:nvPr/>
        </p:nvSpPr>
        <p:spPr>
          <a:xfrm>
            <a:off x="8281358" y="0"/>
            <a:ext cx="862642" cy="878918"/>
          </a:xfrm>
          <a:prstGeom prst="parallelogram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4800" dirty="0">
                <a:solidFill>
                  <a:srgbClr val="FFFFFF"/>
                </a:solidFill>
                <a:latin typeface="Britannic Bold" panose="020B0903060703020204" pitchFamily="34" charset="0"/>
                <a:ea typeface="Calibri" panose="020F0502020204030204" pitchFamily="34" charset="0"/>
              </a:rPr>
              <a:t>1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2084" name="Picture 36" descr="Programação Front-End ou Back-End, por qual começar? - Apex Ensi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820" y="1137462"/>
            <a:ext cx="6301883" cy="481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209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734528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5400" b="1" dirty="0" smtClean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Arial" panose="020B0604020202020204" pitchFamily="34" charset="0"/>
              </a:rPr>
              <a:t>Front-</a:t>
            </a:r>
            <a:r>
              <a:rPr lang="pt-BR" sz="5400" b="1" dirty="0" err="1" smtClean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Arial" panose="020B0604020202020204" pitchFamily="34" charset="0"/>
              </a:rPr>
              <a:t>end</a:t>
            </a:r>
            <a:r>
              <a:rPr lang="pt-BR" sz="5400" b="1" dirty="0" smtClean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Arial" panose="020B0604020202020204" pitchFamily="34" charset="0"/>
              </a:rPr>
              <a:t> e Back-</a:t>
            </a:r>
            <a:r>
              <a:rPr lang="pt-BR" sz="5400" b="1" dirty="0" err="1" smtClean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Arial" panose="020B0604020202020204" pitchFamily="34" charset="0"/>
              </a:rPr>
              <a:t>end</a:t>
            </a:r>
            <a:endParaRPr lang="pt-BR" sz="5400" b="1" dirty="0">
              <a:solidFill>
                <a:schemeClr val="tx1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9" name="AutoShape 16" descr="CodeIgniter Vector Logo - Download Free SVG Icon | Worldvector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5" name="Paralelogramo 24"/>
          <p:cNvSpPr/>
          <p:nvPr/>
        </p:nvSpPr>
        <p:spPr>
          <a:xfrm>
            <a:off x="8281358" y="0"/>
            <a:ext cx="862642" cy="878918"/>
          </a:xfrm>
          <a:prstGeom prst="parallelogram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4800" dirty="0">
                <a:solidFill>
                  <a:srgbClr val="FFFFFF"/>
                </a:solidFill>
                <a:latin typeface="Britannic Bold" panose="020B0903060703020204" pitchFamily="34" charset="0"/>
                <a:ea typeface="Calibri" panose="020F0502020204030204" pitchFamily="34" charset="0"/>
              </a:rPr>
              <a:t>1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26" name="Picture 2" descr="Frontend x Backend (O que é, diferenças) - YouTub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54" b="12880"/>
          <a:stretch/>
        </p:blipFill>
        <p:spPr bwMode="auto">
          <a:xfrm>
            <a:off x="2586443" y="1633859"/>
            <a:ext cx="4049486" cy="2088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hape 64"/>
          <p:cNvSpPr txBox="1">
            <a:spLocks/>
          </p:cNvSpPr>
          <p:nvPr/>
        </p:nvSpPr>
        <p:spPr>
          <a:xfrm>
            <a:off x="560522" y="3709772"/>
            <a:ext cx="4089854" cy="133250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87350">
              <a:buClr>
                <a:srgbClr val="263238"/>
              </a:buClr>
              <a:buSzPct val="100000"/>
              <a:buFont typeface="Roboto"/>
              <a:buNone/>
            </a:pPr>
            <a:r>
              <a:rPr lang="pt-BR" sz="2500" dirty="0" smtClean="0">
                <a:solidFill>
                  <a:srgbClr val="263238"/>
                </a:solidFill>
                <a:latin typeface="Roboto Mono" pitchFamily="2" charset="0"/>
                <a:ea typeface="Roboto Mono" pitchFamily="2" charset="0"/>
                <a:cs typeface="Arial" panose="020B0604020202020204" pitchFamily="34" charset="0"/>
                <a:sym typeface="Roboto"/>
              </a:rPr>
              <a:t>Design</a:t>
            </a:r>
          </a:p>
          <a:p>
            <a:pPr marL="457200" indent="-387350">
              <a:buClr>
                <a:srgbClr val="263238"/>
              </a:buClr>
              <a:buSzPct val="100000"/>
              <a:buFont typeface="Roboto"/>
              <a:buNone/>
            </a:pPr>
            <a:r>
              <a:rPr lang="pt-BR" sz="2500" dirty="0" smtClean="0">
                <a:solidFill>
                  <a:srgbClr val="263238"/>
                </a:solidFill>
                <a:latin typeface="Roboto Mono" pitchFamily="2" charset="0"/>
                <a:ea typeface="Roboto Mono" pitchFamily="2" charset="0"/>
                <a:cs typeface="Arial" panose="020B0604020202020204" pitchFamily="34" charset="0"/>
                <a:sym typeface="Roboto"/>
              </a:rPr>
              <a:t>HTML/CSS/JS</a:t>
            </a:r>
          </a:p>
          <a:p>
            <a:pPr marL="457200" indent="-387350">
              <a:buClr>
                <a:srgbClr val="263238"/>
              </a:buClr>
              <a:buSzPct val="100000"/>
              <a:buFont typeface="Roboto"/>
              <a:buNone/>
            </a:pPr>
            <a:r>
              <a:rPr lang="pt-BR" sz="2500" dirty="0" smtClean="0">
                <a:solidFill>
                  <a:srgbClr val="263238"/>
                </a:solidFill>
                <a:latin typeface="Roboto Mono" pitchFamily="2" charset="0"/>
                <a:ea typeface="Roboto Mono" pitchFamily="2" charset="0"/>
                <a:cs typeface="Arial" panose="020B0604020202020204" pitchFamily="34" charset="0"/>
                <a:sym typeface="Roboto"/>
              </a:rPr>
              <a:t>Sites estáticos</a:t>
            </a:r>
          </a:p>
        </p:txBody>
      </p:sp>
      <p:sp>
        <p:nvSpPr>
          <p:cNvPr id="8" name="Shape 64"/>
          <p:cNvSpPr txBox="1">
            <a:spLocks/>
          </p:cNvSpPr>
          <p:nvPr/>
        </p:nvSpPr>
        <p:spPr>
          <a:xfrm>
            <a:off x="4693921" y="3709772"/>
            <a:ext cx="4089854" cy="133250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87350" algn="r">
              <a:buClr>
                <a:srgbClr val="263238"/>
              </a:buClr>
              <a:buSzPct val="100000"/>
              <a:buFont typeface="Roboto"/>
              <a:buNone/>
            </a:pPr>
            <a:r>
              <a:rPr lang="pt-BR" sz="2500" dirty="0" smtClean="0">
                <a:solidFill>
                  <a:srgbClr val="263238"/>
                </a:solidFill>
                <a:latin typeface="Roboto Mono" pitchFamily="2" charset="0"/>
                <a:ea typeface="Roboto Mono" pitchFamily="2" charset="0"/>
                <a:cs typeface="Arial" panose="020B0604020202020204" pitchFamily="34" charset="0"/>
                <a:sym typeface="Roboto"/>
              </a:rPr>
              <a:t>Segurança/Estrutura</a:t>
            </a:r>
          </a:p>
          <a:p>
            <a:pPr marL="457200" indent="-387350" algn="r">
              <a:buClr>
                <a:srgbClr val="263238"/>
              </a:buClr>
              <a:buSzPct val="100000"/>
              <a:buFont typeface="Roboto"/>
              <a:buNone/>
            </a:pPr>
            <a:r>
              <a:rPr lang="pt-BR" sz="2500" dirty="0" smtClean="0">
                <a:solidFill>
                  <a:srgbClr val="263238"/>
                </a:solidFill>
                <a:latin typeface="Roboto Mono" pitchFamily="2" charset="0"/>
                <a:ea typeface="Roboto Mono" pitchFamily="2" charset="0"/>
                <a:cs typeface="Arial" panose="020B0604020202020204" pitchFamily="34" charset="0"/>
                <a:sym typeface="Roboto"/>
              </a:rPr>
              <a:t>PHP</a:t>
            </a:r>
          </a:p>
          <a:p>
            <a:pPr marL="457200" indent="-387350" algn="r">
              <a:buClr>
                <a:srgbClr val="263238"/>
              </a:buClr>
              <a:buSzPct val="100000"/>
              <a:buFont typeface="Roboto"/>
              <a:buNone/>
            </a:pPr>
            <a:r>
              <a:rPr lang="pt-BR" sz="2500" dirty="0" smtClean="0">
                <a:solidFill>
                  <a:srgbClr val="263238"/>
                </a:solidFill>
                <a:latin typeface="Roboto Mono" pitchFamily="2" charset="0"/>
                <a:ea typeface="Roboto Mono" pitchFamily="2" charset="0"/>
                <a:cs typeface="Arial" panose="020B0604020202020204" pitchFamily="34" charset="0"/>
                <a:sym typeface="Roboto"/>
              </a:rPr>
              <a:t>Sites dinâmicos</a:t>
            </a:r>
          </a:p>
        </p:txBody>
      </p:sp>
    </p:spTree>
    <p:extLst>
      <p:ext uri="{BB962C8B-B14F-4D97-AF65-F5344CB8AC3E}">
        <p14:creationId xmlns:p14="http://schemas.microsoft.com/office/powerpoint/2010/main" val="417038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8" name="Grupo 7"/>
          <p:cNvGrpSpPr/>
          <p:nvPr/>
        </p:nvGrpSpPr>
        <p:grpSpPr>
          <a:xfrm>
            <a:off x="0" y="2677812"/>
            <a:ext cx="9144000" cy="1015663"/>
            <a:chOff x="0" y="658512"/>
            <a:chExt cx="9144000" cy="1015663"/>
          </a:xfrm>
        </p:grpSpPr>
        <p:sp>
          <p:nvSpPr>
            <p:cNvPr id="4" name="Rectangle 1"/>
            <p:cNvSpPr>
              <a:spLocks noChangeArrowheads="1"/>
            </p:cNvSpPr>
            <p:nvPr/>
          </p:nvSpPr>
          <p:spPr bwMode="auto">
            <a:xfrm>
              <a:off x="0" y="658512"/>
              <a:ext cx="9144000" cy="1015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6000" b="1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bg2">
                      <a:lumMod val="60000"/>
                      <a:lumOff val="40000"/>
                    </a:schemeClr>
                  </a:solidFill>
                  <a:latin typeface="Roboto Slab" pitchFamily="2" charset="0"/>
                  <a:ea typeface="Roboto Slab" pitchFamily="2" charset="0"/>
                  <a:cs typeface="Calibri" panose="020F0502020204030204" pitchFamily="34" charset="0"/>
                </a:rPr>
                <a:t>Introdução</a:t>
              </a:r>
              <a:endParaRPr kumimoji="0" lang="pt-BR" sz="3600" b="1" i="0" u="none" strike="noStrike" normalizeH="0" baseline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60000"/>
                    <a:lumOff val="40000"/>
                  </a:schemeClr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cxnSp>
          <p:nvCxnSpPr>
            <p:cNvPr id="5" name="Conector reto 4"/>
            <p:cNvCxnSpPr/>
            <p:nvPr/>
          </p:nvCxnSpPr>
          <p:spPr>
            <a:xfrm flipV="1">
              <a:off x="399287" y="1536192"/>
              <a:ext cx="8360665" cy="126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to 5"/>
            <p:cNvCxnSpPr/>
            <p:nvPr/>
          </p:nvCxnSpPr>
          <p:spPr>
            <a:xfrm flipV="1">
              <a:off x="399287" y="829009"/>
              <a:ext cx="8360665" cy="126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Imagem 8" descr="C:\Users\arthu\OneDrive\Área de Trabalho\logo.png"/>
          <p:cNvPicPr/>
          <p:nvPr/>
        </p:nvPicPr>
        <p:blipFill>
          <a:blip r:embed="rId3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99" y="153305"/>
            <a:ext cx="1831425" cy="59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m 9"/>
          <p:cNvPicPr/>
          <p:nvPr/>
        </p:nvPicPr>
        <p:blipFill>
          <a:blip r:embed="rId5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017" y="2165136"/>
            <a:ext cx="1127760" cy="59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m 10"/>
          <p:cNvPicPr/>
          <p:nvPr/>
        </p:nvPicPr>
        <p:blipFill>
          <a:blip r:embed="rId6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484" y="4048124"/>
            <a:ext cx="758825" cy="478790"/>
          </a:xfrm>
          <a:prstGeom prst="rect">
            <a:avLst/>
          </a:prstGeom>
        </p:spPr>
      </p:pic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-54104" y="362457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</a:t>
            </a:r>
            <a:endParaRPr kumimoji="0" lang="pt-B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62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324960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5400" b="1" dirty="0" smtClean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Arial" panose="020B0604020202020204" pitchFamily="34" charset="0"/>
              </a:rPr>
              <a:t>Objetivos</a:t>
            </a:r>
            <a:endParaRPr lang="pt-BR" sz="5400" b="1" dirty="0">
              <a:solidFill>
                <a:schemeClr val="tx1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9" name="AutoShape 16" descr="CodeIgniter Vector Logo - Download Free SVG Icon | Worldvector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Shape 64"/>
          <p:cNvSpPr txBox="1">
            <a:spLocks/>
          </p:cNvSpPr>
          <p:nvPr/>
        </p:nvSpPr>
        <p:spPr>
          <a:xfrm>
            <a:off x="695505" y="1158633"/>
            <a:ext cx="8448495" cy="49460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87350" algn="just">
              <a:buClr>
                <a:srgbClr val="263238"/>
              </a:buClr>
              <a:buSzPct val="100000"/>
              <a:buFont typeface="Roboto"/>
              <a:buNone/>
            </a:pPr>
            <a:r>
              <a:rPr lang="pt-BR" sz="2500" dirty="0" smtClean="0">
                <a:solidFill>
                  <a:srgbClr val="263238"/>
                </a:solidFill>
                <a:latin typeface="Roboto Mono" pitchFamily="2" charset="0"/>
                <a:ea typeface="Roboto Mono" pitchFamily="2" charset="0"/>
                <a:cs typeface="Arial" panose="020B0604020202020204" pitchFamily="34" charset="0"/>
                <a:sym typeface="Roboto"/>
              </a:rPr>
              <a:t>Apresentar o panorama geral de funcionamento e de desenvolvimento de um site;</a:t>
            </a:r>
          </a:p>
          <a:p>
            <a:pPr marL="457200" indent="-387350" algn="just">
              <a:buClr>
                <a:srgbClr val="263238"/>
              </a:buClr>
              <a:buSzPct val="100000"/>
              <a:buFont typeface="Roboto"/>
              <a:buNone/>
            </a:pPr>
            <a:endParaRPr lang="pt-BR" sz="2500" dirty="0" smtClean="0">
              <a:solidFill>
                <a:srgbClr val="263238"/>
              </a:solidFill>
              <a:latin typeface="Roboto Mono" pitchFamily="2" charset="0"/>
              <a:ea typeface="Roboto Mono" pitchFamily="2" charset="0"/>
              <a:cs typeface="Arial" panose="020B0604020202020204" pitchFamily="34" charset="0"/>
              <a:sym typeface="Roboto"/>
            </a:endParaRPr>
          </a:p>
          <a:p>
            <a:pPr marL="457200" indent="-387350" algn="just">
              <a:buClr>
                <a:srgbClr val="263238"/>
              </a:buClr>
              <a:buSzPct val="100000"/>
              <a:buFont typeface="Roboto"/>
              <a:buNone/>
            </a:pPr>
            <a:r>
              <a:rPr lang="pt-BR" sz="2500" dirty="0" smtClean="0">
                <a:solidFill>
                  <a:srgbClr val="263238"/>
                </a:solidFill>
                <a:latin typeface="Roboto Mono" pitchFamily="2" charset="0"/>
                <a:ea typeface="Roboto Mono" pitchFamily="2" charset="0"/>
                <a:cs typeface="Arial" panose="020B0604020202020204" pitchFamily="34" charset="0"/>
                <a:sym typeface="Roboto"/>
              </a:rPr>
              <a:t>Ensinar conceitos de ferramentas essenciais para o Web Design;</a:t>
            </a:r>
          </a:p>
          <a:p>
            <a:pPr marL="457200" indent="-387350" algn="just">
              <a:buClr>
                <a:srgbClr val="263238"/>
              </a:buClr>
              <a:buSzPct val="100000"/>
              <a:buFont typeface="Roboto"/>
              <a:buNone/>
            </a:pPr>
            <a:endParaRPr lang="pt-BR" sz="2500" dirty="0" smtClean="0">
              <a:solidFill>
                <a:srgbClr val="263238"/>
              </a:solidFill>
              <a:latin typeface="Roboto Mono" pitchFamily="2" charset="0"/>
              <a:ea typeface="Roboto Mono" pitchFamily="2" charset="0"/>
              <a:cs typeface="Arial" panose="020B0604020202020204" pitchFamily="34" charset="0"/>
              <a:sym typeface="Roboto"/>
            </a:endParaRPr>
          </a:p>
          <a:p>
            <a:pPr marL="457200" indent="-387350" algn="just">
              <a:buClr>
                <a:srgbClr val="263238"/>
              </a:buClr>
              <a:buSzPct val="100000"/>
              <a:buFont typeface="Roboto"/>
              <a:buNone/>
            </a:pPr>
            <a:r>
              <a:rPr lang="pt-BR" sz="2500" dirty="0" smtClean="0">
                <a:solidFill>
                  <a:srgbClr val="263238"/>
                </a:solidFill>
                <a:latin typeface="Roboto Mono" pitchFamily="2" charset="0"/>
                <a:ea typeface="Roboto Mono" pitchFamily="2" charset="0"/>
                <a:cs typeface="Arial" panose="020B0604020202020204" pitchFamily="34" charset="0"/>
                <a:sym typeface="Roboto"/>
              </a:rPr>
              <a:t>Capacitar para criar um site estático completo;</a:t>
            </a:r>
          </a:p>
          <a:p>
            <a:pPr marL="457200" indent="-387350" algn="just">
              <a:buClr>
                <a:srgbClr val="263238"/>
              </a:buClr>
              <a:buSzPct val="100000"/>
              <a:buFont typeface="Roboto"/>
              <a:buNone/>
            </a:pPr>
            <a:endParaRPr lang="pt-BR" sz="2500" dirty="0" smtClean="0">
              <a:solidFill>
                <a:srgbClr val="263238"/>
              </a:solidFill>
              <a:latin typeface="Roboto Mono" pitchFamily="2" charset="0"/>
              <a:ea typeface="Roboto Mono" pitchFamily="2" charset="0"/>
              <a:cs typeface="Arial" panose="020B0604020202020204" pitchFamily="34" charset="0"/>
              <a:sym typeface="Roboto"/>
            </a:endParaRPr>
          </a:p>
          <a:p>
            <a:pPr marL="457200" indent="-387350" algn="just">
              <a:buClr>
                <a:srgbClr val="263238"/>
              </a:buClr>
              <a:buSzPct val="100000"/>
              <a:buFont typeface="Roboto"/>
              <a:buNone/>
            </a:pPr>
            <a:r>
              <a:rPr lang="pt-BR" sz="2500" dirty="0" smtClean="0">
                <a:solidFill>
                  <a:srgbClr val="263238"/>
                </a:solidFill>
                <a:latin typeface="Roboto Mono" pitchFamily="2" charset="0"/>
                <a:ea typeface="Roboto Mono" pitchFamily="2" charset="0"/>
                <a:cs typeface="Arial" panose="020B0604020202020204" pitchFamily="34" charset="0"/>
                <a:sym typeface="Roboto"/>
              </a:rPr>
              <a:t>Motivar para no futuro evoluirmos para sites dinâmicos.</a:t>
            </a:r>
            <a:endParaRPr lang="pt-BR" sz="2500" dirty="0">
              <a:solidFill>
                <a:srgbClr val="263238"/>
              </a:solidFill>
              <a:latin typeface="Roboto Mono" pitchFamily="2" charset="0"/>
              <a:ea typeface="Roboto Mono" pitchFamily="2" charset="0"/>
              <a:cs typeface="Arial" panose="020B0604020202020204" pitchFamily="34" charset="0"/>
              <a:sym typeface="Roboto"/>
            </a:endParaRPr>
          </a:p>
        </p:txBody>
      </p:sp>
      <p:pic>
        <p:nvPicPr>
          <p:cNvPr id="2050" name="Picture 2" descr="check - Fóssil Marketing Digital - Fóssil Marketing Digit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" y="1158633"/>
            <a:ext cx="697865" cy="69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heck - Fóssil Marketing Digital - Fóssil Marketing Digit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1" y="2626027"/>
            <a:ext cx="697865" cy="69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heck - Fóssil Marketing Digital - Fóssil Marketing Digit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0" y="3831574"/>
            <a:ext cx="697865" cy="69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heck - Fóssil Marketing Digital - Fóssil Marketing Digit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39" y="4950035"/>
            <a:ext cx="697865" cy="69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Paralelogramo 11"/>
          <p:cNvSpPr/>
          <p:nvPr/>
        </p:nvSpPr>
        <p:spPr>
          <a:xfrm>
            <a:off x="8281358" y="0"/>
            <a:ext cx="862642" cy="878918"/>
          </a:xfrm>
          <a:prstGeom prst="parallelogram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4800" dirty="0">
                <a:solidFill>
                  <a:srgbClr val="FFFFFF"/>
                </a:solidFill>
                <a:latin typeface="Britannic Bold" panose="020B0903060703020204" pitchFamily="34" charset="0"/>
                <a:ea typeface="Calibri" panose="020F0502020204030204" pitchFamily="34" charset="0"/>
              </a:rPr>
              <a:t>1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71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331372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5400" b="1" dirty="0" smtClean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Arial" panose="020B0604020202020204" pitchFamily="34" charset="0"/>
              </a:rPr>
              <a:t>Desejável</a:t>
            </a:r>
            <a:endParaRPr lang="pt-BR" sz="5400" b="1" dirty="0">
              <a:solidFill>
                <a:schemeClr val="tx1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9" name="AutoShape 16" descr="CodeIgniter Vector Logo - Download Free SVG Icon | Worldvector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Shape 64"/>
          <p:cNvSpPr txBox="1">
            <a:spLocks/>
          </p:cNvSpPr>
          <p:nvPr/>
        </p:nvSpPr>
        <p:spPr>
          <a:xfrm>
            <a:off x="1331234" y="1646317"/>
            <a:ext cx="5670458" cy="376374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87350" algn="just">
              <a:buClr>
                <a:srgbClr val="263238"/>
              </a:buClr>
              <a:buSzPct val="100000"/>
              <a:buFont typeface="Roboto"/>
              <a:buNone/>
            </a:pPr>
            <a:r>
              <a:rPr lang="pt-BR" sz="2500" dirty="0" smtClean="0">
                <a:solidFill>
                  <a:srgbClr val="263238"/>
                </a:solidFill>
                <a:latin typeface="Roboto Mono" pitchFamily="2" charset="0"/>
                <a:ea typeface="Roboto Mono" pitchFamily="2" charset="0"/>
                <a:cs typeface="Arial" panose="020B0604020202020204" pitchFamily="34" charset="0"/>
                <a:sym typeface="Roboto"/>
              </a:rPr>
              <a:t>Noções de programação;</a:t>
            </a:r>
          </a:p>
          <a:p>
            <a:pPr marL="457200" indent="-387350" algn="just">
              <a:buClr>
                <a:srgbClr val="263238"/>
              </a:buClr>
              <a:buSzPct val="100000"/>
              <a:buFont typeface="Roboto"/>
              <a:buNone/>
            </a:pPr>
            <a:endParaRPr lang="pt-BR" sz="2500" dirty="0">
              <a:solidFill>
                <a:srgbClr val="263238"/>
              </a:solidFill>
              <a:latin typeface="Roboto Mono" pitchFamily="2" charset="0"/>
              <a:ea typeface="Roboto Mono" pitchFamily="2" charset="0"/>
              <a:cs typeface="Arial" panose="020B0604020202020204" pitchFamily="34" charset="0"/>
              <a:sym typeface="Roboto"/>
            </a:endParaRPr>
          </a:p>
          <a:p>
            <a:pPr marL="457200" indent="-387350" algn="just">
              <a:buClr>
                <a:srgbClr val="263238"/>
              </a:buClr>
              <a:buSzPct val="100000"/>
              <a:buFont typeface="Roboto"/>
              <a:buNone/>
            </a:pPr>
            <a:r>
              <a:rPr lang="pt-BR" sz="2500" dirty="0" smtClean="0">
                <a:solidFill>
                  <a:srgbClr val="263238"/>
                </a:solidFill>
                <a:latin typeface="Roboto Mono" pitchFamily="2" charset="0"/>
                <a:ea typeface="Roboto Mono" pitchFamily="2" charset="0"/>
                <a:cs typeface="Arial" panose="020B0604020202020204" pitchFamily="34" charset="0"/>
                <a:sym typeface="Roboto"/>
              </a:rPr>
              <a:t>Noções de edição de imagem;</a:t>
            </a:r>
          </a:p>
          <a:p>
            <a:pPr marL="457200" indent="-387350" algn="just">
              <a:buClr>
                <a:srgbClr val="263238"/>
              </a:buClr>
              <a:buSzPct val="100000"/>
              <a:buFont typeface="Roboto"/>
              <a:buNone/>
            </a:pPr>
            <a:endParaRPr lang="pt-BR" sz="2500" dirty="0">
              <a:solidFill>
                <a:srgbClr val="263238"/>
              </a:solidFill>
              <a:latin typeface="Roboto Mono" pitchFamily="2" charset="0"/>
              <a:ea typeface="Roboto Mono" pitchFamily="2" charset="0"/>
              <a:cs typeface="Arial" panose="020B0604020202020204" pitchFamily="34" charset="0"/>
              <a:sym typeface="Roboto"/>
            </a:endParaRPr>
          </a:p>
          <a:p>
            <a:pPr marL="457200" indent="-387350" algn="just">
              <a:buClr>
                <a:srgbClr val="263238"/>
              </a:buClr>
              <a:buSzPct val="100000"/>
              <a:buFont typeface="Roboto"/>
              <a:buNone/>
            </a:pPr>
            <a:r>
              <a:rPr lang="pt-BR" sz="2500" dirty="0" smtClean="0">
                <a:solidFill>
                  <a:srgbClr val="263238"/>
                </a:solidFill>
                <a:latin typeface="Roboto Mono" pitchFamily="2" charset="0"/>
                <a:ea typeface="Roboto Mono" pitchFamily="2" charset="0"/>
                <a:cs typeface="Arial" panose="020B0604020202020204" pitchFamily="34" charset="0"/>
                <a:sym typeface="Roboto"/>
              </a:rPr>
              <a:t>Vontade de aprender;</a:t>
            </a:r>
          </a:p>
          <a:p>
            <a:pPr marL="457200" indent="-387350" algn="just">
              <a:buClr>
                <a:srgbClr val="263238"/>
              </a:buClr>
              <a:buSzPct val="100000"/>
              <a:buFont typeface="Roboto"/>
              <a:buNone/>
            </a:pPr>
            <a:endParaRPr lang="pt-BR" sz="2500" dirty="0">
              <a:solidFill>
                <a:srgbClr val="263238"/>
              </a:solidFill>
              <a:latin typeface="Roboto Mono" pitchFamily="2" charset="0"/>
              <a:ea typeface="Roboto Mono" pitchFamily="2" charset="0"/>
              <a:cs typeface="Arial" panose="020B0604020202020204" pitchFamily="34" charset="0"/>
              <a:sym typeface="Roboto"/>
            </a:endParaRPr>
          </a:p>
          <a:p>
            <a:pPr marL="457200" indent="-387350" algn="just">
              <a:buClr>
                <a:srgbClr val="263238"/>
              </a:buClr>
              <a:buSzPct val="100000"/>
              <a:buFont typeface="Roboto"/>
              <a:buNone/>
            </a:pPr>
            <a:r>
              <a:rPr lang="pt-BR" sz="2500" dirty="0" smtClean="0">
                <a:solidFill>
                  <a:srgbClr val="263238"/>
                </a:solidFill>
                <a:latin typeface="Roboto Mono" pitchFamily="2" charset="0"/>
                <a:ea typeface="Roboto Mono" pitchFamily="2" charset="0"/>
                <a:cs typeface="Arial" panose="020B0604020202020204" pitchFamily="34" charset="0"/>
                <a:sym typeface="Roboto"/>
              </a:rPr>
              <a:t>Bom gosto;</a:t>
            </a:r>
          </a:p>
          <a:p>
            <a:pPr marL="457200" indent="-387350" algn="just">
              <a:buClr>
                <a:srgbClr val="263238"/>
              </a:buClr>
              <a:buSzPct val="100000"/>
              <a:buFont typeface="Roboto"/>
              <a:buNone/>
            </a:pPr>
            <a:endParaRPr lang="pt-BR" sz="2500" dirty="0">
              <a:solidFill>
                <a:srgbClr val="263238"/>
              </a:solidFill>
              <a:latin typeface="Roboto Mono" pitchFamily="2" charset="0"/>
              <a:ea typeface="Roboto Mono" pitchFamily="2" charset="0"/>
              <a:cs typeface="Arial" panose="020B0604020202020204" pitchFamily="34" charset="0"/>
              <a:sym typeface="Roboto"/>
            </a:endParaRPr>
          </a:p>
          <a:p>
            <a:pPr marL="457200" indent="-387350" algn="just">
              <a:buClr>
                <a:srgbClr val="263238"/>
              </a:buClr>
              <a:buSzPct val="100000"/>
              <a:buFont typeface="Roboto"/>
              <a:buNone/>
            </a:pPr>
            <a:r>
              <a:rPr lang="pt-BR" sz="2500" dirty="0" smtClean="0">
                <a:solidFill>
                  <a:srgbClr val="263238"/>
                </a:solidFill>
                <a:latin typeface="Roboto Mono" pitchFamily="2" charset="0"/>
                <a:ea typeface="Roboto Mono" pitchFamily="2" charset="0"/>
                <a:cs typeface="Arial" panose="020B0604020202020204" pitchFamily="34" charset="0"/>
                <a:sym typeface="Roboto"/>
              </a:rPr>
              <a:t>Bom humor</a:t>
            </a:r>
            <a:endParaRPr lang="pt-BR" sz="2500" dirty="0">
              <a:solidFill>
                <a:srgbClr val="263238"/>
              </a:solidFill>
              <a:latin typeface="Roboto Mono" pitchFamily="2" charset="0"/>
              <a:ea typeface="Roboto Mono" pitchFamily="2" charset="0"/>
              <a:cs typeface="Arial" panose="020B0604020202020204" pitchFamily="34" charset="0"/>
              <a:sym typeface="Roboto"/>
            </a:endParaRPr>
          </a:p>
        </p:txBody>
      </p:sp>
      <p:pic>
        <p:nvPicPr>
          <p:cNvPr id="12" name="Picture 2" descr="check - Fóssil Marketing Digital - Fóssil Marketing Digit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170" y="1646316"/>
            <a:ext cx="697865" cy="69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heck - Fóssil Marketing Digital - Fóssil Marketing Digit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169" y="2344181"/>
            <a:ext cx="697865" cy="69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heck - Fóssil Marketing Digital - Fóssil Marketing Digit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169" y="3133519"/>
            <a:ext cx="697865" cy="69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heck - Fóssil Marketing Digital - Fóssil Marketing Digit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169" y="3922857"/>
            <a:ext cx="697865" cy="69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heck - Fóssil Marketing Digital - Fóssil Marketing Digit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288" y="4712195"/>
            <a:ext cx="697865" cy="69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aralelogramo 9"/>
          <p:cNvSpPr/>
          <p:nvPr/>
        </p:nvSpPr>
        <p:spPr>
          <a:xfrm>
            <a:off x="8281358" y="0"/>
            <a:ext cx="862642" cy="878918"/>
          </a:xfrm>
          <a:prstGeom prst="parallelogram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4800" dirty="0">
                <a:solidFill>
                  <a:srgbClr val="FFFFFF"/>
                </a:solidFill>
                <a:latin typeface="Britannic Bold" panose="020B0903060703020204" pitchFamily="34" charset="0"/>
                <a:ea typeface="Calibri" panose="020F0502020204030204" pitchFamily="34" charset="0"/>
              </a:rPr>
              <a:t>1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28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8" name="Grupo 7"/>
          <p:cNvGrpSpPr/>
          <p:nvPr/>
        </p:nvGrpSpPr>
        <p:grpSpPr>
          <a:xfrm>
            <a:off x="0" y="2677812"/>
            <a:ext cx="9144000" cy="1015663"/>
            <a:chOff x="0" y="658512"/>
            <a:chExt cx="9144000" cy="1015663"/>
          </a:xfrm>
        </p:grpSpPr>
        <p:sp>
          <p:nvSpPr>
            <p:cNvPr id="4" name="Rectangle 1"/>
            <p:cNvSpPr>
              <a:spLocks noChangeArrowheads="1"/>
            </p:cNvSpPr>
            <p:nvPr/>
          </p:nvSpPr>
          <p:spPr bwMode="auto">
            <a:xfrm>
              <a:off x="0" y="658512"/>
              <a:ext cx="9144000" cy="1015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6000" b="1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Roboto Slab" pitchFamily="2" charset="0"/>
                  <a:ea typeface="Roboto Slab" pitchFamily="2" charset="0"/>
                  <a:cs typeface="Calibri" panose="020F0502020204030204" pitchFamily="34" charset="0"/>
                </a:rPr>
                <a:t>Introdução</a:t>
              </a:r>
              <a:endParaRPr kumimoji="0" lang="pt-BR" sz="3600" b="1" i="0" u="none" strike="noStrike" normalizeH="0" baseline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cxnSp>
          <p:nvCxnSpPr>
            <p:cNvPr id="5" name="Conector reto 4"/>
            <p:cNvCxnSpPr/>
            <p:nvPr/>
          </p:nvCxnSpPr>
          <p:spPr>
            <a:xfrm flipV="1">
              <a:off x="399287" y="1536192"/>
              <a:ext cx="8360665" cy="126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to 5"/>
            <p:cNvCxnSpPr/>
            <p:nvPr/>
          </p:nvCxnSpPr>
          <p:spPr>
            <a:xfrm flipV="1">
              <a:off x="399287" y="829009"/>
              <a:ext cx="8360665" cy="126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Imagem 8" descr="C:\Users\arthu\OneDrive\Área de Trabalho\logo.png"/>
          <p:cNvPicPr/>
          <p:nvPr/>
        </p:nvPicPr>
        <p:blipFill>
          <a:blip r:embed="rId3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99" y="153305"/>
            <a:ext cx="1831425" cy="59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m 9"/>
          <p:cNvPicPr/>
          <p:nvPr/>
        </p:nvPicPr>
        <p:blipFill>
          <a:blip r:embed="rId5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017" y="2165136"/>
            <a:ext cx="1127760" cy="59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m 10"/>
          <p:cNvPicPr/>
          <p:nvPr/>
        </p:nvPicPr>
        <p:blipFill>
          <a:blip r:embed="rId6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484" y="4048124"/>
            <a:ext cx="758825" cy="478790"/>
          </a:xfrm>
          <a:prstGeom prst="rect">
            <a:avLst/>
          </a:prstGeom>
        </p:spPr>
      </p:pic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-54104" y="362457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Índice</a:t>
            </a:r>
            <a:endParaRPr kumimoji="0" lang="pt-B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18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41761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5400" b="1" dirty="0" smtClean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Arial" panose="020B0604020202020204" pitchFamily="34" charset="0"/>
              </a:rPr>
              <a:t>Acompanhe</a:t>
            </a:r>
            <a:endParaRPr lang="pt-BR" sz="5400" b="1" dirty="0">
              <a:solidFill>
                <a:schemeClr val="tx1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7" name="Paralelogramo 6"/>
          <p:cNvSpPr/>
          <p:nvPr/>
        </p:nvSpPr>
        <p:spPr>
          <a:xfrm>
            <a:off x="8281358" y="0"/>
            <a:ext cx="862642" cy="878918"/>
          </a:xfrm>
          <a:prstGeom prst="parallelogram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4800" dirty="0">
                <a:solidFill>
                  <a:srgbClr val="FFFFFF"/>
                </a:solidFill>
                <a:latin typeface="Britannic Bold" panose="020B0903060703020204" pitchFamily="34" charset="0"/>
                <a:ea typeface="Calibri" panose="020F0502020204030204" pitchFamily="34" charset="0"/>
              </a:rPr>
              <a:t>X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" name="Seta para a direita 1"/>
          <p:cNvSpPr/>
          <p:nvPr/>
        </p:nvSpPr>
        <p:spPr>
          <a:xfrm rot="18532201">
            <a:off x="6470470" y="915329"/>
            <a:ext cx="2063932" cy="175913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hape 64"/>
          <p:cNvSpPr txBox="1">
            <a:spLocks/>
          </p:cNvSpPr>
          <p:nvPr/>
        </p:nvSpPr>
        <p:spPr>
          <a:xfrm>
            <a:off x="4305311" y="2312907"/>
            <a:ext cx="3326675" cy="81296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87350">
              <a:buClr>
                <a:srgbClr val="263238"/>
              </a:buClr>
              <a:buSzPct val="100000"/>
              <a:buFont typeface="Roboto"/>
              <a:buNone/>
            </a:pPr>
            <a:r>
              <a:rPr lang="pt-BR" sz="2500" dirty="0" smtClean="0">
                <a:solidFill>
                  <a:srgbClr val="263238"/>
                </a:solidFill>
                <a:latin typeface="Roboto Mono" pitchFamily="2" charset="0"/>
                <a:ea typeface="Roboto Mono" pitchFamily="2" charset="0"/>
                <a:cs typeface="Arial" panose="020B0604020202020204" pitchFamily="34" charset="0"/>
                <a:sym typeface="Roboto"/>
              </a:rPr>
              <a:t>Capítulo da Apostila??</a:t>
            </a:r>
            <a:endParaRPr lang="pt-BR" sz="2500" dirty="0">
              <a:solidFill>
                <a:srgbClr val="263238"/>
              </a:solidFill>
              <a:latin typeface="Roboto Mono" pitchFamily="2" charset="0"/>
              <a:ea typeface="Roboto Mono" pitchFamily="2" charset="0"/>
              <a:cs typeface="Arial" panose="020B0604020202020204" pitchFamily="34" charset="0"/>
              <a:sym typeface="Roboto"/>
            </a:endParaRPr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1942367"/>
              </p:ext>
            </p:extLst>
          </p:nvPr>
        </p:nvGraphicFramePr>
        <p:xfrm>
          <a:off x="272005" y="1607366"/>
          <a:ext cx="2871788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" name="Acrobat Document" r:id="rId3" imgW="5667198" imgH="8020037" progId="AcroExch.Document.DC">
                  <p:embed/>
                </p:oleObj>
              </mc:Choice>
              <mc:Fallback>
                <p:oleObj name="Acrobat Document" r:id="rId3" imgW="5667198" imgH="8020037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2005" y="1607366"/>
                        <a:ext cx="2871788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hape 64"/>
          <p:cNvSpPr txBox="1">
            <a:spLocks/>
          </p:cNvSpPr>
          <p:nvPr/>
        </p:nvSpPr>
        <p:spPr>
          <a:xfrm>
            <a:off x="2993567" y="1481683"/>
            <a:ext cx="3326675" cy="81296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87350">
              <a:buClr>
                <a:srgbClr val="263238"/>
              </a:buClr>
              <a:buSzPct val="100000"/>
              <a:buFont typeface="Roboto"/>
              <a:buNone/>
            </a:pPr>
            <a:r>
              <a:rPr lang="pt-BR" sz="2500" dirty="0" smtClean="0">
                <a:solidFill>
                  <a:srgbClr val="263238"/>
                </a:solidFill>
                <a:latin typeface="Roboto Mono" pitchFamily="2" charset="0"/>
                <a:ea typeface="Roboto Mono" pitchFamily="2" charset="0"/>
                <a:cs typeface="Arial" panose="020B0604020202020204" pitchFamily="34" charset="0"/>
                <a:sym typeface="Roboto"/>
              </a:rPr>
              <a:t>Propaganda do </a:t>
            </a:r>
            <a:r>
              <a:rPr lang="pt-BR" sz="2500" dirty="0" err="1" smtClean="0">
                <a:solidFill>
                  <a:srgbClr val="263238"/>
                </a:solidFill>
                <a:latin typeface="Roboto Mono" pitchFamily="2" charset="0"/>
                <a:ea typeface="Roboto Mono" pitchFamily="2" charset="0"/>
                <a:cs typeface="Arial" panose="020B0604020202020204" pitchFamily="34" charset="0"/>
                <a:sym typeface="Roboto"/>
              </a:rPr>
              <a:t>Matlab</a:t>
            </a:r>
            <a:r>
              <a:rPr lang="pt-BR" sz="2500" dirty="0" smtClean="0">
                <a:solidFill>
                  <a:srgbClr val="263238"/>
                </a:solidFill>
                <a:latin typeface="Roboto Mono" pitchFamily="2" charset="0"/>
                <a:ea typeface="Roboto Mono" pitchFamily="2" charset="0"/>
                <a:cs typeface="Arial" panose="020B0604020202020204" pitchFamily="34" charset="0"/>
                <a:sym typeface="Roboto"/>
              </a:rPr>
              <a:t>??</a:t>
            </a:r>
            <a:endParaRPr lang="pt-BR" sz="2500" dirty="0">
              <a:solidFill>
                <a:srgbClr val="263238"/>
              </a:solidFill>
              <a:latin typeface="Roboto Mono" pitchFamily="2" charset="0"/>
              <a:ea typeface="Roboto Mono" pitchFamily="2" charset="0"/>
              <a:cs typeface="Arial" panose="020B0604020202020204" pitchFamily="34" charset="0"/>
              <a:sym typeface="Roboto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7225447" y="5782692"/>
            <a:ext cx="15680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u="sng" dirty="0">
                <a:solidFill>
                  <a:schemeClr val="accent5">
                    <a:lumMod val="75000"/>
                  </a:schemeClr>
                </a:solidFill>
              </a:rPr>
              <a:t>https</a:t>
            </a:r>
            <a:r>
              <a:rPr lang="pt-BR" u="sng" dirty="0" smtClean="0">
                <a:solidFill>
                  <a:schemeClr val="accent5">
                    <a:lumMod val="75000"/>
                  </a:schemeClr>
                </a:solidFill>
              </a:rPr>
              <a:t>://</a:t>
            </a:r>
            <a:r>
              <a:rPr lang="pt-BR" u="sng" dirty="0">
                <a:solidFill>
                  <a:schemeClr val="accent5">
                    <a:lumMod val="75000"/>
                  </a:schemeClr>
                </a:solidFill>
              </a:rPr>
              <a:t>exlink.com</a:t>
            </a:r>
          </a:p>
        </p:txBody>
      </p:sp>
      <p:sp>
        <p:nvSpPr>
          <p:cNvPr id="10" name="Seta para a direita 9"/>
          <p:cNvSpPr/>
          <p:nvPr/>
        </p:nvSpPr>
        <p:spPr>
          <a:xfrm rot="1870228">
            <a:off x="6422451" y="5126318"/>
            <a:ext cx="954599" cy="66121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hape 64"/>
          <p:cNvSpPr txBox="1">
            <a:spLocks/>
          </p:cNvSpPr>
          <p:nvPr/>
        </p:nvSpPr>
        <p:spPr>
          <a:xfrm>
            <a:off x="3805645" y="4541888"/>
            <a:ext cx="5191756" cy="81296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87350">
              <a:buClr>
                <a:srgbClr val="263238"/>
              </a:buClr>
              <a:buSzPct val="100000"/>
              <a:buFont typeface="Roboto"/>
              <a:buNone/>
            </a:pPr>
            <a:r>
              <a:rPr lang="pt-BR" sz="2500" dirty="0" smtClean="0">
                <a:solidFill>
                  <a:srgbClr val="263238"/>
                </a:solidFill>
                <a:latin typeface="Roboto Mono" pitchFamily="2" charset="0"/>
                <a:ea typeface="Roboto Mono" pitchFamily="2" charset="0"/>
                <a:cs typeface="Arial" panose="020B0604020202020204" pitchFamily="34" charset="0"/>
                <a:sym typeface="Roboto"/>
              </a:rPr>
              <a:t>Link para mais detalhes</a:t>
            </a:r>
            <a:endParaRPr lang="pt-BR" sz="2500" dirty="0">
              <a:solidFill>
                <a:srgbClr val="263238"/>
              </a:solidFill>
              <a:latin typeface="Roboto Mono" pitchFamily="2" charset="0"/>
              <a:ea typeface="Roboto Mono" pitchFamily="2" charset="0"/>
              <a:cs typeface="Arial" panose="020B0604020202020204" pitchFamily="34" charset="0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3957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4094</TotalTime>
  <Words>151</Words>
  <Application>Microsoft Office PowerPoint</Application>
  <PresentationFormat>Apresentação na tela (4:3)</PresentationFormat>
  <Paragraphs>65</Paragraphs>
  <Slides>13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3" baseType="lpstr">
      <vt:lpstr>Calibri</vt:lpstr>
      <vt:lpstr>Times New Roman</vt:lpstr>
      <vt:lpstr>Arial</vt:lpstr>
      <vt:lpstr>Britannic Bold</vt:lpstr>
      <vt:lpstr>Roboto Slab</vt:lpstr>
      <vt:lpstr>Algerian</vt:lpstr>
      <vt:lpstr>Roboto</vt:lpstr>
      <vt:lpstr>Roboto Mono</vt:lpstr>
      <vt:lpstr>simple-light-2</vt:lpstr>
      <vt:lpstr>Acrobat Document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Arthur Nunes</dc:creator>
  <cp:lastModifiedBy>Arthur Nunes</cp:lastModifiedBy>
  <cp:revision>222</cp:revision>
  <dcterms:modified xsi:type="dcterms:W3CDTF">2020-04-27T15:57:35Z</dcterms:modified>
</cp:coreProperties>
</file>