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</p:sldIdLst>
  <p:sldSz cx="12192000" cy="6858000"/>
  <p:notesSz cx="6858000" cy="9144000"/>
  <p:embeddedFontLst>
    <p:embeddedFont>
      <p:font typeface="Sennheiser Office" panose="020B0504020101010102" charset="0"/>
      <p:regular r:id="rId4"/>
      <p:bold r:id="rId5"/>
      <p:italic r:id="rId6"/>
      <p:bold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6EF43-3D3D-4C30-93B1-E97EE9202062}" v="5" dt="2021-02-05T19:59:01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109" d="100"/>
          <a:sy n="109" d="100"/>
        </p:scale>
        <p:origin x="900" y="108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6/11/relationships/changesInfo" Target="changesInfos/changesInfo1.xml"/><Relationship Id="rId14" Type="http://schemas.microsoft.com/office/2015/10/relationships/revisionInfo" Target="revisionInfo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" Type="http://schemas.openxmlformats.org/officeDocument/2006/relationships/handoutMaster" Target="handoutMasters/handoutMaster1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" Type="http://schemas.openxmlformats.org/officeDocument/2006/relationships/font" Target="fonts/font1.fntdata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5" Type="http://schemas.openxmlformats.org/officeDocument/2006/relationships/font" Target="fonts/font2.fntdata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slide" Target="slides/slide41.xml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YouTube</c:v>
                </c:pt>
                <c:pt idx="1">
                  <c:v>Sennheiser</c:v>
                </c:pt>
                <c:pt idx="2">
                  <c:v>search</c:v>
                </c:pt>
                <c:pt idx="3">
                  <c:v>Store</c:v>
                </c:pt>
                <c:pt idx="4">
                  <c:v>Bissendorf</c:v>
                </c:pt>
                <c:pt idx="5">
                  <c:v>Durch</c:v>
                </c:pt>
                <c:pt idx="6">
                  <c:v>suche</c:v>
                </c:pt>
                <c:pt idx="7">
                  <c:v>nach</c:v>
                </c:pt>
                <c:pt idx="8">
                  <c:v>besten</c:v>
                </c:pt>
                <c:pt idx="9">
                  <c:v>soundbar</c:v>
                </c:pt>
                <c:pt idx="10">
                  <c:v>s</c:v>
                </c:pt>
                <c:pt idx="11">
                  <c:v>review</c:v>
                </c:pt>
                <c:pt idx="12">
                  <c:v>Massdrop</c:v>
                </c:pt>
                <c:pt idx="13">
                  <c:v>Colleague</c:v>
                </c:pt>
                <c:pt idx="14">
                  <c:v>demo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speakers</c:v>
                </c:pt>
                <c:pt idx="1">
                  <c:v>system</c:v>
                </c:pt>
                <c:pt idx="2">
                  <c:v>Yamaha</c:v>
                </c:pt>
                <c:pt idx="3">
                  <c:v>Stereo</c:v>
                </c:pt>
                <c:pt idx="4">
                  <c:v>Hifi</c:v>
                </c:pt>
                <c:pt idx="5">
                  <c:v>surround</c:v>
                </c:pt>
                <c:pt idx="6">
                  <c:v>end</c:v>
                </c:pt>
                <c:pt idx="7">
                  <c:v>Tv</c:v>
                </c:pt>
                <c:pt idx="8">
                  <c:v>sony</c:v>
                </c:pt>
                <c:pt idx="9">
                  <c:v>Replaced</c:v>
                </c:pt>
                <c:pt idx="10">
                  <c:v>mit</c:v>
                </c:pt>
                <c:pt idx="11">
                  <c:v>B</c:v>
                </c:pt>
                <c:pt idx="12">
                  <c:v>sound</c:v>
                </c:pt>
                <c:pt idx="13">
                  <c:v>YSP</c:v>
                </c:pt>
                <c:pt idx="14">
                  <c:v>Ampli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sound</c:v>
                </c:pt>
                <c:pt idx="1">
                  <c:v>de</c:v>
                </c:pt>
                <c:pt idx="2">
                  <c:v>system</c:v>
                </c:pt>
                <c:pt idx="3">
                  <c:v>Atmos</c:v>
                </c:pt>
                <c:pt idx="4">
                  <c:v>speaker</c:v>
                </c:pt>
                <c:pt idx="5">
                  <c:v>wanted</c:v>
                </c:pt>
                <c:pt idx="6">
                  <c:v>soundbar</c:v>
                </c:pt>
                <c:pt idx="7">
                  <c:v>und</c:v>
                </c:pt>
                <c:pt idx="8">
                  <c:v>der</c:v>
                </c:pt>
                <c:pt idx="9">
                  <c:v>Dolby Atmos</c:v>
                </c:pt>
                <c:pt idx="10">
                  <c:v>room</c:v>
                </c:pt>
                <c:pt idx="11">
                  <c:v>audio</c:v>
                </c:pt>
                <c:pt idx="12">
                  <c:v>die</c:v>
                </c:pt>
                <c:pt idx="13">
                  <c:v>et</c:v>
                </c:pt>
                <c:pt idx="14">
                  <c:v>3d sound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36</c:v>
                </c:pt>
                <c:pt idx="1">
                  <c:v>30</c:v>
                </c:pt>
                <c:pt idx="2">
                  <c:v>27</c:v>
                </c:pt>
                <c:pt idx="3">
                  <c:v>27</c:v>
                </c:pt>
                <c:pt idx="4">
                  <c:v>26</c:v>
                </c:pt>
                <c:pt idx="5">
                  <c:v>23</c:v>
                </c:pt>
                <c:pt idx="6">
                  <c:v>21</c:v>
                </c:pt>
                <c:pt idx="7">
                  <c:v>19</c:v>
                </c:pt>
                <c:pt idx="8">
                  <c:v>16</c:v>
                </c:pt>
                <c:pt idx="9">
                  <c:v>16</c:v>
                </c:pt>
                <c:pt idx="10">
                  <c:v>14</c:v>
                </c:pt>
                <c:pt idx="11">
                  <c:v>13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sound</c:v>
                </c:pt>
                <c:pt idx="1">
                  <c:v>Sound quality</c:v>
                </c:pt>
                <c:pt idx="2">
                  <c:v>Klang</c:v>
                </c:pt>
                <c:pt idx="3">
                  <c:v>Der</c:v>
                </c:pt>
                <c:pt idx="4">
                  <c:v>Design</c:v>
                </c:pt>
                <c:pt idx="5">
                  <c:v>La</c:v>
                </c:pt>
                <c:pt idx="6">
                  <c:v>3D Sound</c:v>
                </c:pt>
                <c:pt idx="7">
                  <c:v>quality</c:v>
                </c:pt>
                <c:pt idx="8">
                  <c:v>Ambeo</c:v>
                </c:pt>
                <c:pt idx="9">
                  <c:v>bass</c:v>
                </c:pt>
                <c:pt idx="10">
                  <c:v>und</c:v>
                </c:pt>
                <c:pt idx="11">
                  <c:v>Atmos</c:v>
                </c:pt>
                <c:pt idx="12">
                  <c:v>Dolby Atmos</c:v>
                </c:pt>
                <c:pt idx="13">
                  <c:v>de</c:v>
                </c:pt>
                <c:pt idx="14">
                  <c:v>3D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90</c:v>
                </c:pt>
                <c:pt idx="1">
                  <c:v>37</c:v>
                </c:pt>
                <c:pt idx="2">
                  <c:v>26</c:v>
                </c:pt>
                <c:pt idx="3">
                  <c:v>25</c:v>
                </c:pt>
                <c:pt idx="4">
                  <c:v>23</c:v>
                </c:pt>
                <c:pt idx="5">
                  <c:v>21</c:v>
                </c:pt>
                <c:pt idx="6">
                  <c:v>21</c:v>
                </c:pt>
                <c:pt idx="7">
                  <c:v>20</c:v>
                </c:pt>
                <c:pt idx="8">
                  <c:v>19</c:v>
                </c:pt>
                <c:pt idx="9">
                  <c:v>17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15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app</c:v>
                </c:pt>
                <c:pt idx="1">
                  <c:v>die</c:v>
                </c:pt>
                <c:pt idx="2">
                  <c:v>de</c:v>
                </c:pt>
                <c:pt idx="3">
                  <c:v>sound</c:v>
                </c:pt>
                <c:pt idx="4">
                  <c:v>nicht</c:v>
                </c:pt>
                <c:pt idx="5">
                  <c:v>TV</c:v>
                </c:pt>
                <c:pt idx="6">
                  <c:v>soundbar</c:v>
                </c:pt>
                <c:pt idx="7">
                  <c:v>der</c:v>
                </c:pt>
                <c:pt idx="8">
                  <c:v>le</c:v>
                </c:pt>
                <c:pt idx="9">
                  <c:v>Bluetooth</c:v>
                </c:pt>
                <c:pt idx="10">
                  <c:v>und</c:v>
                </c:pt>
                <c:pt idx="11">
                  <c:v>da</c:v>
                </c:pt>
                <c:pt idx="12">
                  <c:v>ist</c:v>
                </c:pt>
                <c:pt idx="13">
                  <c:v>price</c:v>
                </c:pt>
                <c:pt idx="14">
                  <c:v>Ambeo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67</c:v>
                </c:pt>
                <c:pt idx="1">
                  <c:v>54</c:v>
                </c:pt>
                <c:pt idx="2">
                  <c:v>53</c:v>
                </c:pt>
                <c:pt idx="3">
                  <c:v>44</c:v>
                </c:pt>
                <c:pt idx="4">
                  <c:v>43</c:v>
                </c:pt>
                <c:pt idx="5">
                  <c:v>41</c:v>
                </c:pt>
                <c:pt idx="6">
                  <c:v>39</c:v>
                </c:pt>
                <c:pt idx="7">
                  <c:v>32</c:v>
                </c:pt>
                <c:pt idx="8">
                  <c:v>32</c:v>
                </c:pt>
                <c:pt idx="9">
                  <c:v>26</c:v>
                </c:pt>
                <c:pt idx="10">
                  <c:v>25</c:v>
                </c:pt>
                <c:pt idx="11">
                  <c:v>23</c:v>
                </c:pt>
                <c:pt idx="12">
                  <c:v>23</c:v>
                </c:pt>
                <c:pt idx="13">
                  <c:v>22</c:v>
                </c:pt>
                <c:pt idx="14">
                  <c:v>22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Sheet1!$A$2:$A$6</c:f>
              <c:strCache>
                <c:ptCount val="5"/>
                <c:pt idx="0">
                  <c:v>Like very well</c:v>
                </c:pt>
                <c:pt idx="1">
                  <c:v>Like well</c:v>
                </c:pt>
                <c:pt idx="2">
                  <c:v>Neither like nor dislike</c:v>
                </c:pt>
                <c:pt idx="3">
                  <c:v>Do not like</c:v>
                </c:pt>
                <c:pt idx="4">
                  <c:v>Do not like at all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0.5393586005830904</c:v>
                </c:pt>
                <c:pt idx="1">
                  <c:v>0.33819241982507287</c:v>
                </c:pt>
                <c:pt idx="2">
                  <c:v>0.08454810495626822</c:v>
                </c:pt>
                <c:pt idx="3">
                  <c:v>0.02040816326530612</c:v>
                </c:pt>
                <c:pt idx="4">
                  <c:v>0.01749271137026239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über</c:v>
                </c:pt>
                <c:pt idx="1">
                  <c:v>Streaming</c:v>
                </c:pt>
                <c:pt idx="2">
                  <c:v>pc</c:v>
                </c:pt>
                <c:pt idx="3">
                  <c:v>Keine</c:v>
                </c:pt>
                <c:pt idx="4">
                  <c:v>TV</c:v>
                </c:pt>
                <c:pt idx="5">
                  <c:v>AMBEO</c:v>
                </c:pt>
                <c:pt idx="6">
                  <c:v>Nil</c:v>
                </c:pt>
                <c:pt idx="7">
                  <c:v>tube</c:v>
                </c:pt>
                <c:pt idx="8">
                  <c:v>Multifunktional</c:v>
                </c:pt>
                <c:pt idx="9">
                  <c:v>DVR</c:v>
                </c:pt>
                <c:pt idx="10">
                  <c:v>Bubbleupnp</c:v>
                </c:pt>
                <c:pt idx="11">
                  <c:v>recordings</c:v>
                </c:pt>
                <c:pt idx="12">
                  <c:v>DJing</c:v>
                </c:pt>
                <c:pt idx="13">
                  <c:v>analogen</c:v>
                </c:pt>
                <c:pt idx="14">
                  <c:v>Anschluss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0.13793103448275862</c:v>
                </c:pt>
                <c:pt idx="1">
                  <c:v>0.6360153256704981</c:v>
                </c:pt>
                <c:pt idx="2">
                  <c:v>0.2260536398467433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0.008771929824561403</c:v>
                </c:pt>
                <c:pt idx="1">
                  <c:v>0.20760233918128654</c:v>
                </c:pt>
                <c:pt idx="2">
                  <c:v>0.783625730994152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0.028125</c:v>
                </c:pt>
                <c:pt idx="1">
                  <c:v>0.4625</c:v>
                </c:pt>
                <c:pt idx="2">
                  <c:v>0.509375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0.25862068965517243</c:v>
                </c:pt>
                <c:pt idx="1">
                  <c:v>0.5517241379310345</c:v>
                </c:pt>
                <c:pt idx="2">
                  <c:v>0.1896551724137931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Sheet1!$A$2:$A$7</c:f>
              <c:strCache>
                <c:ptCount val="6"/>
                <c:pt idx="0">
                  <c:v>Online Sennheiser shop</c:v>
                </c:pt>
                <c:pt idx="1">
                  <c:v>In person from a Sennheiser store</c:v>
                </c:pt>
                <c:pt idx="2">
                  <c:v>Online shop specialized on hi-fi products</c:v>
                </c:pt>
                <c:pt idx="3">
                  <c:v>In person from a specialized hi-fi retailer</c:v>
                </c:pt>
                <c:pt idx="4">
                  <c:v>I received the AMBEO Soundbar as a gift</c:v>
                </c:pt>
                <c:pt idx="5">
                  <c:v>Other: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0.18658892128279883</c:v>
                </c:pt>
                <c:pt idx="1">
                  <c:v>0.04664723032069971</c:v>
                </c:pt>
                <c:pt idx="2">
                  <c:v>0.33819241982507287</c:v>
                </c:pt>
                <c:pt idx="3">
                  <c:v>0.33819241982507287</c:v>
                </c:pt>
                <c:pt idx="4">
                  <c:v>0.01749271137026239</c:v>
                </c:pt>
                <c:pt idx="5">
                  <c:v>0.0728862973760933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0.0966183574879227</c:v>
                </c:pt>
                <c:pt idx="1">
                  <c:v>0.5555555555555556</c:v>
                </c:pt>
                <c:pt idx="2">
                  <c:v>0.34782608695652173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0.12915129151291513</c:v>
                </c:pt>
                <c:pt idx="1">
                  <c:v>0.5793357933579336</c:v>
                </c:pt>
                <c:pt idx="2">
                  <c:v>0.2915129151291513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50:50. It really depends on my personal mood and the social setting I am in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0.040229885057471264</c:v>
                </c:pt>
                <c:pt idx="1">
                  <c:v>0.22413793103448276</c:v>
                </c:pt>
                <c:pt idx="2">
                  <c:v>0.735632183908046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0.15168539325842698</c:v>
                </c:pt>
                <c:pt idx="1">
                  <c:v>0.6123595505617978</c:v>
                </c:pt>
                <c:pt idx="2">
                  <c:v>0.23595505617977527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Apple TV</c:v>
                </c:pt>
                <c:pt idx="1">
                  <c:v>TV</c:v>
                </c:pt>
                <c:pt idx="2">
                  <c:v>4K</c:v>
                </c:pt>
                <c:pt idx="3">
                  <c:v>Nvidia Shield</c:v>
                </c:pt>
                <c:pt idx="4">
                  <c:v>Streaming</c:v>
                </c:pt>
                <c:pt idx="5">
                  <c:v>Fire</c:v>
                </c:pt>
                <c:pt idx="6">
                  <c:v>stick</c:v>
                </c:pt>
                <c:pt idx="7">
                  <c:v>box</c:v>
                </c:pt>
                <c:pt idx="8">
                  <c:v>Roku</c:v>
                </c:pt>
                <c:pt idx="9">
                  <c:v>player</c:v>
                </c:pt>
                <c:pt idx="10">
                  <c:v>Amazon</c:v>
                </c:pt>
                <c:pt idx="11">
                  <c:v>AppleTV</c:v>
                </c:pt>
                <c:pt idx="12">
                  <c:v>Apple</c:v>
                </c:pt>
                <c:pt idx="13">
                  <c:v>iPhone</c:v>
                </c:pt>
                <c:pt idx="14">
                  <c:v>Shield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31</c:v>
                </c:pt>
                <c:pt idx="1">
                  <c:v>14</c:v>
                </c:pt>
                <c:pt idx="2">
                  <c:v>12</c:v>
                </c:pt>
                <c:pt idx="3">
                  <c:v>10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Sheet1!$A$2:$A$7</c:f>
              <c:strCache>
                <c:ptCount val="6"/>
                <c:pt idx="0">
                  <c:v>29 inches or less</c:v>
                </c:pt>
                <c:pt idx="1">
                  <c:v>30 to 39 inches</c:v>
                </c:pt>
                <c:pt idx="2">
                  <c:v>40 to 49 inches</c:v>
                </c:pt>
                <c:pt idx="3">
                  <c:v>50 to 59 inches</c:v>
                </c:pt>
                <c:pt idx="4">
                  <c:v>60 to 69 inches</c:v>
                </c:pt>
                <c:pt idx="5">
                  <c:v>70 inches or more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0.011661807580174927</c:v>
                </c:pt>
                <c:pt idx="1">
                  <c:v>0.04081632653061224</c:v>
                </c:pt>
                <c:pt idx="2">
                  <c:v>0.36443148688046645</c:v>
                </c:pt>
                <c:pt idx="3">
                  <c:v>0.40524781341107874</c:v>
                </c:pt>
                <c:pt idx="4">
                  <c:v>0.17201166180758018</c:v>
                </c:pt>
                <c:pt idx="5">
                  <c:v>0.0058309037900874635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Sheet1!$A$2:$A$6</c:f>
              <c:strCache>
                <c:ptCount val="5"/>
                <c:pt idx="0">
                  <c:v>None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0.023323615160349854</c:v>
                </c:pt>
                <c:pt idx="1">
                  <c:v>0.22448979591836735</c:v>
                </c:pt>
                <c:pt idx="2">
                  <c:v>0.3119533527696793</c:v>
                </c:pt>
                <c:pt idx="3">
                  <c:v>0.282798833819242</c:v>
                </c:pt>
                <c:pt idx="4">
                  <c:v>0.15743440233236153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0.46938775510204084</c:v>
                </c:pt>
                <c:pt idx="1">
                  <c:v>0.5306122448979592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sz="105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Sheet1!$A$2:$A$5</c:f>
              <c:strCache>
                <c:ptCount val="4"/>
                <c:pt idx="0">
                  <c:v>Mounted on the wall</c:v>
                </c:pt>
                <c:pt idx="1">
                  <c:v>Standing on a shelf</c:v>
                </c:pt>
                <c:pt idx="2">
                  <c:v>Standing on a side board</c:v>
                </c:pt>
                <c:pt idx="3">
                  <c:v>Other: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0.11078717201166181</c:v>
                </c:pt>
                <c:pt idx="1">
                  <c:v>0.35276967930029157</c:v>
                </c:pt>
                <c:pt idx="2">
                  <c:v>0.43731778425655976</c:v>
                </c:pt>
                <c:pt idx="3">
                  <c:v>0.09912536443148688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TV</c:v>
                </c:pt>
                <c:pt idx="1">
                  <c:v>meuble</c:v>
                </c:pt>
                <c:pt idx="2">
                  <c:v>Sur un</c:v>
                </c:pt>
                <c:pt idx="3">
                  <c:v>la</c:v>
                </c:pt>
                <c:pt idx="4">
                  <c:v>stand</c:v>
                </c:pt>
                <c:pt idx="5">
                  <c:v>de</c:v>
                </c:pt>
                <c:pt idx="6">
                  <c:v>télé</c:v>
                </c:pt>
                <c:pt idx="7">
                  <c:v>Sous</c:v>
                </c:pt>
                <c:pt idx="8">
                  <c:v>Sur</c:v>
                </c:pt>
                <c:pt idx="9">
                  <c:v>table</c:v>
                </c:pt>
                <c:pt idx="10">
                  <c:v>ai</c:v>
                </c:pt>
                <c:pt idx="11">
                  <c:v>le</c:v>
                </c:pt>
                <c:pt idx="12">
                  <c:v>Fireplace</c:v>
                </c:pt>
                <c:pt idx="13">
                  <c:v>front</c:v>
                </c:pt>
                <c:pt idx="14">
                  <c:v>Lowboard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24</c:v>
                </c:pt>
                <c:pt idx="1">
                  <c:v>11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Marcus</c:v>
                </c:pt>
                <c:pt idx="1">
                  <c:v>Best Buy</c:v>
                </c:pt>
                <c:pt idx="2">
                  <c:v>Neiman</c:v>
                </c:pt>
                <c:pt idx="3">
                  <c:v>retail</c:v>
                </c:pt>
                <c:pt idx="4">
                  <c:v>store</c:v>
                </c:pt>
                <c:pt idx="5">
                  <c:v>Nieman</c:v>
                </c:pt>
                <c:pt idx="6">
                  <c:v>Bestbuy</c:v>
                </c:pt>
                <c:pt idx="7">
                  <c:v>Le</c:v>
                </c:pt>
                <c:pt idx="8">
                  <c:v>Electronics</c:v>
                </c:pt>
                <c:pt idx="9">
                  <c:v>Abt</c:v>
                </c:pt>
                <c:pt idx="10">
                  <c:v>Personalkauf</c:v>
                </c:pt>
                <c:pt idx="11">
                  <c:v>跟朋友購買</c:v>
                </c:pt>
                <c:pt idx="12">
                  <c:v>coin</c:v>
                </c:pt>
                <c:pt idx="13">
                  <c:v>bon</c:v>
                </c:pt>
                <c:pt idx="14">
                  <c:v>Magnolia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Sheet1!$A$2:$A$7</c:f>
              <c:strCache>
                <c:ptCount val="6"/>
                <c:pt idx="0">
                  <c:v>&lt; 150 sqft. / &lt; 14 m²</c:v>
                </c:pt>
                <c:pt idx="1">
                  <c:v>151-250 sqft. / 15-23 m²</c:v>
                </c:pt>
                <c:pt idx="2">
                  <c:v>251-350 sqft. / 24-32 m²</c:v>
                </c:pt>
                <c:pt idx="3">
                  <c:v>351-450 sqft. / 33-41 m²</c:v>
                </c:pt>
                <c:pt idx="4">
                  <c:v>More than 450 sqft. / 41 m²</c:v>
                </c:pt>
                <c:pt idx="5">
                  <c:v>I cannot provide this information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0.0641399416909621</c:v>
                </c:pt>
                <c:pt idx="1">
                  <c:v>0.26239067055393583</c:v>
                </c:pt>
                <c:pt idx="2">
                  <c:v>0.33527696793002915</c:v>
                </c:pt>
                <c:pt idx="3">
                  <c:v>0.1924198250728863</c:v>
                </c:pt>
                <c:pt idx="4">
                  <c:v>0.09620991253644315</c:v>
                </c:pt>
                <c:pt idx="5">
                  <c:v>0.04956268221574344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No, I am not controlling the AMBEO Soundbar via voice assistant</c:v>
                </c:pt>
                <c:pt idx="1">
                  <c:v>Yes, I connected a smart speaker to the AMEBO Soundbar</c:v>
                </c:pt>
                <c:pt idx="2">
                  <c:v>Yes, I use the voice assistant on my phone to control the AMBEO Soundbar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0.8979591836734694</c:v>
                </c:pt>
                <c:pt idx="1">
                  <c:v>0.06705539358600583</c:v>
                </c:pt>
                <c:pt idx="2">
                  <c:v>0.03498542274052478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Sheet1!$A$2:$A$12</c:f>
              <c:strCache>
                <c:ptCount val="11"/>
                <c:pt idx="0">
                  <c:v>Sky</c:v>
                </c:pt>
                <c:pt idx="1">
                  <c:v>Q</c:v>
                </c:pt>
                <c:pt idx="2">
                  <c:v>occasionally</c:v>
                </c:pt>
                <c:pt idx="3">
                  <c:v>remote</c:v>
                </c:pt>
                <c:pt idx="4">
                  <c:v>Bixby</c:v>
                </c:pt>
                <c:pt idx="5">
                  <c:v>Reduced</c:v>
                </c:pt>
                <c:pt idx="6">
                  <c:v>sound</c:v>
                </c:pt>
                <c:pt idx="7">
                  <c:v>quality</c:v>
                </c:pt>
                <c:pt idx="8">
                  <c:v>set</c:v>
                </c:pt>
                <c:pt idx="9">
                  <c:v>frustrated</c:v>
                </c:pt>
                <c:pt idx="10">
                  <c:v>Varies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Airplay</c:v>
                </c:pt>
                <c:pt idx="1">
                  <c:v>HDMI</c:v>
                </c:pt>
                <c:pt idx="2">
                  <c:v>speaker</c:v>
                </c:pt>
                <c:pt idx="3">
                  <c:v>display</c:v>
                </c:pt>
                <c:pt idx="4">
                  <c:v>sur</c:v>
                </c:pt>
                <c:pt idx="5">
                  <c:v>please</c:v>
                </c:pt>
                <c:pt idx="6">
                  <c:v>der</c:v>
                </c:pt>
                <c:pt idx="7">
                  <c:v>rear</c:v>
                </c:pt>
                <c:pt idx="8">
                  <c:v>mode</c:v>
                </c:pt>
                <c:pt idx="9">
                  <c:v>input</c:v>
                </c:pt>
                <c:pt idx="10">
                  <c:v>tv</c:v>
                </c:pt>
                <c:pt idx="11">
                  <c:v>plus</c:v>
                </c:pt>
                <c:pt idx="12">
                  <c:v>de</c:v>
                </c:pt>
                <c:pt idx="13">
                  <c:v>Bluetooth</c:v>
                </c:pt>
                <c:pt idx="14">
                  <c:v>movie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11</c:v>
                </c:pt>
                <c:pt idx="1">
                  <c:v>9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sound</c:v>
                </c:pt>
                <c:pt idx="1">
                  <c:v>soundbar</c:v>
                </c:pt>
                <c:pt idx="2">
                  <c:v>great</c:v>
                </c:pt>
                <c:pt idx="3">
                  <c:v>de</c:v>
                </c:pt>
                <c:pt idx="4">
                  <c:v>und</c:v>
                </c:pt>
                <c:pt idx="5">
                  <c:v>good</c:v>
                </c:pt>
                <c:pt idx="6">
                  <c:v>le</c:v>
                </c:pt>
                <c:pt idx="7">
                  <c:v>die</c:v>
                </c:pt>
                <c:pt idx="8">
                  <c:v>s</c:v>
                </c:pt>
                <c:pt idx="9">
                  <c:v>price</c:v>
                </c:pt>
                <c:pt idx="10">
                  <c:v>issue</c:v>
                </c:pt>
                <c:pt idx="11">
                  <c:v>la</c:v>
                </c:pt>
                <c:pt idx="12">
                  <c:v>best</c:v>
                </c:pt>
                <c:pt idx="13">
                  <c:v>speaker</c:v>
                </c:pt>
                <c:pt idx="14">
                  <c:v>nicht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62</c:v>
                </c:pt>
                <c:pt idx="1">
                  <c:v>44</c:v>
                </c:pt>
                <c:pt idx="2">
                  <c:v>33</c:v>
                </c:pt>
                <c:pt idx="3">
                  <c:v>28</c:v>
                </c:pt>
                <c:pt idx="4">
                  <c:v>24</c:v>
                </c:pt>
                <c:pt idx="5">
                  <c:v>23</c:v>
                </c:pt>
                <c:pt idx="6">
                  <c:v>23</c:v>
                </c:pt>
                <c:pt idx="7">
                  <c:v>21</c:v>
                </c:pt>
                <c:pt idx="8">
                  <c:v>20</c:v>
                </c:pt>
                <c:pt idx="9">
                  <c:v>20</c:v>
                </c:pt>
                <c:pt idx="10">
                  <c:v>18</c:v>
                </c:pt>
                <c:pt idx="11">
                  <c:v>18</c:v>
                </c:pt>
                <c:pt idx="12">
                  <c:v>18</c:v>
                </c:pt>
                <c:pt idx="13">
                  <c:v>18</c:v>
                </c:pt>
                <c:pt idx="14">
                  <c:v>17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0.008746355685131196</c:v>
                </c:pt>
                <c:pt idx="1">
                  <c:v>0.9912536443148688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sz="105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Sheet1!$A$2:$A$6</c:f>
              <c:strCache>
                <c:ptCount val="5"/>
                <c:pt idx="0">
                  <c:v>Younger than 18 years</c:v>
                </c:pt>
                <c:pt idx="1">
                  <c:v>18-24 years</c:v>
                </c:pt>
                <c:pt idx="2">
                  <c:v>25-34 years</c:v>
                </c:pt>
                <c:pt idx="3">
                  <c:v>35-44 years</c:v>
                </c:pt>
                <c:pt idx="4">
                  <c:v>45-54 years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0.02040816326530612</c:v>
                </c:pt>
                <c:pt idx="1">
                  <c:v>0.13994169096209913</c:v>
                </c:pt>
                <c:pt idx="2">
                  <c:v>0.36443148688046645</c:v>
                </c:pt>
                <c:pt idx="3">
                  <c:v>0.24489795918367346</c:v>
                </c:pt>
                <c:pt idx="4">
                  <c:v>0.2303206997084548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Urban</c:v>
                </c:pt>
                <c:pt idx="1">
                  <c:v>Sub-urban</c:v>
                </c:pt>
                <c:pt idx="2">
                  <c:v>Rural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0.565597667638484</c:v>
                </c:pt>
                <c:pt idx="1">
                  <c:v>0.27988338192419826</c:v>
                </c:pt>
                <c:pt idx="2">
                  <c:v>0.15451895043731778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Sheet1!$A$2:$A$7</c:f>
              <c:strCache>
                <c:ptCount val="6"/>
                <c:pt idx="0">
                  <c:v>Student, in education, in training</c:v>
                </c:pt>
                <c:pt idx="1">
                  <c:v>Employee (full-time or part-time)</c:v>
                </c:pt>
                <c:pt idx="2">
                  <c:v>Self-employed, freelance</c:v>
                </c:pt>
                <c:pt idx="3">
                  <c:v>Homemaker</c:v>
                </c:pt>
                <c:pt idx="4">
                  <c:v>Retired</c:v>
                </c:pt>
                <c:pt idx="5">
                  <c:v>Unemployed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0.023323615160349854</c:v>
                </c:pt>
                <c:pt idx="1">
                  <c:v>0.6676384839650146</c:v>
                </c:pt>
                <c:pt idx="2">
                  <c:v>0.18075801749271136</c:v>
                </c:pt>
                <c:pt idx="3">
                  <c:v>0.008746355685131196</c:v>
                </c:pt>
                <c:pt idx="4">
                  <c:v>0.11078717201166181</c:v>
                </c:pt>
                <c:pt idx="5">
                  <c:v>0.008746355685131196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un</c:v>
                </c:pt>
                <c:pt idx="1">
                  <c:v>Pièce</c:v>
                </c:pt>
                <c:pt idx="2">
                  <c:v>unlike</c:v>
                </c:pt>
                <c:pt idx="3">
                  <c:v>control</c:v>
                </c:pt>
                <c:pt idx="4">
                  <c:v>Klang</c:v>
                </c:pt>
                <c:pt idx="5">
                  <c:v>Compact</c:v>
                </c:pt>
                <c:pt idx="6">
                  <c:v>monobloc</c:v>
                </c:pt>
                <c:pt idx="7">
                  <c:v>plutôt</c:v>
                </c:pt>
                <c:pt idx="8">
                  <c:v>que</c:v>
                </c:pt>
                <c:pt idx="9">
                  <c:v>multi</c:v>
                </c:pt>
                <c:pt idx="10">
                  <c:v>enceintes</c:v>
                </c:pt>
                <c:pt idx="11">
                  <c:v>Adapté</c:v>
                </c:pt>
                <c:pt idx="12">
                  <c:v>à</c:v>
                </c:pt>
                <c:pt idx="13">
                  <c:v>petit</c:v>
                </c:pt>
                <c:pt idx="14">
                  <c:v>espace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sound</c:v>
                </c:pt>
                <c:pt idx="1">
                  <c:v>quality</c:v>
                </c:pt>
                <c:pt idx="2">
                  <c:v>look</c:v>
                </c:pt>
                <c:pt idx="3">
                  <c:v>design</c:v>
                </c:pt>
                <c:pt idx="4">
                  <c:v>bar</c:v>
                </c:pt>
                <c:pt idx="5">
                  <c:v>soundbar</c:v>
                </c:pt>
                <c:pt idx="6">
                  <c:v>speakers</c:v>
                </c:pt>
                <c:pt idx="7">
                  <c:v>high</c:v>
                </c:pt>
                <c:pt idx="8">
                  <c:v>s</c:v>
                </c:pt>
                <c:pt idx="9">
                  <c:v>Ambeo</c:v>
                </c:pt>
                <c:pt idx="10">
                  <c:v>good</c:v>
                </c:pt>
                <c:pt idx="11">
                  <c:v>needs</c:v>
                </c:pt>
                <c:pt idx="12">
                  <c:v>one</c:v>
                </c:pt>
                <c:pt idx="13">
                  <c:v>Single</c:v>
                </c:pt>
                <c:pt idx="14">
                  <c:v>home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12</c:v>
                </c:pt>
                <c:pt idx="1">
                  <c:v>10</c:v>
                </c:pt>
                <c:pt idx="2">
                  <c:v>9</c:v>
                </c:pt>
                <c:pt idx="3">
                  <c:v>9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Sheet1!$A$2:$A$9</c:f>
              <c:strCache>
                <c:ptCount val="8"/>
                <c:pt idx="0">
                  <c:v>Play</c:v>
                </c:pt>
                <c:pt idx="1">
                  <c:v>fi</c:v>
                </c:pt>
                <c:pt idx="2">
                  <c:v>high</c:v>
                </c:pt>
                <c:pt idx="3">
                  <c:v>definition</c:v>
                </c:pt>
                <c:pt idx="4">
                  <c:v>audio</c:v>
                </c:pt>
                <c:pt idx="5">
                  <c:v>192k</c:v>
                </c:pt>
                <c:pt idx="6">
                  <c:v>flack</c:v>
                </c:pt>
                <c:pt idx="7">
                  <c:v>tout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Sheet1!$A$2:$A$5</c:f>
              <c:strCache>
                <c:ptCount val="4"/>
                <c:pt idx="0">
                  <c:v>No, I did not listen to the AMBEO Soundbar before getting it.</c:v>
                </c:pt>
                <c:pt idx="1">
                  <c:v>Yes, I listened to the AMBEO Soundbar in a store.</c:v>
                </c:pt>
                <c:pt idx="2">
                  <c:v>Yes, I listened to the AMBEO Soundbar from friends or family.</c:v>
                </c:pt>
                <c:pt idx="3">
                  <c:v>Yes, I listened to the AMBEO Soundbar elsewhere: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0.6443148688046647</c:v>
                </c:pt>
                <c:pt idx="1">
                  <c:v>0.30903790087463556</c:v>
                </c:pt>
                <c:pt idx="2">
                  <c:v>0.008746355685131196</c:v>
                </c:pt>
                <c:pt idx="3">
                  <c:v>0.037900874635568516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store</c:v>
                </c:pt>
                <c:pt idx="1">
                  <c:v>CES</c:v>
                </c:pt>
                <c:pt idx="2">
                  <c:v>demo</c:v>
                </c:pt>
                <c:pt idx="3">
                  <c:v>Ausgeliehen</c:v>
                </c:pt>
                <c:pt idx="4">
                  <c:v>World</c:v>
                </c:pt>
                <c:pt idx="5">
                  <c:v>Hause</c:v>
                </c:pt>
                <c:pt idx="6">
                  <c:v>zu</c:v>
                </c:pt>
                <c:pt idx="7">
                  <c:v>mir</c:v>
                </c:pt>
                <c:pt idx="8">
                  <c:v>Bei</c:v>
                </c:pt>
                <c:pt idx="9">
                  <c:v>Flagship</c:v>
                </c:pt>
                <c:pt idx="10">
                  <c:v>Kauf</c:v>
                </c:pt>
                <c:pt idx="11">
                  <c:v>P</c:v>
                </c:pt>
                <c:pt idx="12">
                  <c:v>Magasin</c:v>
                </c:pt>
                <c:pt idx="13">
                  <c:v>Youtube</c:v>
                </c:pt>
                <c:pt idx="14">
                  <c:v>cobra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Sheet1!$A$2:$A$5</c:f>
              <c:strCache>
                <c:ptCount val="4"/>
                <c:pt idx="0">
                  <c:v>No, the AMBEO Soundbar did not replace any audio system  I already own.</c:v>
                </c:pt>
                <c:pt idx="1">
                  <c:v>Yes, the AMBEO Soundbar replaced a 5.1 system.</c:v>
                </c:pt>
                <c:pt idx="2">
                  <c:v>Yes, the AMBEO Soundbar replaced another soundbar.</c:v>
                </c:pt>
                <c:pt idx="3">
                  <c:v>Yes, the AMBEO Soundbar replaced something else: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0.24198250728862974</c:v>
                </c:pt>
                <c:pt idx="1">
                  <c:v>0.36443148688046645</c:v>
                </c:pt>
                <c:pt idx="2">
                  <c:v>0.2857142857142857</c:v>
                </c:pt>
                <c:pt idx="3">
                  <c:v>0.10787172011661808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Relationship Id="rId3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0.xml"/><Relationship Id="rId3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1.xml"/><Relationship Id="rId3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2.xml"/><Relationship Id="rId3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3.xml"/><Relationship Id="rId3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5.xml"/><Relationship Id="rId3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9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4.xml"/><Relationship Id="rId3" Type="http://schemas.openxmlformats.org/officeDocument/2006/relationships/image" Target="../media/image1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5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image" Target="../media/image4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8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9.xml"/><Relationship Id="rId3" Type="http://schemas.openxmlformats.org/officeDocument/2006/relationships/image" Target="../media/image16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0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2.xml"/><Relationship Id="rId3" Type="http://schemas.openxmlformats.org/officeDocument/2006/relationships/image" Target="../media/image17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3.xml"/><Relationship Id="rId3" Type="http://schemas.openxmlformats.org/officeDocument/2006/relationships/image" Target="../media/image18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4.xml"/><Relationship Id="rId3" Type="http://schemas.openxmlformats.org/officeDocument/2006/relationships/image" Target="../media/image19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5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8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Relationship Id="rId3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Relationship Id="rId3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Relationship Id="rId3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Name</a:t>
            </a:r>
          </a:p>
          <a:p>
            <a:r>
              <a:t>Survey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Arne Lienemann </a:t>
            </a:r>
          </a:p>
          <a:p>
            <a:r>
              <a:t>Consumer Insights | Global Portfolio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Before getting the AMBEO Soundbar, were you able to listen to it? (n = 12).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Yes, the AMBEO Soundbar replaced a 5.1 system.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Did the AMBEO Soundbar replace an existing audio system of yours?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Did the AMBEO Soundbar replace an existing audio system of yours? (n = 35).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Why did you decide to replace your existing audio system? (n = 260).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What do you especially like about the AMBEO Soundbar? (n = 334).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What do you especially dislike about the AMBEO Soundbar? (n = 336).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Like very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of these statements best describe how much you like or dislike the AMBEO Soundbar?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How often do you use your AMBEO Soundbar in the following usage occasions? (n = 17).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It varies and is really depending on my personal mood and the social setting I am 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Listening to music (n = 261).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 am fully diving into the content and blend out everything else around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Watching a movie (n = 342).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 am fully diving into the content and blend out everything else around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Watching series (n = 320).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It varies and is really depending on my personal mood and the social setting I am 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Listening to podcasts (n = 58).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It varies and is really depending on my personal mood and the social setting I am 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Watching sports (n = 207).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It varies and is really depending on my personal mood and the social setting I am 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Watching TV shows (n = 271).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 am fully diving into the content and blend out everything else around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Gaming (n = 174).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It varies and is really depending on my personal mood and the social setting I am 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Listening to (daily) news (n = 178).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When you are using your AMBEO Soundbar, which sources are the most prevalent ones? (n = 97).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50 to 59 inches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size of your TV that you connect your AMBEO Soundbar with?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many devices have you connected with your AMBEO Soundbar via HDMI-port?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Are you using a dedicated subwoofer together with your AMBEO Soundbar?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58368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Where did you hear about the AMBEO Soundbar? (n = 24).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Standing on a side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Where did you place your AMBEO Soundbar?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Where did you place your AMBEO Soundbar? (n = 34).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251-350 sqft. / 24-32 m²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approximate size of the room your AMBEO Soundbar is in?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No, I am not controlling the AMBEO Soundbar via voice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Are you using a voice assistant to control your AMBEO Soundbar?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Do you in general use any voice assistants? (n = 7).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If you could for the future choose up to two features to be added to your AMBEO Soundbar, which ones would you choose? (n = 61).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Please explain your decision: (n = 323).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Male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am…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58368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25-34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Please state your age.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Urban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which area do you live?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Online shop specialized on hi-fi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Where did you buy the AMBEO Soundbar?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Employee (full-time or part-time)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your current occupation?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Contact </a:t>
            </a:r>
          </a:p>
          <a:p>
            <a:r>
              <a:t>Arne Lienemann </a:t>
            </a:r>
          </a:p>
          <a:p>
            <a:r>
              <a:t>Consumer Insights | Global Portfolio Management </a:t>
            </a:r>
          </a:p>
          <a:p>
            <a:r>
              <a:t>Arne.Lienemann@Sennheiser-ce.com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Where did you buy the AMBEO Soundbar? (n = 25).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How important were the following reasons for your purchase of the AMBEO Soundbar? (n = 13).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You ranked "design" to be one of the most important purchase drivers. Please explain why. (n = 55).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For which usage situations did you mainly intend to use the AMBEO Soundbar? (n = 2).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No, I did not listen to the AMBEO Soundbar before getting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Before getting the AMBEO Soundbar, were you able to listen to it?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Sennheiser Office</vt:lpstr>
      <vt:lpstr>Arial</vt:lpstr>
      <vt:lpstr>Sennheiser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2021-02-05T19:59:23Z</dcterms:modified>
</cp:coreProperties>
</file>