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fntdata" ContentType="application/x-fontdata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harts/chart1.xml" ContentType="application/vnd.openxmlformats-officedocument.drawingml.chart+xml"/>
  <Override PartName="/ppt/slides/slide4.xml" ContentType="application/vnd.openxmlformats-officedocument.presentationml.slide+xml"/>
  <Override PartName="/ppt/charts/chart2.xml" ContentType="application/vnd.openxmlformats-officedocument.drawingml.chart+xml"/>
  <Override PartName="/ppt/slides/slide5.xml" ContentType="application/vnd.openxmlformats-officedocument.presentationml.slide+xml"/>
  <Override PartName="/ppt/charts/chart3.xml" ContentType="application/vnd.openxmlformats-officedocument.drawingml.char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6.xml" ContentType="application/vnd.openxmlformats-officedocument.presentationml.slide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charts/chart5.xml" ContentType="application/vnd.openxmlformats-officedocument.drawingml.chart+xml"/>
  <Override PartName="/ppt/slides/slide8.xml" ContentType="application/vnd.openxmlformats-officedocument.presentationml.slide+xml"/>
  <Override PartName="/ppt/charts/chart6.xml" ContentType="application/vnd.openxmlformats-officedocument.drawingml.chart+xml"/>
  <Override PartName="/ppt/slides/slide9.xml" ContentType="application/vnd.openxmlformats-officedocument.presentationml.slide+xml"/>
  <Override PartName="/ppt/charts/chart7.xml" ContentType="application/vnd.openxmlformats-officedocument.drawingml.chart+xml"/>
  <Override PartName="/ppt/slides/slide10.xml" ContentType="application/vnd.openxmlformats-officedocument.presentationml.slide+xml"/>
  <Override PartName="/ppt/charts/chart8.xml" ContentType="application/vnd.openxmlformats-officedocument.drawingml.chart+xml"/>
  <Override PartName="/ppt/slides/slide11.xml" ContentType="application/vnd.openxmlformats-officedocument.presentationml.slide+xml"/>
  <Override PartName="/ppt/charts/chart9.xml" ContentType="application/vnd.openxmlformats-officedocument.drawingml.chart+xml"/>
  <Override PartName="/ppt/slides/slide12.xml" ContentType="application/vnd.openxmlformats-officedocument.presentationml.slide+xml"/>
  <Override PartName="/ppt/charts/chart10.xml" ContentType="application/vnd.openxmlformats-officedocument.drawingml.chart+xml"/>
  <Override PartName="/ppt/slides/slide13.xml" ContentType="application/vnd.openxmlformats-officedocument.presentationml.slide+xml"/>
  <Override PartName="/ppt/charts/chart11.xml" ContentType="application/vnd.openxmlformats-officedocument.drawingml.chart+xml"/>
  <Override PartName="/ppt/slides/slide14.xml" ContentType="application/vnd.openxmlformats-officedocument.presentationml.slide+xml"/>
  <Override PartName="/ppt/charts/chart12.xml" ContentType="application/vnd.openxmlformats-officedocument.drawingml.chart+xml"/>
  <Override PartName="/ppt/slides/slide15.xml" ContentType="application/vnd.openxmlformats-officedocument.presentationml.slide+xml"/>
  <Override PartName="/ppt/charts/chart13.xml" ContentType="application/vnd.openxmlformats-officedocument.drawingml.chart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6.xml" ContentType="application/vnd.openxmlformats-officedocument.presentationml.slide+xml"/>
  <Override PartName="/ppt/charts/chart14.xml" ContentType="application/vnd.openxmlformats-officedocument.drawingml.chart+xml"/>
  <Override PartName="/ppt/slides/slide17.xml" ContentType="application/vnd.openxmlformats-officedocument.presentationml.slide+xml"/>
  <Override PartName="/ppt/charts/chart15.xml" ContentType="application/vnd.openxmlformats-officedocument.drawingml.chart+xml"/>
  <Override PartName="/ppt/slides/slide18.xml" ContentType="application/vnd.openxmlformats-officedocument.presentationml.slide+xml"/>
  <Override PartName="/ppt/charts/chart16.xml" ContentType="application/vnd.openxmlformats-officedocument.drawingml.chart+xml"/>
  <Override PartName="/ppt/slides/slide19.xml" ContentType="application/vnd.openxmlformats-officedocument.presentationml.slide+xml"/>
  <Override PartName="/ppt/charts/chart17.xml" ContentType="application/vnd.openxmlformats-officedocument.drawingml.chart+xml"/>
  <Override PartName="/ppt/slides/slide20.xml" ContentType="application/vnd.openxmlformats-officedocument.presentationml.slide+xml"/>
  <Override PartName="/ppt/charts/chart18.xml" ContentType="application/vnd.openxmlformats-officedocument.drawingml.chart+xml"/>
  <Override PartName="/ppt/slides/slide21.xml" ContentType="application/vnd.openxmlformats-officedocument.presentationml.slide+xml"/>
  <Override PartName="/ppt/charts/chart19.xml" ContentType="application/vnd.openxmlformats-officedocument.drawingml.chart+xml"/>
  <Override PartName="/ppt/slides/slide22.xml" ContentType="application/vnd.openxmlformats-officedocument.presentationml.slide+xml"/>
  <Override PartName="/ppt/charts/chart20.xml" ContentType="application/vnd.openxmlformats-officedocument.drawingml.chart+xml"/>
  <Override PartName="/ppt/slides/slide23.xml" ContentType="application/vnd.openxmlformats-officedocument.presentationml.slide+xml"/>
  <Override PartName="/ppt/charts/chart21.xml" ContentType="application/vnd.openxmlformats-officedocument.drawingml.chart+xml"/>
  <Override PartName="/ppt/slides/slide24.xml" ContentType="application/vnd.openxmlformats-officedocument.presentationml.slide+xml"/>
  <Override PartName="/ppt/charts/chart22.xml" ContentType="application/vnd.openxmlformats-officedocument.drawingml.chart+xml"/>
  <Override PartName="/ppt/slides/slide25.xml" ContentType="application/vnd.openxmlformats-officedocument.presentationml.slide+xml"/>
  <Override PartName="/ppt/charts/chart23.xml" ContentType="application/vnd.openxmlformats-officedocument.drawingml.chart+xml"/>
  <Override PartName="/ppt/slides/slide26.xml" ContentType="application/vnd.openxmlformats-officedocument.presentationml.slide+xml"/>
  <Override PartName="/ppt/charts/chart24.xml" ContentType="application/vnd.openxmlformats-officedocument.drawingml.chart+xml"/>
  <Override PartName="/ppt/slides/slide27.xml" ContentType="application/vnd.openxmlformats-officedocument.presentationml.slide+xml"/>
  <Override PartName="/ppt/charts/chart25.xml" ContentType="application/vnd.openxmlformats-officedocument.drawingml.chart+xml"/>
  <Override PartName="/ppt/slides/slide28.xml" ContentType="application/vnd.openxmlformats-officedocument.presentationml.slide+xml"/>
  <Override PartName="/ppt/charts/chart26.xml" ContentType="application/vnd.openxmlformats-officedocument.drawingml.chart+xml"/>
  <Override PartName="/ppt/slides/slide29.xml" ContentType="application/vnd.openxmlformats-officedocument.presentationml.slide+xml"/>
  <Override PartName="/ppt/charts/chart27.xml" ContentType="application/vnd.openxmlformats-officedocument.drawingml.chart+xml"/>
  <Override PartName="/ppt/slides/slide30.xml" ContentType="application/vnd.openxmlformats-officedocument.presentationml.slide+xml"/>
  <Override PartName="/ppt/charts/chart28.xml" ContentType="application/vnd.openxmlformats-officedocument.drawingml.chart+xml"/>
  <Override PartName="/ppt/slides/slide31.xml" ContentType="application/vnd.openxmlformats-officedocument.presentationml.slide+xml"/>
  <Override PartName="/ppt/charts/chart29.xml" ContentType="application/vnd.openxmlformats-officedocument.drawingml.chart+xml"/>
  <Override PartName="/ppt/slides/slide32.xml" ContentType="application/vnd.openxmlformats-officedocument.presentationml.slide+xml"/>
  <Override PartName="/ppt/charts/chart30.xml" ContentType="application/vnd.openxmlformats-officedocument.drawingml.chart+xml"/>
  <Override PartName="/ppt/slides/slide33.xml" ContentType="application/vnd.openxmlformats-officedocument.presentationml.slide+xml"/>
  <Override PartName="/ppt/charts/chart31.xml" ContentType="application/vnd.openxmlformats-officedocument.drawingml.chart+xml"/>
  <Override PartName="/ppt/slides/slide34.xml" ContentType="application/vnd.openxmlformats-officedocument.presentationml.slide+xml"/>
  <Override PartName="/ppt/charts/chart32.xml" ContentType="application/vnd.openxmlformats-officedocument.drawingml.chart+xml"/>
  <Override PartName="/ppt/slides/slide35.xml" ContentType="application/vnd.openxmlformats-officedocument.presentationml.slide+xml"/>
  <Override PartName="/ppt/charts/chart33.xml" ContentType="application/vnd.openxmlformats-officedocument.drawingml.chart+xml"/>
  <Override PartName="/ppt/slides/slide36.xml" ContentType="application/vnd.openxmlformats-officedocument.presentationml.slide+xml"/>
  <Override PartName="/ppt/charts/chart34.xml" ContentType="application/vnd.openxmlformats-officedocument.drawingml.chart+xml"/>
  <Override PartName="/ppt/slides/slide37.xml" ContentType="application/vnd.openxmlformats-officedocument.presentationml.slide+xml"/>
  <Override PartName="/ppt/charts/chart35.xml" ContentType="application/vnd.openxmlformats-officedocument.drawingml.chart+xml"/>
  <Override PartName="/ppt/slides/slide38.xml" ContentType="application/vnd.openxmlformats-officedocument.presentationml.slide+xml"/>
  <Override PartName="/ppt/charts/chart36.xml" ContentType="application/vnd.openxmlformats-officedocument.drawingml.chart+xml"/>
  <Override PartName="/ppt/slides/slide39.xml" ContentType="application/vnd.openxmlformats-officedocument.presentationml.slide+xml"/>
  <Override PartName="/ppt/charts/chart37.xml" ContentType="application/vnd.openxmlformats-officedocument.drawingml.chart+xml"/>
  <Override PartName="/ppt/slides/slide40.xml" ContentType="application/vnd.openxmlformats-officedocument.presentationml.slide+xml"/>
  <Override PartName="/ppt/charts/chart38.xml" ContentType="application/vnd.openxmlformats-officedocument.drawingml.chart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</p:sldIdLst>
  <p:sldSz cx="12192000" cy="6858000"/>
  <p:notesSz cx="6858000" cy="9144000"/>
  <p:embeddedFontLst>
    <p:embeddedFont>
      <p:font typeface="Sennheiser Office" panose="020B0504020101010102" charset="0"/>
      <p:regular r:id="rId4"/>
      <p:bold r:id="rId5"/>
      <p:italic r:id="rId6"/>
      <p:boldItalic r:id="rId7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415" userDrawn="1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pos="6108" userDrawn="1">
          <p15:clr>
            <a:srgbClr val="A4A3A4"/>
          </p15:clr>
        </p15:guide>
        <p15:guide id="5" pos="7265" userDrawn="1">
          <p15:clr>
            <a:srgbClr val="A4A3A4"/>
          </p15:clr>
        </p15:guide>
        <p15:guide id="6" orient="horz" pos="12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sman, Ulrike" initials="BU" lastIdx="8" clrIdx="0">
    <p:extLst>
      <p:ext uri="{19B8F6BF-5375-455C-9EA6-DF929625EA0E}">
        <p15:presenceInfo xmlns:p15="http://schemas.microsoft.com/office/powerpoint/2012/main" userId="S::Ulrike.Bosman@sennheiser.com::0feda479-d618-42bb-9814-d6664d2739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86EF43-3D3D-4C30-93B1-E97EE9202062}" v="5" dt="2021-02-05T19:59:01.0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88" autoAdjust="0"/>
    <p:restoredTop sz="85429" autoAdjust="0"/>
  </p:normalViewPr>
  <p:slideViewPr>
    <p:cSldViewPr showGuides="1">
      <p:cViewPr varScale="1">
        <p:scale>
          <a:sx n="109" d="100"/>
          <a:sy n="109" d="100"/>
        </p:scale>
        <p:origin x="900" y="108"/>
      </p:cViewPr>
      <p:guideLst>
        <p:guide orient="horz" pos="777"/>
        <p:guide pos="415"/>
        <p:guide orient="horz" pos="3884"/>
        <p:guide pos="6108"/>
        <p:guide pos="7265"/>
        <p:guide orient="horz" pos="1207"/>
      </p:guideLst>
    </p:cSldViewPr>
  </p:slideViewPr>
  <p:outlineViewPr>
    <p:cViewPr>
      <p:scale>
        <a:sx n="33" d="100"/>
        <a:sy n="33" d="100"/>
      </p:scale>
      <p:origin x="0" y="-198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microsoft.com/office/2016/11/relationships/changesInfo" Target="changesInfos/changesInfo1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slide" Target="slides/slide36.xml"/><Relationship Id="rId55" Type="http://schemas.openxmlformats.org/officeDocument/2006/relationships/slide" Target="slides/slide41.xml"/><Relationship Id="rId7" Type="http://schemas.openxmlformats.org/officeDocument/2006/relationships/font" Target="fonts/font4.fntdata"/><Relationship Id="rId16" Type="http://schemas.openxmlformats.org/officeDocument/2006/relationships/slide" Target="slides/slide2.xml"/><Relationship Id="rId2" Type="http://schemas.openxmlformats.org/officeDocument/2006/relationships/notesMaster" Target="notesMasters/notesMaster1.xml"/><Relationship Id="rId29" Type="http://schemas.openxmlformats.org/officeDocument/2006/relationships/slide" Target="slides/slide15.xml"/><Relationship Id="rId11" Type="http://schemas.openxmlformats.org/officeDocument/2006/relationships/theme" Target="theme/theme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slide" Target="slides/slide39.xml"/><Relationship Id="rId58" Type="http://schemas.openxmlformats.org/officeDocument/2006/relationships/customXml" Target="../customXml/item3.xml"/><Relationship Id="rId5" Type="http://schemas.openxmlformats.org/officeDocument/2006/relationships/font" Target="fonts/font2.fntdata"/><Relationship Id="rId19" Type="http://schemas.openxmlformats.org/officeDocument/2006/relationships/slide" Target="slides/slide5.xml"/><Relationship Id="rId14" Type="http://schemas.microsoft.com/office/2015/10/relationships/revisionInfo" Target="revisionInfo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" Type="http://schemas.openxmlformats.org/officeDocument/2006/relationships/font" Target="fonts/font1.fntdata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9" Type="http://schemas.openxmlformats.org/officeDocument/2006/relationships/presProps" Target="presProps.xml"/><Relationship Id="rId56" Type="http://schemas.openxmlformats.org/officeDocument/2006/relationships/customXml" Target="../customXml/item1.xml"/><Relationship Id="rId51" Type="http://schemas.openxmlformats.org/officeDocument/2006/relationships/slide" Target="slides/slide37.xml"/><Relationship Id="rId8" Type="http://schemas.openxmlformats.org/officeDocument/2006/relationships/commentAuthors" Target="commentAuthors.xml"/><Relationship Id="rId3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54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Relationship Id="rId57" Type="http://schemas.openxmlformats.org/officeDocument/2006/relationships/customXml" Target="../customXml/item2.xml"/><Relationship Id="rId10" Type="http://schemas.openxmlformats.org/officeDocument/2006/relationships/viewProps" Target="viewProps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Lienemann" userId="bf3495388a6c1893" providerId="LiveId" clId="{7986EF43-3D3D-4C30-93B1-E97EE9202062}"/>
    <pc:docChg chg="undo custSel addSld delSld modSld modMainMaster">
      <pc:chgData name="Arne Lienemann" userId="bf3495388a6c1893" providerId="LiveId" clId="{7986EF43-3D3D-4C30-93B1-E97EE9202062}" dt="2021-02-05T19:59:17.445" v="26" actId="47"/>
      <pc:docMkLst>
        <pc:docMk/>
      </pc:docMkLst>
      <pc:sldChg chg="new del">
        <pc:chgData name="Arne Lienemann" userId="bf3495388a6c1893" providerId="LiveId" clId="{7986EF43-3D3D-4C30-93B1-E97EE9202062}" dt="2021-02-05T19:59:17.445" v="26" actId="47"/>
        <pc:sldMkLst>
          <pc:docMk/>
          <pc:sldMk cId="9277277" sldId="256"/>
        </pc:sldMkLst>
      </pc:sldChg>
      <pc:sldChg chg="new del">
        <pc:chgData name="Arne Lienemann" userId="bf3495388a6c1893" providerId="LiveId" clId="{7986EF43-3D3D-4C30-93B1-E97EE9202062}" dt="2021-02-05T19:20:23.662" v="11" actId="680"/>
        <pc:sldMkLst>
          <pc:docMk/>
          <pc:sldMk cId="55832685" sldId="256"/>
        </pc:sldMkLst>
      </pc:sldChg>
      <pc:sldChg chg="addSp delSp modSp new del mod modClrScheme chgLayout">
        <pc:chgData name="Arne Lienemann" userId="bf3495388a6c1893" providerId="LiveId" clId="{7986EF43-3D3D-4C30-93B1-E97EE9202062}" dt="2021-02-05T19:59:15.151" v="24" actId="47"/>
        <pc:sldMkLst>
          <pc:docMk/>
          <pc:sldMk cId="3361272598" sldId="256"/>
        </pc:sldMkLst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2" creationId="{B0084BED-3734-4332-9F23-1B3C04C292D7}"/>
          </ac:spMkLst>
        </pc:spChg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3" creationId="{14BD31E6-2148-444C-96CE-31C6B1D73416}"/>
          </ac:spMkLst>
        </pc:spChg>
        <pc:graphicFrameChg chg="add del mod">
          <ac:chgData name="Arne Lienemann" userId="bf3495388a6c1893" providerId="LiveId" clId="{7986EF43-3D3D-4C30-93B1-E97EE9202062}" dt="2021-02-05T19:59:13.540" v="23" actId="478"/>
          <ac:graphicFrameMkLst>
            <pc:docMk/>
            <pc:sldMk cId="3361272598" sldId="256"/>
            <ac:graphicFrameMk id="8" creationId="{725530D1-8870-41C4-BA17-02DA9FAF5290}"/>
          </ac:graphicFrameMkLst>
        </pc:graphicFrameChg>
      </pc:sldChg>
      <pc:sldMasterChg chg="modSldLayout">
        <pc:chgData name="Arne Lienemann" userId="bf3495388a6c1893" providerId="LiveId" clId="{7986EF43-3D3D-4C30-93B1-E97EE9202062}" dt="2021-02-05T19:42:06.526" v="18" actId="255"/>
        <pc:sldMasterMkLst>
          <pc:docMk/>
          <pc:sldMasterMk cId="3455648403" sldId="2147483648"/>
        </pc:sldMasterMkLst>
        <pc:sldLayoutChg chg="addSp delSp modSp mod">
          <pc:chgData name="Arne Lienemann" userId="bf3495388a6c1893" providerId="LiveId" clId="{7986EF43-3D3D-4C30-93B1-E97EE9202062}" dt="2021-02-05T19:42:06.526" v="18" actId="255"/>
          <pc:sldLayoutMkLst>
            <pc:docMk/>
            <pc:sldMasterMk cId="3455648403" sldId="2147483648"/>
            <pc:sldLayoutMk cId="676625507" sldId="2147483656"/>
          </pc:sldLayoutMkLst>
          <pc:spChg chg="mod">
            <ac:chgData name="Arne Lienemann" userId="bf3495388a6c1893" providerId="LiveId" clId="{7986EF43-3D3D-4C30-93B1-E97EE9202062}" dt="2021-02-05T19:42:06.526" v="18" actId="255"/>
            <ac:spMkLst>
              <pc:docMk/>
              <pc:sldMasterMk cId="3455648403" sldId="2147483648"/>
              <pc:sldLayoutMk cId="676625507" sldId="2147483656"/>
              <ac:spMk id="3" creationId="{00000000-0000-0000-0000-000000000000}"/>
            </ac:spMkLst>
          </pc:spChg>
          <pc:spChg chg="add del">
            <ac:chgData name="Arne Lienemann" userId="bf3495388a6c1893" providerId="LiveId" clId="{7986EF43-3D3D-4C30-93B1-E97EE9202062}" dt="2021-02-05T19:19:05.335" v="1" actId="11529"/>
            <ac:spMkLst>
              <pc:docMk/>
              <pc:sldMasterMk cId="3455648403" sldId="2147483648"/>
              <pc:sldLayoutMk cId="676625507" sldId="2147483656"/>
              <ac:spMk id="4" creationId="{A6FB2D1F-3709-48D1-AA6D-6D15A6551677}"/>
            </ac:spMkLst>
          </pc:spChg>
          <pc:spChg chg="del">
            <ac:chgData name="Arne Lienemann" userId="bf3495388a6c1893" providerId="LiveId" clId="{7986EF43-3D3D-4C30-93B1-E97EE9202062}" dt="2021-02-05T19:19:48.057" v="5" actId="478"/>
            <ac:spMkLst>
              <pc:docMk/>
              <pc:sldMasterMk cId="3455648403" sldId="2147483648"/>
              <pc:sldLayoutMk cId="676625507" sldId="2147483656"/>
              <ac:spMk id="5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24.263" v="15" actId="14100"/>
            <ac:spMkLst>
              <pc:docMk/>
              <pc:sldMasterMk cId="3455648403" sldId="2147483648"/>
              <pc:sldLayoutMk cId="676625507" sldId="2147483656"/>
              <ac:spMk id="5" creationId="{E602907A-0678-4FE6-AE19-4AC8597480FA}"/>
            </ac:spMkLst>
          </pc:spChg>
          <pc:spChg chg="del">
            <ac:chgData name="Arne Lienemann" userId="bf3495388a6c1893" providerId="LiveId" clId="{7986EF43-3D3D-4C30-93B1-E97EE9202062}" dt="2021-02-05T19:18:53.817" v="0" actId="478"/>
            <ac:spMkLst>
              <pc:docMk/>
              <pc:sldMasterMk cId="3455648403" sldId="2147483648"/>
              <pc:sldLayoutMk cId="676625507" sldId="2147483656"/>
              <ac:spMk id="6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15.095" v="13" actId="14100"/>
            <ac:spMkLst>
              <pc:docMk/>
              <pc:sldMasterMk cId="3455648403" sldId="2147483648"/>
              <pc:sldLayoutMk cId="676625507" sldId="2147483656"/>
              <ac:spMk id="7" creationId="{16DF2D63-E569-49CF-A490-49CBA6D73032}"/>
            </ac:spMkLst>
          </pc:spChg>
        </pc:sldLayoutChg>
      </pc:sldMasterChg>
    </pc:docChg>
  </pc:docChgLst>
  <pc:docChgLst>
    <pc:chgData name="Arne Lienemann" userId="bf3495388a6c1893" providerId="LiveId" clId="{CA2D8B85-09B4-4A93-B324-AB15C7DE3971}"/>
    <pc:docChg chg="delSld">
      <pc:chgData name="Arne Lienemann" userId="bf3495388a6c1893" providerId="LiveId" clId="{CA2D8B85-09B4-4A93-B324-AB15C7DE3971}" dt="2021-01-24T11:36:09.029" v="0" actId="47"/>
      <pc:docMkLst>
        <pc:docMk/>
      </pc:docMkLst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201864266" sldId="28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583847237" sldId="28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95664238" sldId="28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053979223" sldId="28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443435492" sldId="28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984635578" sldId="29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17875376" sldId="29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392292476" sldId="29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4262454" sldId="29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15455204" sldId="29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694465841" sldId="30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16276370" sldId="30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81132228" sldId="30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816535547" sldId="30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097034417" sldId="30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170900458" sldId="30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964262207" sldId="30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83291586" sldId="30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184162664" sldId="30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122517381" sldId="30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750829831" sldId="31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82965968" sldId="31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7204309" sldId="31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20487433" sldId="313"/>
        </pc:sldMkLst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1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1.xlsx"/></Relationships>
</file>

<file path=ppt/charts/_rels/chart2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3.xlsx"/></Relationships>
</file>

<file path=ppt/charts/_rels/chart2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4.xlsx"/></Relationships>
</file>

<file path=ppt/charts/_rels/chart2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5.xlsx"/></Relationships>
</file>

<file path=ppt/charts/_rels/chart2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6.xlsx"/></Relationships>
</file>

<file path=ppt/charts/_rels/chart2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2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8.xlsx"/></Relationships>
</file>

<file path=ppt/charts/_rels/chart2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9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3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0.xlsx"/></Relationships>
</file>

<file path=ppt/charts/_rels/chart3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1.xlsx"/></Relationships>
</file>

<file path=ppt/charts/_rels/chart3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2.xlsx"/></Relationships>
</file>

<file path=ppt/charts/_rels/chart3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3.xlsx"/></Relationships>
</file>

<file path=ppt/charts/_rels/chart3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4.xlsx"/></Relationships>
</file>

<file path=ppt/charts/_rels/chart3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5.xlsx"/></Relationships>
</file>

<file path=ppt/charts/_rels/chart3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6.xlsx"/></Relationships>
</file>

<file path=ppt/charts/_rels/chart3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7.xlsx"/></Relationships>
</file>

<file path=ppt/charts/_rels/chart3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8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Sheet1!$A$2:$A$16</c:f>
              <c:strCache>
                <c:ptCount val="15"/>
                <c:pt idx="0">
                  <c:v>YouTube</c:v>
                </c:pt>
                <c:pt idx="1">
                  <c:v>Sennheiser</c:v>
                </c:pt>
                <c:pt idx="2">
                  <c:v>search</c:v>
                </c:pt>
                <c:pt idx="3">
                  <c:v>Store</c:v>
                </c:pt>
                <c:pt idx="4">
                  <c:v>Bissendorf</c:v>
                </c:pt>
                <c:pt idx="5">
                  <c:v>Durch</c:v>
                </c:pt>
                <c:pt idx="6">
                  <c:v>suche</c:v>
                </c:pt>
                <c:pt idx="7">
                  <c:v>nach</c:v>
                </c:pt>
                <c:pt idx="8">
                  <c:v>besten</c:v>
                </c:pt>
                <c:pt idx="9">
                  <c:v>soundbar</c:v>
                </c:pt>
                <c:pt idx="10">
                  <c:v>s</c:v>
                </c:pt>
                <c:pt idx="11">
                  <c:v>review</c:v>
                </c:pt>
                <c:pt idx="12">
                  <c:v>Massdrop</c:v>
                </c:pt>
                <c:pt idx="13">
                  <c:v>Colleague</c:v>
                </c:pt>
                <c:pt idx="14">
                  <c:v>demo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6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</c:ser>
        <c:dLbls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Sheet1!$A$2:$A$16</c:f>
              <c:strCache>
                <c:ptCount val="15"/>
                <c:pt idx="0">
                  <c:v>speakers</c:v>
                </c:pt>
                <c:pt idx="1">
                  <c:v>system</c:v>
                </c:pt>
                <c:pt idx="2">
                  <c:v>Yamaha</c:v>
                </c:pt>
                <c:pt idx="3">
                  <c:v>Stereo</c:v>
                </c:pt>
                <c:pt idx="4">
                  <c:v>Hifi</c:v>
                </c:pt>
                <c:pt idx="5">
                  <c:v>surround</c:v>
                </c:pt>
                <c:pt idx="6">
                  <c:v>end</c:v>
                </c:pt>
                <c:pt idx="7">
                  <c:v>Tv</c:v>
                </c:pt>
                <c:pt idx="8">
                  <c:v>sony</c:v>
                </c:pt>
                <c:pt idx="9">
                  <c:v>Replaced</c:v>
                </c:pt>
                <c:pt idx="10">
                  <c:v>mit</c:v>
                </c:pt>
                <c:pt idx="11">
                  <c:v>B</c:v>
                </c:pt>
                <c:pt idx="12">
                  <c:v>sound</c:v>
                </c:pt>
                <c:pt idx="13">
                  <c:v>YSP</c:v>
                </c:pt>
                <c:pt idx="14">
                  <c:v>Ampli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</c:numCache>
            </c:numRef>
          </c:val>
        </c:ser>
        <c:dLbls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Sheet1!$A$2:$A$16</c:f>
              <c:strCache>
                <c:ptCount val="15"/>
                <c:pt idx="0">
                  <c:v>sound</c:v>
                </c:pt>
                <c:pt idx="1">
                  <c:v>de</c:v>
                </c:pt>
                <c:pt idx="2">
                  <c:v>system</c:v>
                </c:pt>
                <c:pt idx="3">
                  <c:v>Atmos</c:v>
                </c:pt>
                <c:pt idx="4">
                  <c:v>speaker</c:v>
                </c:pt>
                <c:pt idx="5">
                  <c:v>wanted</c:v>
                </c:pt>
                <c:pt idx="6">
                  <c:v>soundbar</c:v>
                </c:pt>
                <c:pt idx="7">
                  <c:v>und</c:v>
                </c:pt>
                <c:pt idx="8">
                  <c:v>der</c:v>
                </c:pt>
                <c:pt idx="9">
                  <c:v>Dolby Atmos</c:v>
                </c:pt>
                <c:pt idx="10">
                  <c:v>room</c:v>
                </c:pt>
                <c:pt idx="11">
                  <c:v>audio</c:v>
                </c:pt>
                <c:pt idx="12">
                  <c:v>die</c:v>
                </c:pt>
                <c:pt idx="13">
                  <c:v>et</c:v>
                </c:pt>
                <c:pt idx="14">
                  <c:v>3d sound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36</c:v>
                </c:pt>
                <c:pt idx="1">
                  <c:v>30</c:v>
                </c:pt>
                <c:pt idx="2">
                  <c:v>27</c:v>
                </c:pt>
                <c:pt idx="3">
                  <c:v>27</c:v>
                </c:pt>
                <c:pt idx="4">
                  <c:v>26</c:v>
                </c:pt>
                <c:pt idx="5">
                  <c:v>23</c:v>
                </c:pt>
                <c:pt idx="6">
                  <c:v>21</c:v>
                </c:pt>
                <c:pt idx="7">
                  <c:v>19</c:v>
                </c:pt>
                <c:pt idx="8">
                  <c:v>16</c:v>
                </c:pt>
                <c:pt idx="9">
                  <c:v>16</c:v>
                </c:pt>
                <c:pt idx="10">
                  <c:v>14</c:v>
                </c:pt>
                <c:pt idx="11">
                  <c:v>13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</c:numCache>
            </c:numRef>
          </c:val>
        </c:ser>
        <c:dLbls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Sheet1!$A$2:$A$16</c:f>
              <c:strCache>
                <c:ptCount val="15"/>
                <c:pt idx="0">
                  <c:v>sound</c:v>
                </c:pt>
                <c:pt idx="1">
                  <c:v>Sound quality</c:v>
                </c:pt>
                <c:pt idx="2">
                  <c:v>Klang</c:v>
                </c:pt>
                <c:pt idx="3">
                  <c:v>Der</c:v>
                </c:pt>
                <c:pt idx="4">
                  <c:v>Design</c:v>
                </c:pt>
                <c:pt idx="5">
                  <c:v>La</c:v>
                </c:pt>
                <c:pt idx="6">
                  <c:v>3D Sound</c:v>
                </c:pt>
                <c:pt idx="7">
                  <c:v>quality</c:v>
                </c:pt>
                <c:pt idx="8">
                  <c:v>Ambeo</c:v>
                </c:pt>
                <c:pt idx="9">
                  <c:v>bass</c:v>
                </c:pt>
                <c:pt idx="10">
                  <c:v>und</c:v>
                </c:pt>
                <c:pt idx="11">
                  <c:v>Atmos</c:v>
                </c:pt>
                <c:pt idx="12">
                  <c:v>Dolby Atmos</c:v>
                </c:pt>
                <c:pt idx="13">
                  <c:v>de</c:v>
                </c:pt>
                <c:pt idx="14">
                  <c:v>3D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90</c:v>
                </c:pt>
                <c:pt idx="1">
                  <c:v>37</c:v>
                </c:pt>
                <c:pt idx="2">
                  <c:v>26</c:v>
                </c:pt>
                <c:pt idx="3">
                  <c:v>25</c:v>
                </c:pt>
                <c:pt idx="4">
                  <c:v>23</c:v>
                </c:pt>
                <c:pt idx="5">
                  <c:v>21</c:v>
                </c:pt>
                <c:pt idx="6">
                  <c:v>21</c:v>
                </c:pt>
                <c:pt idx="7">
                  <c:v>20</c:v>
                </c:pt>
                <c:pt idx="8">
                  <c:v>19</c:v>
                </c:pt>
                <c:pt idx="9">
                  <c:v>17</c:v>
                </c:pt>
                <c:pt idx="10">
                  <c:v>16</c:v>
                </c:pt>
                <c:pt idx="11">
                  <c:v>16</c:v>
                </c:pt>
                <c:pt idx="12">
                  <c:v>16</c:v>
                </c:pt>
                <c:pt idx="13">
                  <c:v>16</c:v>
                </c:pt>
                <c:pt idx="14">
                  <c:v>15</c:v>
                </c:pt>
              </c:numCache>
            </c:numRef>
          </c:val>
        </c:ser>
        <c:dLbls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Sheet1!$A$2:$A$16</c:f>
              <c:strCache>
                <c:ptCount val="15"/>
                <c:pt idx="0">
                  <c:v>app</c:v>
                </c:pt>
                <c:pt idx="1">
                  <c:v>die</c:v>
                </c:pt>
                <c:pt idx="2">
                  <c:v>de</c:v>
                </c:pt>
                <c:pt idx="3">
                  <c:v>sound</c:v>
                </c:pt>
                <c:pt idx="4">
                  <c:v>nicht</c:v>
                </c:pt>
                <c:pt idx="5">
                  <c:v>TV</c:v>
                </c:pt>
                <c:pt idx="6">
                  <c:v>soundbar</c:v>
                </c:pt>
                <c:pt idx="7">
                  <c:v>der</c:v>
                </c:pt>
                <c:pt idx="8">
                  <c:v>le</c:v>
                </c:pt>
                <c:pt idx="9">
                  <c:v>Bluetooth</c:v>
                </c:pt>
                <c:pt idx="10">
                  <c:v>und</c:v>
                </c:pt>
                <c:pt idx="11">
                  <c:v>da</c:v>
                </c:pt>
                <c:pt idx="12">
                  <c:v>ist</c:v>
                </c:pt>
                <c:pt idx="13">
                  <c:v>price</c:v>
                </c:pt>
                <c:pt idx="14">
                  <c:v>Ambeo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67</c:v>
                </c:pt>
                <c:pt idx="1">
                  <c:v>54</c:v>
                </c:pt>
                <c:pt idx="2">
                  <c:v>53</c:v>
                </c:pt>
                <c:pt idx="3">
                  <c:v>44</c:v>
                </c:pt>
                <c:pt idx="4">
                  <c:v>43</c:v>
                </c:pt>
                <c:pt idx="5">
                  <c:v>41</c:v>
                </c:pt>
                <c:pt idx="6">
                  <c:v>39</c:v>
                </c:pt>
                <c:pt idx="7">
                  <c:v>32</c:v>
                </c:pt>
                <c:pt idx="8">
                  <c:v>32</c:v>
                </c:pt>
                <c:pt idx="9">
                  <c:v>26</c:v>
                </c:pt>
                <c:pt idx="10">
                  <c:v>25</c:v>
                </c:pt>
                <c:pt idx="11">
                  <c:v>23</c:v>
                </c:pt>
                <c:pt idx="12">
                  <c:v>23</c:v>
                </c:pt>
                <c:pt idx="13">
                  <c:v>22</c:v>
                </c:pt>
                <c:pt idx="14">
                  <c:v>22</c:v>
                </c:pt>
              </c:numCache>
            </c:numRef>
          </c:val>
        </c:ser>
        <c:dLbls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Sheet1!$A$2:$A$6</c:f>
              <c:strCache>
                <c:ptCount val="5"/>
                <c:pt idx="0">
                  <c:v>Like very well</c:v>
                </c:pt>
                <c:pt idx="1">
                  <c:v>Like well</c:v>
                </c:pt>
                <c:pt idx="2">
                  <c:v>Neither like nor dislike</c:v>
                </c:pt>
                <c:pt idx="3">
                  <c:v>Do not like</c:v>
                </c:pt>
                <c:pt idx="4">
                  <c:v>Do not like at all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0.5393586005830904</c:v>
                </c:pt>
                <c:pt idx="1">
                  <c:v>0.33819241982507287</c:v>
                </c:pt>
                <c:pt idx="2">
                  <c:v>0.08454810495626822</c:v>
                </c:pt>
                <c:pt idx="3">
                  <c:v>0.02040816326530612</c:v>
                </c:pt>
                <c:pt idx="4">
                  <c:v>0.01749271137026239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Sheet1!$A$2:$A$16</c:f>
              <c:strCache>
                <c:ptCount val="15"/>
                <c:pt idx="0">
                  <c:v>über</c:v>
                </c:pt>
                <c:pt idx="1">
                  <c:v>Streaming</c:v>
                </c:pt>
                <c:pt idx="2">
                  <c:v>pc</c:v>
                </c:pt>
                <c:pt idx="3">
                  <c:v>Keine</c:v>
                </c:pt>
                <c:pt idx="4">
                  <c:v>TV</c:v>
                </c:pt>
                <c:pt idx="5">
                  <c:v>AMBEO</c:v>
                </c:pt>
                <c:pt idx="6">
                  <c:v>Nil</c:v>
                </c:pt>
                <c:pt idx="7">
                  <c:v>tube</c:v>
                </c:pt>
                <c:pt idx="8">
                  <c:v>Multifunktional</c:v>
                </c:pt>
                <c:pt idx="9">
                  <c:v>DVR</c:v>
                </c:pt>
                <c:pt idx="10">
                  <c:v>Bubbleupnp</c:v>
                </c:pt>
                <c:pt idx="11">
                  <c:v>recordings</c:v>
                </c:pt>
                <c:pt idx="12">
                  <c:v>DJing</c:v>
                </c:pt>
                <c:pt idx="13">
                  <c:v>analogen</c:v>
                </c:pt>
                <c:pt idx="14">
                  <c:v>Anschluss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</c:ser>
        <c:dLbls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I am concentrating on something else. The content is just playing in the background</c:v>
                </c:pt>
                <c:pt idx="1">
                  <c:v>It varies and is really depending on my personal mood and the social setting I am in.</c:v>
                </c:pt>
                <c:pt idx="2">
                  <c:v>I am fully diving into the content and blend out everything else around me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0.13793103448275862</c:v>
                </c:pt>
                <c:pt idx="1">
                  <c:v>0.6360153256704981</c:v>
                </c:pt>
                <c:pt idx="2">
                  <c:v>0.2260536398467433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I am concentrating on something else. The content is just playing in the background</c:v>
                </c:pt>
                <c:pt idx="1">
                  <c:v>It varies and is really depending on my personal mood and the social setting I am in.</c:v>
                </c:pt>
                <c:pt idx="2">
                  <c:v>I am fully diving into the content and blend out everything else around me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0.008771929824561403</c:v>
                </c:pt>
                <c:pt idx="1">
                  <c:v>0.20760233918128654</c:v>
                </c:pt>
                <c:pt idx="2">
                  <c:v>0.783625730994152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I am concentrating on something else. The content is just playing in the background</c:v>
                </c:pt>
                <c:pt idx="1">
                  <c:v>It varies and is really depending on my personal mood and the social setting I am in.</c:v>
                </c:pt>
                <c:pt idx="2">
                  <c:v>I am fully diving into the content and blend out everything else around me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0.028125</c:v>
                </c:pt>
                <c:pt idx="1">
                  <c:v>0.4625</c:v>
                </c:pt>
                <c:pt idx="2">
                  <c:v>0.509375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I am concentrating on something else. The content is just playing in the background</c:v>
                </c:pt>
                <c:pt idx="1">
                  <c:v>It varies and is really depending on my personal mood and the social setting I am in.</c:v>
                </c:pt>
                <c:pt idx="2">
                  <c:v>I am fully diving into the content and blend out everything else around me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0.25862068965517243</c:v>
                </c:pt>
                <c:pt idx="1">
                  <c:v>0.5517241379310345</c:v>
                </c:pt>
                <c:pt idx="2">
                  <c:v>0.1896551724137931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Sheet1!$A$2:$A$7</c:f>
              <c:strCache>
                <c:ptCount val="6"/>
                <c:pt idx="0">
                  <c:v>Online Sennheiser shop</c:v>
                </c:pt>
                <c:pt idx="1">
                  <c:v>In person from a Sennheiser store</c:v>
                </c:pt>
                <c:pt idx="2">
                  <c:v>Online shop specialized on hi-fi products</c:v>
                </c:pt>
                <c:pt idx="3">
                  <c:v>In person from a specialized hi-fi retailer</c:v>
                </c:pt>
                <c:pt idx="4">
                  <c:v>I received the AMBEO Soundbar as a gift</c:v>
                </c:pt>
                <c:pt idx="5">
                  <c:v>Other: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0.18658892128279883</c:v>
                </c:pt>
                <c:pt idx="1">
                  <c:v>0.04664723032069971</c:v>
                </c:pt>
                <c:pt idx="2">
                  <c:v>0.33819241982507287</c:v>
                </c:pt>
                <c:pt idx="3">
                  <c:v>0.33819241982507287</c:v>
                </c:pt>
                <c:pt idx="4">
                  <c:v>0.01749271137026239</c:v>
                </c:pt>
                <c:pt idx="5">
                  <c:v>0.0728862973760933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I am concentrating on something else. The content is just playing in the background</c:v>
                </c:pt>
                <c:pt idx="1">
                  <c:v>It varies and is really depending on my personal mood and the social setting I am in.</c:v>
                </c:pt>
                <c:pt idx="2">
                  <c:v>I am fully diving into the content and blend out everything else around me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0.0966183574879227</c:v>
                </c:pt>
                <c:pt idx="1">
                  <c:v>0.5555555555555556</c:v>
                </c:pt>
                <c:pt idx="2">
                  <c:v>0.34782608695652173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I am concentrating on something else. The content is just playing in the background</c:v>
                </c:pt>
                <c:pt idx="1">
                  <c:v>It varies and is really depending on my personal mood and the social setting I am in.</c:v>
                </c:pt>
                <c:pt idx="2">
                  <c:v>I am fully diving into the content and blend out everything else around me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0.12915129151291513</c:v>
                </c:pt>
                <c:pt idx="1">
                  <c:v>0.5793357933579336</c:v>
                </c:pt>
                <c:pt idx="2">
                  <c:v>0.2915129151291513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I am concentrating on something else. The content is just playing in the background</c:v>
                </c:pt>
                <c:pt idx="1">
                  <c:v>50:50. It really depends on my personal mood and the social setting I am in</c:v>
                </c:pt>
                <c:pt idx="2">
                  <c:v>I am fully diving into the content and blend out everything else around me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0.040229885057471264</c:v>
                </c:pt>
                <c:pt idx="1">
                  <c:v>0.22413793103448276</c:v>
                </c:pt>
                <c:pt idx="2">
                  <c:v>0.735632183908046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I am concentrating on something else. The content is just playing in the background</c:v>
                </c:pt>
                <c:pt idx="1">
                  <c:v>It varies and is really depending on my personal mood and the social setting I am in.</c:v>
                </c:pt>
                <c:pt idx="2">
                  <c:v>I am fully diving into the content and blend out everything else around me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0.15168539325842698</c:v>
                </c:pt>
                <c:pt idx="1">
                  <c:v>0.6123595505617978</c:v>
                </c:pt>
                <c:pt idx="2">
                  <c:v>0.23595505617977527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Sheet1!$A$2:$A$16</c:f>
              <c:strCache>
                <c:ptCount val="15"/>
                <c:pt idx="0">
                  <c:v>Apple TV</c:v>
                </c:pt>
                <c:pt idx="1">
                  <c:v>TV</c:v>
                </c:pt>
                <c:pt idx="2">
                  <c:v>4K</c:v>
                </c:pt>
                <c:pt idx="3">
                  <c:v>Nvidia Shield</c:v>
                </c:pt>
                <c:pt idx="4">
                  <c:v>Streaming</c:v>
                </c:pt>
                <c:pt idx="5">
                  <c:v>Fire</c:v>
                </c:pt>
                <c:pt idx="6">
                  <c:v>stick</c:v>
                </c:pt>
                <c:pt idx="7">
                  <c:v>box</c:v>
                </c:pt>
                <c:pt idx="8">
                  <c:v>Roku</c:v>
                </c:pt>
                <c:pt idx="9">
                  <c:v>player</c:v>
                </c:pt>
                <c:pt idx="10">
                  <c:v>Amazon</c:v>
                </c:pt>
                <c:pt idx="11">
                  <c:v>AppleTV</c:v>
                </c:pt>
                <c:pt idx="12">
                  <c:v>Apple</c:v>
                </c:pt>
                <c:pt idx="13">
                  <c:v>iPhone</c:v>
                </c:pt>
                <c:pt idx="14">
                  <c:v>Shield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31</c:v>
                </c:pt>
                <c:pt idx="1">
                  <c:v>14</c:v>
                </c:pt>
                <c:pt idx="2">
                  <c:v>12</c:v>
                </c:pt>
                <c:pt idx="3">
                  <c:v>10</c:v>
                </c:pt>
                <c:pt idx="4">
                  <c:v>7</c:v>
                </c:pt>
                <c:pt idx="5">
                  <c:v>6</c:v>
                </c:pt>
                <c:pt idx="6">
                  <c:v>5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</c:ser>
        <c:dLbls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Sheet1!$A$2:$A$7</c:f>
              <c:strCache>
                <c:ptCount val="6"/>
                <c:pt idx="0">
                  <c:v>29 inches or less</c:v>
                </c:pt>
                <c:pt idx="1">
                  <c:v>30 to 39 inches</c:v>
                </c:pt>
                <c:pt idx="2">
                  <c:v>40 to 49 inches</c:v>
                </c:pt>
                <c:pt idx="3">
                  <c:v>50 to 59 inches</c:v>
                </c:pt>
                <c:pt idx="4">
                  <c:v>60 to 69 inches</c:v>
                </c:pt>
                <c:pt idx="5">
                  <c:v>70 inches or more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0.011661807580174927</c:v>
                </c:pt>
                <c:pt idx="1">
                  <c:v>0.04081632653061224</c:v>
                </c:pt>
                <c:pt idx="2">
                  <c:v>0.36443148688046645</c:v>
                </c:pt>
                <c:pt idx="3">
                  <c:v>0.40524781341107874</c:v>
                </c:pt>
                <c:pt idx="4">
                  <c:v>0.17201166180758018</c:v>
                </c:pt>
                <c:pt idx="5">
                  <c:v>0.0058309037900874635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Sheet1!$A$2:$A$6</c:f>
              <c:strCache>
                <c:ptCount val="5"/>
                <c:pt idx="0">
                  <c:v>None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0.023323615160349854</c:v>
                </c:pt>
                <c:pt idx="1">
                  <c:v>0.22448979591836735</c:v>
                </c:pt>
                <c:pt idx="2">
                  <c:v>0.3119533527696793</c:v>
                </c:pt>
                <c:pt idx="3">
                  <c:v>0.282798833819242</c:v>
                </c:pt>
                <c:pt idx="4">
                  <c:v>0.15743440233236153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0.46938775510204084</c:v>
                </c:pt>
                <c:pt idx="1">
                  <c:v>0.5306122448979592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  <c:txPr>
        <a:bodyPr/>
        <a:lstStyle/>
        <a:p>
          <a:pPr>
            <a:defRPr sz="105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Sheet1!$A$2:$A$5</c:f>
              <c:strCache>
                <c:ptCount val="4"/>
                <c:pt idx="0">
                  <c:v>Mounted on the wall</c:v>
                </c:pt>
                <c:pt idx="1">
                  <c:v>Standing on a shelf</c:v>
                </c:pt>
                <c:pt idx="2">
                  <c:v>Standing on a side board</c:v>
                </c:pt>
                <c:pt idx="3">
                  <c:v>Other: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0.11078717201166181</c:v>
                </c:pt>
                <c:pt idx="1">
                  <c:v>0.35276967930029157</c:v>
                </c:pt>
                <c:pt idx="2">
                  <c:v>0.43731778425655976</c:v>
                </c:pt>
                <c:pt idx="3">
                  <c:v>0.09912536443148688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Sheet1!$A$2:$A$16</c:f>
              <c:strCache>
                <c:ptCount val="15"/>
                <c:pt idx="0">
                  <c:v>TV</c:v>
                </c:pt>
                <c:pt idx="1">
                  <c:v>meuble</c:v>
                </c:pt>
                <c:pt idx="2">
                  <c:v>Sur un</c:v>
                </c:pt>
                <c:pt idx="3">
                  <c:v>la</c:v>
                </c:pt>
                <c:pt idx="4">
                  <c:v>stand</c:v>
                </c:pt>
                <c:pt idx="5">
                  <c:v>de</c:v>
                </c:pt>
                <c:pt idx="6">
                  <c:v>télé</c:v>
                </c:pt>
                <c:pt idx="7">
                  <c:v>Sous</c:v>
                </c:pt>
                <c:pt idx="8">
                  <c:v>Sur</c:v>
                </c:pt>
                <c:pt idx="9">
                  <c:v>table</c:v>
                </c:pt>
                <c:pt idx="10">
                  <c:v>ai</c:v>
                </c:pt>
                <c:pt idx="11">
                  <c:v>le</c:v>
                </c:pt>
                <c:pt idx="12">
                  <c:v>Fireplace</c:v>
                </c:pt>
                <c:pt idx="13">
                  <c:v>front</c:v>
                </c:pt>
                <c:pt idx="14">
                  <c:v>Lowboard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24</c:v>
                </c:pt>
                <c:pt idx="1">
                  <c:v>11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</c:ser>
        <c:dLbls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Sheet1!$A$2:$A$16</c:f>
              <c:strCache>
                <c:ptCount val="15"/>
                <c:pt idx="0">
                  <c:v>Marcus</c:v>
                </c:pt>
                <c:pt idx="1">
                  <c:v>Best Buy</c:v>
                </c:pt>
                <c:pt idx="2">
                  <c:v>Neiman</c:v>
                </c:pt>
                <c:pt idx="3">
                  <c:v>retail</c:v>
                </c:pt>
                <c:pt idx="4">
                  <c:v>store</c:v>
                </c:pt>
                <c:pt idx="5">
                  <c:v>Nieman</c:v>
                </c:pt>
                <c:pt idx="6">
                  <c:v>Bestbuy</c:v>
                </c:pt>
                <c:pt idx="7">
                  <c:v>Le</c:v>
                </c:pt>
                <c:pt idx="8">
                  <c:v>Electronics</c:v>
                </c:pt>
                <c:pt idx="9">
                  <c:v>Abt</c:v>
                </c:pt>
                <c:pt idx="10">
                  <c:v>Personalkauf</c:v>
                </c:pt>
                <c:pt idx="11">
                  <c:v>跟朋友購買</c:v>
                </c:pt>
                <c:pt idx="12">
                  <c:v>coin</c:v>
                </c:pt>
                <c:pt idx="13">
                  <c:v>bon</c:v>
                </c:pt>
                <c:pt idx="14">
                  <c:v>Magnolia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7</c:v>
                </c:pt>
                <c:pt idx="1">
                  <c:v>5</c:v>
                </c:pt>
                <c:pt idx="2">
                  <c:v>5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</c:ser>
        <c:dLbls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Sheet1!$A$2:$A$7</c:f>
              <c:strCache>
                <c:ptCount val="6"/>
                <c:pt idx="0">
                  <c:v>&lt; 150 sqft. / &lt; 14 m²</c:v>
                </c:pt>
                <c:pt idx="1">
                  <c:v>151-250 sqft. / 15-23 m²</c:v>
                </c:pt>
                <c:pt idx="2">
                  <c:v>251-350 sqft. / 24-32 m²</c:v>
                </c:pt>
                <c:pt idx="3">
                  <c:v>351-450 sqft. / 33-41 m²</c:v>
                </c:pt>
                <c:pt idx="4">
                  <c:v>More than 450 sqft. / 41 m²</c:v>
                </c:pt>
                <c:pt idx="5">
                  <c:v>I cannot provide this information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0.0641399416909621</c:v>
                </c:pt>
                <c:pt idx="1">
                  <c:v>0.26239067055393583</c:v>
                </c:pt>
                <c:pt idx="2">
                  <c:v>0.33527696793002915</c:v>
                </c:pt>
                <c:pt idx="3">
                  <c:v>0.1924198250728863</c:v>
                </c:pt>
                <c:pt idx="4">
                  <c:v>0.09620991253644315</c:v>
                </c:pt>
                <c:pt idx="5">
                  <c:v>0.04956268221574344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No, I am not controlling the AMBEO Soundbar via voice assistant</c:v>
                </c:pt>
                <c:pt idx="1">
                  <c:v>Yes, I connected a smart speaker to the AMEBO Soundbar</c:v>
                </c:pt>
                <c:pt idx="2">
                  <c:v>Yes, I use the voice assistant on my phone to control the AMBEO Soundbar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0.8979591836734694</c:v>
                </c:pt>
                <c:pt idx="1">
                  <c:v>0.06705539358600583</c:v>
                </c:pt>
                <c:pt idx="2">
                  <c:v>0.03498542274052478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Sheet1!$A$2:$A$12</c:f>
              <c:strCache>
                <c:ptCount val="11"/>
                <c:pt idx="0">
                  <c:v>Sky</c:v>
                </c:pt>
                <c:pt idx="1">
                  <c:v>Q</c:v>
                </c:pt>
                <c:pt idx="2">
                  <c:v>occasionally</c:v>
                </c:pt>
                <c:pt idx="3">
                  <c:v>remote</c:v>
                </c:pt>
                <c:pt idx="4">
                  <c:v>Bixby</c:v>
                </c:pt>
                <c:pt idx="5">
                  <c:v>Reduced</c:v>
                </c:pt>
                <c:pt idx="6">
                  <c:v>sound</c:v>
                </c:pt>
                <c:pt idx="7">
                  <c:v>quality</c:v>
                </c:pt>
                <c:pt idx="8">
                  <c:v>set</c:v>
                </c:pt>
                <c:pt idx="9">
                  <c:v>frustrated</c:v>
                </c:pt>
                <c:pt idx="10">
                  <c:v>Varies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</c:ser>
        <c:dLbls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Sheet1!$A$2:$A$16</c:f>
              <c:strCache>
                <c:ptCount val="15"/>
                <c:pt idx="0">
                  <c:v>Airplay</c:v>
                </c:pt>
                <c:pt idx="1">
                  <c:v>HDMI</c:v>
                </c:pt>
                <c:pt idx="2">
                  <c:v>speaker</c:v>
                </c:pt>
                <c:pt idx="3">
                  <c:v>display</c:v>
                </c:pt>
                <c:pt idx="4">
                  <c:v>sur</c:v>
                </c:pt>
                <c:pt idx="5">
                  <c:v>please</c:v>
                </c:pt>
                <c:pt idx="6">
                  <c:v>der</c:v>
                </c:pt>
                <c:pt idx="7">
                  <c:v>rear</c:v>
                </c:pt>
                <c:pt idx="8">
                  <c:v>mode</c:v>
                </c:pt>
                <c:pt idx="9">
                  <c:v>input</c:v>
                </c:pt>
                <c:pt idx="10">
                  <c:v>tv</c:v>
                </c:pt>
                <c:pt idx="11">
                  <c:v>plus</c:v>
                </c:pt>
                <c:pt idx="12">
                  <c:v>de</c:v>
                </c:pt>
                <c:pt idx="13">
                  <c:v>Bluetooth</c:v>
                </c:pt>
                <c:pt idx="14">
                  <c:v>movie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11</c:v>
                </c:pt>
                <c:pt idx="1">
                  <c:v>9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</c:ser>
        <c:dLbls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Sheet1!$A$2:$A$16</c:f>
              <c:strCache>
                <c:ptCount val="15"/>
                <c:pt idx="0">
                  <c:v>sound</c:v>
                </c:pt>
                <c:pt idx="1">
                  <c:v>soundbar</c:v>
                </c:pt>
                <c:pt idx="2">
                  <c:v>great</c:v>
                </c:pt>
                <c:pt idx="3">
                  <c:v>de</c:v>
                </c:pt>
                <c:pt idx="4">
                  <c:v>und</c:v>
                </c:pt>
                <c:pt idx="5">
                  <c:v>good</c:v>
                </c:pt>
                <c:pt idx="6">
                  <c:v>le</c:v>
                </c:pt>
                <c:pt idx="7">
                  <c:v>die</c:v>
                </c:pt>
                <c:pt idx="8">
                  <c:v>s</c:v>
                </c:pt>
                <c:pt idx="9">
                  <c:v>price</c:v>
                </c:pt>
                <c:pt idx="10">
                  <c:v>issue</c:v>
                </c:pt>
                <c:pt idx="11">
                  <c:v>la</c:v>
                </c:pt>
                <c:pt idx="12">
                  <c:v>best</c:v>
                </c:pt>
                <c:pt idx="13">
                  <c:v>speaker</c:v>
                </c:pt>
                <c:pt idx="14">
                  <c:v>nicht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62</c:v>
                </c:pt>
                <c:pt idx="1">
                  <c:v>44</c:v>
                </c:pt>
                <c:pt idx="2">
                  <c:v>33</c:v>
                </c:pt>
                <c:pt idx="3">
                  <c:v>28</c:v>
                </c:pt>
                <c:pt idx="4">
                  <c:v>24</c:v>
                </c:pt>
                <c:pt idx="5">
                  <c:v>23</c:v>
                </c:pt>
                <c:pt idx="6">
                  <c:v>23</c:v>
                </c:pt>
                <c:pt idx="7">
                  <c:v>21</c:v>
                </c:pt>
                <c:pt idx="8">
                  <c:v>20</c:v>
                </c:pt>
                <c:pt idx="9">
                  <c:v>20</c:v>
                </c:pt>
                <c:pt idx="10">
                  <c:v>18</c:v>
                </c:pt>
                <c:pt idx="11">
                  <c:v>18</c:v>
                </c:pt>
                <c:pt idx="12">
                  <c:v>18</c:v>
                </c:pt>
                <c:pt idx="13">
                  <c:v>18</c:v>
                </c:pt>
                <c:pt idx="14">
                  <c:v>17</c:v>
                </c:pt>
              </c:numCache>
            </c:numRef>
          </c:val>
        </c:ser>
        <c:dLbls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0.008746355685131196</c:v>
                </c:pt>
                <c:pt idx="1">
                  <c:v>0.9912536443148688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  <c:txPr>
        <a:bodyPr/>
        <a:lstStyle/>
        <a:p>
          <a:pPr>
            <a:defRPr sz="105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Sheet1!$A$2:$A$6</c:f>
              <c:strCache>
                <c:ptCount val="5"/>
                <c:pt idx="0">
                  <c:v>Younger than 18 years</c:v>
                </c:pt>
                <c:pt idx="1">
                  <c:v>18-24 years</c:v>
                </c:pt>
                <c:pt idx="2">
                  <c:v>25-34 years</c:v>
                </c:pt>
                <c:pt idx="3">
                  <c:v>35-44 years</c:v>
                </c:pt>
                <c:pt idx="4">
                  <c:v>45-54 years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0.02040816326530612</c:v>
                </c:pt>
                <c:pt idx="1">
                  <c:v>0.13994169096209913</c:v>
                </c:pt>
                <c:pt idx="2">
                  <c:v>0.36443148688046645</c:v>
                </c:pt>
                <c:pt idx="3">
                  <c:v>0.24489795918367346</c:v>
                </c:pt>
                <c:pt idx="4">
                  <c:v>0.2303206997084548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Sheet1!$A$2:$A$4</c:f>
              <c:strCache>
                <c:ptCount val="3"/>
                <c:pt idx="0">
                  <c:v>Urban</c:v>
                </c:pt>
                <c:pt idx="1">
                  <c:v>Sub-urban</c:v>
                </c:pt>
                <c:pt idx="2">
                  <c:v>Rural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0.565597667638484</c:v>
                </c:pt>
                <c:pt idx="1">
                  <c:v>0.27988338192419826</c:v>
                </c:pt>
                <c:pt idx="2">
                  <c:v>0.15451895043731778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Sheet1!$A$2:$A$7</c:f>
              <c:strCache>
                <c:ptCount val="6"/>
                <c:pt idx="0">
                  <c:v>Student, in education, in training</c:v>
                </c:pt>
                <c:pt idx="1">
                  <c:v>Employee (full-time or part-time)</c:v>
                </c:pt>
                <c:pt idx="2">
                  <c:v>Self-employed, freelance</c:v>
                </c:pt>
                <c:pt idx="3">
                  <c:v>Homemaker</c:v>
                </c:pt>
                <c:pt idx="4">
                  <c:v>Retired</c:v>
                </c:pt>
                <c:pt idx="5">
                  <c:v>Unemployed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0.023323615160349854</c:v>
                </c:pt>
                <c:pt idx="1">
                  <c:v>0.6676384839650146</c:v>
                </c:pt>
                <c:pt idx="2">
                  <c:v>0.18075801749271136</c:v>
                </c:pt>
                <c:pt idx="3">
                  <c:v>0.008746355685131196</c:v>
                </c:pt>
                <c:pt idx="4">
                  <c:v>0.11078717201166181</c:v>
                </c:pt>
                <c:pt idx="5">
                  <c:v>0.008746355685131196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Sheet1!$A$2:$A$16</c:f>
              <c:strCache>
                <c:ptCount val="15"/>
                <c:pt idx="0">
                  <c:v>un</c:v>
                </c:pt>
                <c:pt idx="1">
                  <c:v>Pièce</c:v>
                </c:pt>
                <c:pt idx="2">
                  <c:v>unlike</c:v>
                </c:pt>
                <c:pt idx="3">
                  <c:v>control</c:v>
                </c:pt>
                <c:pt idx="4">
                  <c:v>Klang</c:v>
                </c:pt>
                <c:pt idx="5">
                  <c:v>Compact</c:v>
                </c:pt>
                <c:pt idx="6">
                  <c:v>monobloc</c:v>
                </c:pt>
                <c:pt idx="7">
                  <c:v>plutôt</c:v>
                </c:pt>
                <c:pt idx="8">
                  <c:v>que</c:v>
                </c:pt>
                <c:pt idx="9">
                  <c:v>multi</c:v>
                </c:pt>
                <c:pt idx="10">
                  <c:v>enceintes</c:v>
                </c:pt>
                <c:pt idx="11">
                  <c:v>Adapté</c:v>
                </c:pt>
                <c:pt idx="12">
                  <c:v>à</c:v>
                </c:pt>
                <c:pt idx="13">
                  <c:v>petit</c:v>
                </c:pt>
                <c:pt idx="14">
                  <c:v>espace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</c:ser>
        <c:dLbls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Sheet1!$A$2:$A$16</c:f>
              <c:strCache>
                <c:ptCount val="15"/>
                <c:pt idx="0">
                  <c:v>sound</c:v>
                </c:pt>
                <c:pt idx="1">
                  <c:v>quality</c:v>
                </c:pt>
                <c:pt idx="2">
                  <c:v>look</c:v>
                </c:pt>
                <c:pt idx="3">
                  <c:v>design</c:v>
                </c:pt>
                <c:pt idx="4">
                  <c:v>bar</c:v>
                </c:pt>
                <c:pt idx="5">
                  <c:v>soundbar</c:v>
                </c:pt>
                <c:pt idx="6">
                  <c:v>speakers</c:v>
                </c:pt>
                <c:pt idx="7">
                  <c:v>high</c:v>
                </c:pt>
                <c:pt idx="8">
                  <c:v>s</c:v>
                </c:pt>
                <c:pt idx="9">
                  <c:v>Ambeo</c:v>
                </c:pt>
                <c:pt idx="10">
                  <c:v>good</c:v>
                </c:pt>
                <c:pt idx="11">
                  <c:v>needs</c:v>
                </c:pt>
                <c:pt idx="12">
                  <c:v>one</c:v>
                </c:pt>
                <c:pt idx="13">
                  <c:v>Single</c:v>
                </c:pt>
                <c:pt idx="14">
                  <c:v>home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12</c:v>
                </c:pt>
                <c:pt idx="1">
                  <c:v>10</c:v>
                </c:pt>
                <c:pt idx="2">
                  <c:v>9</c:v>
                </c:pt>
                <c:pt idx="3">
                  <c:v>9</c:v>
                </c:pt>
                <c:pt idx="4">
                  <c:v>6</c:v>
                </c:pt>
                <c:pt idx="5">
                  <c:v>6</c:v>
                </c:pt>
                <c:pt idx="6">
                  <c:v>5</c:v>
                </c:pt>
                <c:pt idx="7">
                  <c:v>5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</c:numCache>
            </c:numRef>
          </c:val>
        </c:ser>
        <c:dLbls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Sheet1!$A$2:$A$9</c:f>
              <c:strCache>
                <c:ptCount val="8"/>
                <c:pt idx="0">
                  <c:v>Play</c:v>
                </c:pt>
                <c:pt idx="1">
                  <c:v>fi</c:v>
                </c:pt>
                <c:pt idx="2">
                  <c:v>high</c:v>
                </c:pt>
                <c:pt idx="3">
                  <c:v>definition</c:v>
                </c:pt>
                <c:pt idx="4">
                  <c:v>audio</c:v>
                </c:pt>
                <c:pt idx="5">
                  <c:v>192k</c:v>
                </c:pt>
                <c:pt idx="6">
                  <c:v>flack</c:v>
                </c:pt>
                <c:pt idx="7">
                  <c:v>tout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dLbls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Sheet1!$A$2:$A$5</c:f>
              <c:strCache>
                <c:ptCount val="4"/>
                <c:pt idx="0">
                  <c:v>No, I did not listen to the AMBEO Soundbar before getting it.</c:v>
                </c:pt>
                <c:pt idx="1">
                  <c:v>Yes, I listened to the AMBEO Soundbar in a store.</c:v>
                </c:pt>
                <c:pt idx="2">
                  <c:v>Yes, I listened to the AMBEO Soundbar from friends or family.</c:v>
                </c:pt>
                <c:pt idx="3">
                  <c:v>Yes, I listened to the AMBEO Soundbar elsewhere: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0.6443148688046647</c:v>
                </c:pt>
                <c:pt idx="1">
                  <c:v>0.30903790087463556</c:v>
                </c:pt>
                <c:pt idx="2">
                  <c:v>0.008746355685131196</c:v>
                </c:pt>
                <c:pt idx="3">
                  <c:v>0.037900874635568516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Sheet1!$A$2:$A$16</c:f>
              <c:strCache>
                <c:ptCount val="15"/>
                <c:pt idx="0">
                  <c:v>store</c:v>
                </c:pt>
                <c:pt idx="1">
                  <c:v>CES</c:v>
                </c:pt>
                <c:pt idx="2">
                  <c:v>demo</c:v>
                </c:pt>
                <c:pt idx="3">
                  <c:v>Ausgeliehen</c:v>
                </c:pt>
                <c:pt idx="4">
                  <c:v>World</c:v>
                </c:pt>
                <c:pt idx="5">
                  <c:v>Hause</c:v>
                </c:pt>
                <c:pt idx="6">
                  <c:v>zu</c:v>
                </c:pt>
                <c:pt idx="7">
                  <c:v>mir</c:v>
                </c:pt>
                <c:pt idx="8">
                  <c:v>Bei</c:v>
                </c:pt>
                <c:pt idx="9">
                  <c:v>Flagship</c:v>
                </c:pt>
                <c:pt idx="10">
                  <c:v>Kauf</c:v>
                </c:pt>
                <c:pt idx="11">
                  <c:v>P</c:v>
                </c:pt>
                <c:pt idx="12">
                  <c:v>Magasin</c:v>
                </c:pt>
                <c:pt idx="13">
                  <c:v>Youtube</c:v>
                </c:pt>
                <c:pt idx="14">
                  <c:v>cobra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</c:ser>
        <c:dLbls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9AEB5"/>
            </a:solidFill>
          </c:spPr>
          <c:cat>
            <c:strRef>
              <c:f>Sheet1!$A$2:$A$5</c:f>
              <c:strCache>
                <c:ptCount val="4"/>
                <c:pt idx="0">
                  <c:v>No, the AMBEO Soundbar did not replace any audio system  I already own.</c:v>
                </c:pt>
                <c:pt idx="1">
                  <c:v>Yes, the AMBEO Soundbar replaced a 5.1 system.</c:v>
                </c:pt>
                <c:pt idx="2">
                  <c:v>Yes, the AMBEO Soundbar replaced another soundbar.</c:v>
                </c:pt>
                <c:pt idx="3">
                  <c:v>Yes, the AMBEO Soundbar replaced something else: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0.24198250728862974</c:v>
                </c:pt>
                <c:pt idx="1">
                  <c:v>0.36443148688046645</c:v>
                </c:pt>
                <c:pt idx="2">
                  <c:v>0.2857142857142857</c:v>
                </c:pt>
                <c:pt idx="3">
                  <c:v>0.10787172011661808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05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2F1FB-6EB7-4E5D-BAA7-AC23F8B401F7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CBEEA-36C5-4789-900B-7840B832D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8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9DE8-F0EE-4281-B048-76ED942F3380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179D-710C-465C-AA59-C4A40AF8E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41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Sennheiser Office" panose="020B0504020101010102" pitchFamily="34" charset="0"/>
      <a:buChar char="►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877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9750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9138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31603" y="3867398"/>
            <a:ext cx="7128335" cy="2046040"/>
          </a:xfrm>
        </p:spPr>
        <p:txBody>
          <a:bodyPr anchor="t" anchorCtr="0"/>
          <a:lstStyle>
            <a:lvl1pPr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31603" y="3133030"/>
            <a:ext cx="7128335" cy="571302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1" y="484535"/>
            <a:ext cx="684661" cy="51301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4" y="6230169"/>
            <a:ext cx="1188715" cy="1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9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5293171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6240017" y="1233489"/>
            <a:ext cx="5293172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40017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50354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9" name="Bildplatzhalter 10"/>
          <p:cNvSpPr>
            <a:spLocks noGrp="1"/>
          </p:cNvSpPr>
          <p:nvPr>
            <p:ph type="pic" sz="quarter" idx="15"/>
          </p:nvPr>
        </p:nvSpPr>
        <p:spPr>
          <a:xfrm>
            <a:off x="4385519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385519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421065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0278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014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2780927"/>
            <a:ext cx="7093370" cy="3384923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7093371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7093370" cy="144015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2659617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520825"/>
            <a:ext cx="12191999" cy="53371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87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9126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153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9001124" cy="4969099"/>
          </a:xfrm>
        </p:spPr>
        <p:txBody>
          <a:bodyPr/>
          <a:lstStyle>
            <a:lvl1pPr marL="1885950" indent="-188595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>
                <a:tab pos="2600325" algn="l"/>
              </a:tabLst>
              <a:defRPr sz="2000"/>
            </a:lvl1pPr>
            <a:lvl2pPr marL="2066925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ennheiser Office" panose="00000500000000000000" pitchFamily="50" charset="0"/>
              <a:buChar char="►"/>
              <a:defRPr sz="2000"/>
            </a:lvl2pPr>
            <a:lvl3pPr marL="2238375" indent="-177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3pPr>
            <a:lvl4pPr marL="2419350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4pPr>
            <a:lvl5pPr marL="2600325" indent="-18891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4331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5731531"/>
          </a:xfrm>
        </p:spPr>
        <p:txBody>
          <a:bodyPr/>
          <a:lstStyle>
            <a:lvl1pPr>
              <a:lnSpc>
                <a:spcPct val="95000"/>
              </a:lnSpc>
              <a:defRPr sz="2700" b="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345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7797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799169"/>
          </a:xfrm>
        </p:spPr>
        <p:txBody>
          <a:bodyPr/>
          <a:lstStyle>
            <a:lvl1pPr>
              <a:lnSpc>
                <a:spcPct val="95000"/>
              </a:lnSpc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4113076"/>
            <a:ext cx="9001125" cy="208823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Contact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None/>
              <a:defRPr sz="1050">
                <a:solidFill>
                  <a:schemeClr val="accent1"/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50">
                <a:solidFill>
                  <a:schemeClr val="accent1"/>
                </a:solidFill>
              </a:defRPr>
            </a:lvl3pPr>
            <a:lvl4pPr>
              <a:defRPr sz="1050">
                <a:solidFill>
                  <a:schemeClr val="accent1"/>
                </a:solidFill>
              </a:defRPr>
            </a:lvl4pPr>
            <a:lvl5pPr>
              <a:defRPr sz="10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6DF2D63-E569-49CF-A490-49CBA6D730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3" y="6445251"/>
            <a:ext cx="396627" cy="152101"/>
          </a:xfrm>
        </p:spPr>
        <p:txBody>
          <a:bodyPr/>
          <a:lstStyle>
            <a:lvl1pPr>
              <a:buNone/>
              <a:defRPr sz="900">
                <a:solidFill>
                  <a:schemeClr val="accent1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E602907A-0678-4FE6-AE19-4AC859748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051" y="6445251"/>
            <a:ext cx="8588887" cy="152101"/>
          </a:xfrm>
        </p:spPr>
        <p:txBody>
          <a:bodyPr/>
          <a:lstStyle>
            <a:lvl1pPr>
              <a:buNone/>
              <a:defRPr sz="900">
                <a:solidFill>
                  <a:schemeClr val="accent1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6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9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3142945"/>
            <a:ext cx="9001124" cy="3022905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9001124" cy="1838343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46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3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1223703"/>
            <a:ext cx="10874374" cy="4942148"/>
          </a:xfrm>
        </p:spPr>
        <p:txBody>
          <a:bodyPr numCol="3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95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60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6180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7147669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7147669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8033289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9001125" cy="771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8815" y="1196753"/>
            <a:ext cx="9001124" cy="49690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19436" y="6444865"/>
            <a:ext cx="864050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8814" y="6444865"/>
            <a:ext cx="36036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556" y="500670"/>
            <a:ext cx="432632" cy="3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70" r:id="rId5"/>
    <p:sldLayoutId id="2147483671" r:id="rId6"/>
    <p:sldLayoutId id="2147483654" r:id="rId7"/>
    <p:sldLayoutId id="2147483655" r:id="rId8"/>
    <p:sldLayoutId id="2147483663" r:id="rId9"/>
    <p:sldLayoutId id="2147483672" r:id="rId10"/>
    <p:sldLayoutId id="2147483662" r:id="rId11"/>
    <p:sldLayoutId id="2147483664" r:id="rId12"/>
    <p:sldLayoutId id="2147483668" r:id="rId13"/>
    <p:sldLayoutId id="2147483673" r:id="rId14"/>
    <p:sldLayoutId id="2147483665" r:id="rId15"/>
    <p:sldLayoutId id="2147483666" r:id="rId16"/>
    <p:sldLayoutId id="2147483669" r:id="rId17"/>
    <p:sldLayoutId id="2147483658" r:id="rId18"/>
    <p:sldLayoutId id="2147483667" r:id="rId19"/>
    <p:sldLayoutId id="2147483674" r:id="rId2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►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063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2190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" userDrawn="1">
          <p15:clr>
            <a:srgbClr val="F26B43"/>
          </p15:clr>
        </p15:guide>
        <p15:guide id="2" pos="415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6085" userDrawn="1">
          <p15:clr>
            <a:srgbClr val="F26B43"/>
          </p15:clr>
        </p15:guide>
        <p15:guide id="9" orient="horz" pos="777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8.xml"/><Relationship Id="rId3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0.xml"/><Relationship Id="rId3" Type="http://schemas.openxmlformats.org/officeDocument/2006/relationships/image" Target="../media/image1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1.xml"/><Relationship Id="rId3" Type="http://schemas.openxmlformats.org/officeDocument/2006/relationships/image" Target="../media/image1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2.xml"/><Relationship Id="rId3" Type="http://schemas.openxmlformats.org/officeDocument/2006/relationships/image" Target="../media/image1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3.xml"/><Relationship Id="rId3" Type="http://schemas.openxmlformats.org/officeDocument/2006/relationships/image" Target="../media/image1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5.xml"/><Relationship Id="rId3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8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9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0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3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4.xml"/><Relationship Id="rId3" Type="http://schemas.openxmlformats.org/officeDocument/2006/relationships/image" Target="../media/image1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5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Relationship Id="rId3" Type="http://schemas.openxmlformats.org/officeDocument/2006/relationships/image" Target="../media/image4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8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9.xml"/><Relationship Id="rId3" Type="http://schemas.openxmlformats.org/officeDocument/2006/relationships/image" Target="../media/image16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0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2.xml"/><Relationship Id="rId3" Type="http://schemas.openxmlformats.org/officeDocument/2006/relationships/image" Target="../media/image17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3.xml"/><Relationship Id="rId3" Type="http://schemas.openxmlformats.org/officeDocument/2006/relationships/image" Target="../media/image18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4.xml"/><Relationship Id="rId3" Type="http://schemas.openxmlformats.org/officeDocument/2006/relationships/image" Target="../media/image19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5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6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8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Relationship Id="rId3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Relationship Id="rId3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5.xml"/><Relationship Id="rId3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6.xml"/><Relationship Id="rId3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Name</a:t>
            </a:r>
          </a:p>
          <a:p>
            <a:r>
              <a:t>Survey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Arne Lienemann </a:t>
            </a:r>
          </a:p>
          <a:p>
            <a:r>
              <a:t>Consumer Insights | Global Portfolio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 Before getting the AMBEO Soundbar, were you able to listen to it? (n = 12).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comments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5" name="Picture 4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Yes, the AMBEO Soundbar replaced a 5.1 system.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Did the AMBEO Soundbar replace an existing audio system of yours? (n = 343).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 Did the AMBEO Soundbar replace an existing audio system of yours? (n = 35).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comments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5" name="Picture 4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 Why did you decide to replace your existing audio system? (n = 260).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comments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5" name="Picture 4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 What do you especially like about the AMBEO Soundbar? (n = 334).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comments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5" name="Picture 4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 What do you especially dislike about the AMBEO Soundbar? (n = 336).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comments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5" name="Picture 4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Like very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Which of these statements best describe how much you like or dislike the AMBEO Soundbar? (n = 343).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 How often do you use your AMBEO Soundbar in the following usage occasions? (n = 17).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comments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5" name="Picture 4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It varies and is really depending on my personal mood and the social setting I am 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Listening to music (n = 261).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I am fully diving into the content and blend out everything else around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Watching a movie (n = 342).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I am fully diving into the content and blend out everything else around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Watching series (n = 320).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It varies and is really depending on my personal mood and the social setting I am 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Listening to podcasts (n = 58).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It varies and is really depending on my personal mood and the social setting I am 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Watching sports (n = 207).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It varies and is really depending on my personal mood and the social setting I am 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Watching TV shows (n = 271).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I am fully diving into the content and blend out everything else around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Gaming (n = 174).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It varies and is really depending on my personal mood and the social setting I am 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Listening to (daily) news (n = 178).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 When you are using your AMBEO Soundbar, which sources are the most prevalent ones? (n = 97).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comments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5" name="Picture 4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50 to 59 inches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the size of your TV that you connect your AMBEO Soundbar with? (n = 343).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many devices have you connected with your AMBEO Soundbar via HDMI-port? (n = 343).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Are you using a dedicated subwoofer together with your AMBEO Soundbar? (n = 343).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58368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 Where did you hear about the AMBEO Soundbar? (n = 24).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comments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5" name="Picture 4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Standing on a side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Where did you place your AMBEO Soundbar? (n = 343).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 Where did you place your AMBEO Soundbar? (n = 34).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comments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5" name="Picture 4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251-350 sqft. / 24-32 m²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the approximate size of the room your AMBEO Soundbar is in? (n = 343).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No, I am not controlling the AMBEO Soundbar via voice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Are you using a voice assistant to control your AMBEO Soundbar? (n = 343).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 Do you in general use any voice assistants? (n = 7).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comments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5" name="Picture 4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 If you could for the future choose up to two features to be added to your AMBEO Soundbar, which ones would you choose? (n = 61).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comments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5" name="Picture 4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 Please explain your decision: (n = 323).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comments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5" name="Picture 4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Male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am… (n = 343).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58368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25-34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Please state your age. (n = 343).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Urban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which area do you live? (n = 343).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Online shop specialized on hi-fi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Where did you buy the AMBEO Soundbar? (n = 343).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Employee (full-time or part-time)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your current occupation? (n = 343).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Contact </a:t>
            </a:r>
          </a:p>
          <a:p>
            <a:r>
              <a:t>Arne Lienemann </a:t>
            </a:r>
          </a:p>
          <a:p>
            <a:r>
              <a:t>Consumer Insights | Global Portfolio Management </a:t>
            </a:r>
          </a:p>
          <a:p>
            <a:r>
              <a:t>Arne.Lienemann@Sennheiser-ce.com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 Where did you buy the AMBEO Soundbar? (n = 25).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comments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5" name="Picture 4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 How important were the following reasons for your purchase of the AMBEO Soundbar? (n = 13).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comments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5" name="Picture 4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 You ranked "design" to be one of the most important purchase drivers. Please explain why. (n = 55).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comments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5" name="Picture 4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 For which usage situations did you mainly intend to use the AMBEO Soundbar? (n = 2).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comments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5" name="Picture 4" descr="saved_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9000"/>
            <a:ext cx="508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  <a:p>
            <a:r>
              <a:t>No, I did not listen to the AMBEO Soundbar before getting it.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Before getting the AMBEO Soundbar, were you able to listen to it? (n = 343).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67512" y="1234440"/>
          <a:ext cx="9043416" cy="492861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ennheiser">
  <a:themeElements>
    <a:clrScheme name="Benutzerdefiniert 44">
      <a:dk1>
        <a:sysClr val="windowText" lastClr="000000"/>
      </a:dk1>
      <a:lt1>
        <a:sysClr val="window" lastClr="FFFFFF"/>
      </a:lt1>
      <a:dk2>
        <a:srgbClr val="E0E0E0"/>
      </a:dk2>
      <a:lt2>
        <a:srgbClr val="E0E0E0"/>
      </a:lt2>
      <a:accent1>
        <a:srgbClr val="0095D5"/>
      </a:accent1>
      <a:accent2>
        <a:srgbClr val="414141"/>
      </a:accent2>
      <a:accent3>
        <a:srgbClr val="E0E0E0"/>
      </a:accent3>
      <a:accent4>
        <a:srgbClr val="00333F"/>
      </a:accent4>
      <a:accent5>
        <a:srgbClr val="E5F4FA"/>
      </a:accent5>
      <a:accent6>
        <a:srgbClr val="99AEB5"/>
      </a:accent6>
      <a:hlink>
        <a:srgbClr val="000000"/>
      </a:hlink>
      <a:folHlink>
        <a:srgbClr val="000000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1"/>
          </a:solidFill>
        </a:ln>
      </a:spPr>
      <a:bodyPr rtlCol="0" anchor="ctr"/>
      <a:lstStyle>
        <a:defPPr algn="ctr">
          <a:lnSpc>
            <a:spcPct val="110000"/>
          </a:lnSpc>
          <a:defRPr sz="15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nnheiser_PowerPoint_16x9.potx" id="{33079D3E-89FE-4739-9F46-394C15D3BE70}" vid="{046DB577-3C1F-49BB-B1AA-814124467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0AFDE2600EA6B4094DCB3A329764F53" ma:contentTypeVersion="3" ma:contentTypeDescription="Ein neues Dokument erstellen." ma:contentTypeScope="" ma:versionID="7582e7f673944ddaf287b0a4fb2f11c8">
  <xsd:schema xmlns:xsd="http://www.w3.org/2001/XMLSchema" xmlns:xs="http://www.w3.org/2001/XMLSchema" xmlns:p="http://schemas.microsoft.com/office/2006/metadata/properties" xmlns:ns2="ac8a8a93-128a-4624-8404-24d48db5a4b8" xmlns:ns3="5a7b885c-1d47-4634-b926-c1e038677ea0" xmlns:ns4="6cbdcb4c-cf69-4fac-ac51-28081d5e1e39" xmlns:ns5="536eba47-472a-4b70-b6c0-1edb0bd23fec" xmlns:ns6="ad25bfe8-92cd-4080-81f7-5a650a8cace4" targetNamespace="http://schemas.microsoft.com/office/2006/metadata/properties" ma:root="true" ma:fieldsID="85bc569a2ea1f4813bc0d02d961e4011" ns2:_="" ns3:_="" ns4:_="" ns5:_="" ns6:_="">
    <xsd:import namespace="ac8a8a93-128a-4624-8404-24d48db5a4b8"/>
    <xsd:import namespace="5a7b885c-1d47-4634-b926-c1e038677ea0"/>
    <xsd:import namespace="6cbdcb4c-cf69-4fac-ac51-28081d5e1e39"/>
    <xsd:import namespace="536eba47-472a-4b70-b6c0-1edb0bd23fec"/>
    <xsd:import namespace="ad25bfe8-92cd-4080-81f7-5a650a8cace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5:MediaServiceAutoKeyPoints" minOccurs="0"/>
                <xsd:element ref="ns5:MediaServiceKeyPoints" minOccurs="0"/>
                <xsd:element ref="ns6:SharedWithUsers" minOccurs="0"/>
                <xsd:element ref="ns6:SharedWithDetails" minOccurs="0"/>
                <xsd:element ref="ns5:MediaLengthInSeconds" minOccurs="0"/>
                <xsd:element ref="ns5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8a8a93-128a-4624-8404-24d48db5a4b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8" nillable="true" ma:taxonomy="true" ma:internalName="lcf76f155ced4ddcb4097134ff3c332f" ma:taxonomyFieldName="MediaServiceImageTags" ma:displayName="Image Tags" ma:readOnly="false" ma:fieldId="{5cf76f15-5ced-4ddc-b409-7134ff3c332f}" ma:taxonomyMulti="true" ma:sspId="e24a013a-5a39-4bd1-ba77-2688909063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7b885c-1d47-4634-b926-c1e038677ea0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b1118816-e47f-4b13-87c1-765d1962efc1}" ma:internalName="TaxCatchAll" ma:showField="CatchAllData" ma:web="5a7b885c-1d47-4634-b926-c1e038677e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bdcb4c-cf69-4fac-ac51-28081d5e1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6eba47-472a-4b70-b6c0-1edb0bd23fec" elementFormDefault="qualified">
    <xsd:import namespace="http://schemas.microsoft.com/office/2006/documentManagement/types"/>
    <xsd:import namespace="http://schemas.microsoft.com/office/infopath/2007/PartnerControls"/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5bfe8-92cd-4080-81f7-5a650a8cace4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a7b885c-1d47-4634-b926-c1e038677ea0" xsi:nil="true"/>
    <lcf76f155ced4ddcb4097134ff3c332f xmlns="ac8a8a93-128a-4624-8404-24d48db5a4b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1FDEFE7-856E-4A40-AB4B-5776463EDE0E}"/>
</file>

<file path=customXml/itemProps2.xml><?xml version="1.0" encoding="utf-8"?>
<ds:datastoreItem xmlns:ds="http://schemas.openxmlformats.org/officeDocument/2006/customXml" ds:itemID="{FC6865C1-39F7-48E5-B6B3-06CEA30AAFDB}"/>
</file>

<file path=customXml/itemProps3.xml><?xml version="1.0" encoding="utf-8"?>
<ds:datastoreItem xmlns:ds="http://schemas.openxmlformats.org/officeDocument/2006/customXml" ds:itemID="{87B586AB-6D3F-4A77-96A1-02C403BECA6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Sennheiser Office</vt:lpstr>
      <vt:lpstr>Arial</vt:lpstr>
      <vt:lpstr>Sennheiser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right Size? An Explorers Community Survey</dc:title>
  <dc:creator>Lienemann, Arne</dc:creator>
  <cp:lastModifiedBy>Arne Lienemann</cp:lastModifiedBy>
  <cp:revision>60</cp:revision>
  <dcterms:created xsi:type="dcterms:W3CDTF">2020-08-24T08:55:38Z</dcterms:created>
  <dcterms:modified xsi:type="dcterms:W3CDTF">2021-02-05T19:59:23Z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0x01010020AFDE2600EA6B4094DCB3A329764F53</vt:lpwstr>
  </property>
</Properties>
</file>