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1) </a:t>
          </a:r>
          <a:r>
            <a:rPr lang="en-IN" b="0" i="0" dirty="0"/>
            <a:t>Association Rules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2) </a:t>
          </a:r>
          <a:r>
            <a:rPr lang="en-IN" b="0" i="0" dirty="0"/>
            <a:t>Market Basket Segmentation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3) </a:t>
          </a:r>
          <a:r>
            <a:rPr lang="en-IN" b="0" i="0" dirty="0"/>
            <a:t>Market Basket Analysis Visualization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7) </a:t>
          </a:r>
          <a:r>
            <a:rPr lang="en-IN" b="0" i="0" dirty="0"/>
            <a:t>Customer Segmentation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8) </a:t>
          </a:r>
          <a:r>
            <a:rPr lang="en-IN" b="0" i="0" dirty="0"/>
            <a:t>Market Basket Analysis for Promotions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9) </a:t>
          </a:r>
          <a:r>
            <a:rPr lang="en-IN" b="0" i="0" dirty="0"/>
            <a:t>Market Basket Analysis for Inventory Management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4) </a:t>
          </a:r>
          <a:r>
            <a:rPr lang="en-IN" b="0" i="0" dirty="0"/>
            <a:t>Product Placement Optimization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5) </a:t>
          </a:r>
          <a:r>
            <a:rPr lang="en-IN" b="0" i="0" dirty="0"/>
            <a:t>Product Recommendations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6) </a:t>
          </a:r>
          <a:r>
            <a:rPr lang="en-IN" b="0" i="0" dirty="0"/>
            <a:t>Time-Series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10) Clustering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11) Sentiment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12) Cost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13) Carbon Footprint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14) Geospatial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15) Machine Learning Interpretability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16) Continuous Learning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17) Dashboard and Reporting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18) Cost-Benefit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1) </a:t>
          </a:r>
          <a:r>
            <a:rPr lang="en-IN" sz="1100" b="0" i="0" kern="1200" dirty="0"/>
            <a:t>Association Rules Analysis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2) </a:t>
          </a:r>
          <a:r>
            <a:rPr lang="en-IN" sz="1100" b="0" i="0" kern="1200" dirty="0"/>
            <a:t>Market Basket Segmentation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3) </a:t>
          </a:r>
          <a:r>
            <a:rPr lang="en-IN" sz="1100" b="0" i="0" kern="1200" dirty="0"/>
            <a:t>Market Basket Analysis Visualization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7) </a:t>
          </a:r>
          <a:r>
            <a:rPr lang="en-IN" sz="1000" b="0" i="0" kern="1200" dirty="0"/>
            <a:t>Customer Segmentation</a:t>
          </a:r>
          <a:endParaRPr lang="en-IN" sz="10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8) </a:t>
          </a:r>
          <a:r>
            <a:rPr lang="en-IN" sz="1000" b="0" i="0" kern="1200" dirty="0"/>
            <a:t>Market Basket Analysis for Promotions</a:t>
          </a:r>
          <a:endParaRPr lang="en-IN" sz="10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9) </a:t>
          </a:r>
          <a:r>
            <a:rPr lang="en-IN" sz="1000" b="0" i="0" kern="1200" dirty="0"/>
            <a:t>Market Basket Analysis for Inventory Management</a:t>
          </a:r>
          <a:endParaRPr lang="en-IN" sz="1000" kern="1200" dirty="0"/>
        </a:p>
      </dsp:txBody>
      <dsp:txXfrm>
        <a:off x="4486581" y="1208848"/>
        <a:ext cx="1438739" cy="636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4) </a:t>
          </a:r>
          <a:r>
            <a:rPr lang="en-IN" sz="1000" b="0" i="0" kern="1200" dirty="0"/>
            <a:t>Product Placement Optimization</a:t>
          </a:r>
          <a:endParaRPr lang="en-IN" sz="10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5) </a:t>
          </a:r>
          <a:r>
            <a:rPr lang="en-IN" sz="1000" b="0" i="0" kern="1200" dirty="0"/>
            <a:t>Product Recommendations</a:t>
          </a:r>
          <a:endParaRPr lang="en-IN" sz="10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6) </a:t>
          </a:r>
          <a:r>
            <a:rPr lang="en-IN" sz="1000" b="0" i="0" kern="1200" dirty="0"/>
            <a:t>Time-Series Analysis</a:t>
          </a:r>
          <a:endParaRPr lang="en-IN" sz="1000" kern="1200" dirty="0"/>
        </a:p>
      </dsp:txBody>
      <dsp:txXfrm>
        <a:off x="4486581" y="1208848"/>
        <a:ext cx="1438739" cy="636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10) Clustering</a:t>
          </a:r>
          <a:endParaRPr lang="en-IN" sz="14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11) Sentiment Analysis</a:t>
          </a:r>
          <a:endParaRPr lang="en-IN" sz="14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12) Cost Analysis</a:t>
          </a:r>
          <a:endParaRPr lang="en-IN" sz="1400" kern="1200" dirty="0"/>
        </a:p>
      </dsp:txBody>
      <dsp:txXfrm>
        <a:off x="4486581" y="1208848"/>
        <a:ext cx="1438739" cy="6361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13) Carbon Footprint Analysis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14) Geospatial Analysis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15) Machine Learning Interpretability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16) Continuous Learning</a:t>
          </a:r>
          <a:endParaRPr lang="en-IN" sz="13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17) Dashboard and Reporting</a:t>
          </a:r>
          <a:endParaRPr lang="en-IN" sz="13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18) Cost-Benefit Analysis</a:t>
          </a:r>
          <a:endParaRPr lang="en-IN" sz="1300" kern="1200" dirty="0"/>
        </a:p>
      </dsp:txBody>
      <dsp:txXfrm>
        <a:off x="4486581" y="1208848"/>
        <a:ext cx="1438739" cy="636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4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87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5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04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5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80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16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0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9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6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24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95890C-B807-430D-A2DE-C3D19DE3A60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27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 /><Relationship Id="rId13" Type="http://schemas.openxmlformats.org/officeDocument/2006/relationships/diagramLayout" Target="../diagrams/layout3.xml" /><Relationship Id="rId3" Type="http://schemas.openxmlformats.org/officeDocument/2006/relationships/diagramLayout" Target="../diagrams/layout1.xml" /><Relationship Id="rId7" Type="http://schemas.openxmlformats.org/officeDocument/2006/relationships/diagramData" Target="../diagrams/data2.xml" /><Relationship Id="rId12" Type="http://schemas.openxmlformats.org/officeDocument/2006/relationships/diagramData" Target="../diagrams/data3.xml" /><Relationship Id="rId2" Type="http://schemas.openxmlformats.org/officeDocument/2006/relationships/diagramData" Target="../diagrams/data1.xml" /><Relationship Id="rId16" Type="http://schemas.microsoft.com/office/2007/relationships/diagramDrawing" Target="../diagrams/drawing3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11" Type="http://schemas.microsoft.com/office/2007/relationships/diagramDrawing" Target="../diagrams/drawing2.xml" /><Relationship Id="rId5" Type="http://schemas.openxmlformats.org/officeDocument/2006/relationships/diagramColors" Target="../diagrams/colors1.xml" /><Relationship Id="rId15" Type="http://schemas.openxmlformats.org/officeDocument/2006/relationships/diagramColors" Target="../diagrams/colors3.xml" /><Relationship Id="rId10" Type="http://schemas.openxmlformats.org/officeDocument/2006/relationships/diagramColors" Target="../diagrams/colors2.xml" /><Relationship Id="rId4" Type="http://schemas.openxmlformats.org/officeDocument/2006/relationships/diagramQuickStyle" Target="../diagrams/quickStyle1.xml" /><Relationship Id="rId9" Type="http://schemas.openxmlformats.org/officeDocument/2006/relationships/diagramQuickStyle" Target="../diagrams/quickStyle2.xml" /><Relationship Id="rId14" Type="http://schemas.openxmlformats.org/officeDocument/2006/relationships/diagramQuickStyle" Target="../diagrams/quickStyle3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 /><Relationship Id="rId13" Type="http://schemas.openxmlformats.org/officeDocument/2006/relationships/diagramLayout" Target="../diagrams/layout6.xml" /><Relationship Id="rId3" Type="http://schemas.openxmlformats.org/officeDocument/2006/relationships/diagramLayout" Target="../diagrams/layout4.xml" /><Relationship Id="rId7" Type="http://schemas.openxmlformats.org/officeDocument/2006/relationships/diagramData" Target="../diagrams/data5.xml" /><Relationship Id="rId12" Type="http://schemas.openxmlformats.org/officeDocument/2006/relationships/diagramData" Target="../diagrams/data6.xml" /><Relationship Id="rId2" Type="http://schemas.openxmlformats.org/officeDocument/2006/relationships/diagramData" Target="../diagrams/data4.xml" /><Relationship Id="rId16" Type="http://schemas.microsoft.com/office/2007/relationships/diagramDrawing" Target="../diagrams/drawing6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4.xml" /><Relationship Id="rId11" Type="http://schemas.microsoft.com/office/2007/relationships/diagramDrawing" Target="../diagrams/drawing5.xml" /><Relationship Id="rId5" Type="http://schemas.openxmlformats.org/officeDocument/2006/relationships/diagramColors" Target="../diagrams/colors4.xml" /><Relationship Id="rId15" Type="http://schemas.openxmlformats.org/officeDocument/2006/relationships/diagramColors" Target="../diagrams/colors6.xml" /><Relationship Id="rId10" Type="http://schemas.openxmlformats.org/officeDocument/2006/relationships/diagramColors" Target="../diagrams/colors5.xml" /><Relationship Id="rId4" Type="http://schemas.openxmlformats.org/officeDocument/2006/relationships/diagramQuickStyle" Target="../diagrams/quickStyle4.xml" /><Relationship Id="rId9" Type="http://schemas.openxmlformats.org/officeDocument/2006/relationships/diagramQuickStyle" Target="../diagrams/quickStyle5.xml" /><Relationship Id="rId14" Type="http://schemas.openxmlformats.org/officeDocument/2006/relationships/diagramQuickStyle" Target="../diagrams/quickStyle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7044-EE57-4802-9C3A-B097C915C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159" y="699051"/>
            <a:ext cx="9175405" cy="2521227"/>
          </a:xfrm>
        </p:spPr>
        <p:txBody>
          <a:bodyPr>
            <a:normAutofit/>
          </a:bodyPr>
          <a:lstStyle/>
          <a:p>
            <a:r>
              <a:rPr lang="en-IN" dirty="0"/>
              <a:t>perform different analysis on Market Basket Insight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60C5C-51DA-43DC-BA0D-B528DB157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976389"/>
            <a:ext cx="6458710" cy="1934081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NAME		:</a:t>
            </a:r>
            <a:r>
              <a:rPr lang="en-GB" b="1" dirty="0">
                <a:solidFill>
                  <a:srgbClr val="FF0000"/>
                </a:solidFill>
              </a:rPr>
              <a:t>     </a:t>
            </a:r>
            <a:r>
              <a:rPr lang="en-IN" b="1" dirty="0">
                <a:solidFill>
                  <a:schemeClr val="tx1"/>
                </a:solidFill>
              </a:rPr>
              <a:t>ABDUR RAHMAN A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REG.NO  	:     </a:t>
            </a:r>
            <a:r>
              <a:rPr lang="en-GB" b="1" dirty="0">
                <a:solidFill>
                  <a:schemeClr val="tx1"/>
                </a:solidFill>
              </a:rPr>
              <a:t>2129211040</a:t>
            </a:r>
            <a:r>
              <a:rPr lang="en-IN" b="1" dirty="0">
                <a:solidFill>
                  <a:schemeClr val="tx1"/>
                </a:solidFill>
              </a:rPr>
              <a:t>001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DEPT/SEM	</a:t>
            </a:r>
            <a:r>
              <a:rPr lang="en-GB" b="1" dirty="0">
                <a:solidFill>
                  <a:schemeClr val="tx1"/>
                </a:solidFill>
              </a:rPr>
              <a:t>:     CSE/V</a:t>
            </a:r>
          </a:p>
          <a:p>
            <a:r>
              <a:rPr lang="en-GB" b="1" dirty="0">
                <a:solidFill>
                  <a:schemeClr val="bg1"/>
                </a:solidFill>
              </a:rPr>
              <a:t>COLLEGE	:     </a:t>
            </a:r>
            <a:r>
              <a:rPr lang="en-GB" b="1" dirty="0">
                <a:solidFill>
                  <a:schemeClr val="tx1"/>
                </a:solidFill>
              </a:rPr>
              <a:t>2129-SJCE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30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7366060-E779-4A3E-ABD9-E2DCEF741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862604"/>
              </p:ext>
            </p:extLst>
          </p:nvPr>
        </p:nvGraphicFramePr>
        <p:xfrm>
          <a:off x="1140040" y="69134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6B1141-DA46-47E5-9BB0-10A27F18D2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033788"/>
              </p:ext>
            </p:extLst>
          </p:nvPr>
        </p:nvGraphicFramePr>
        <p:xfrm>
          <a:off x="4063999" y="3428998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385EA8-9B9B-45EA-9FDA-787CBE161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873910"/>
              </p:ext>
            </p:extLst>
          </p:nvPr>
        </p:nvGraphicFramePr>
        <p:xfrm>
          <a:off x="2420729" y="198653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B089427-0F5C-4CE0-87FF-0995AD0E6558}"/>
              </a:ext>
            </a:extLst>
          </p:cNvPr>
          <p:cNvSpPr/>
          <p:nvPr/>
        </p:nvSpPr>
        <p:spPr>
          <a:xfrm>
            <a:off x="281245" y="275847"/>
            <a:ext cx="54396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atin typeface="Rockwell" panose="02060603020205020403" pitchFamily="18" charset="0"/>
              </a:rPr>
              <a:t> Analysis Phases:</a:t>
            </a:r>
            <a:endParaRPr lang="en-IN" sz="4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0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6620197-236F-42C5-9FDD-31C59639B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422740"/>
              </p:ext>
            </p:extLst>
          </p:nvPr>
        </p:nvGraphicFramePr>
        <p:xfrm>
          <a:off x="1170607" y="655176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0986C5-660C-4BF9-8512-4E2BF36E8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778291"/>
              </p:ext>
            </p:extLst>
          </p:nvPr>
        </p:nvGraphicFramePr>
        <p:xfrm>
          <a:off x="2833755" y="1801489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3937FC3-B8FB-411C-AF02-8C3FDF8FD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738700"/>
              </p:ext>
            </p:extLst>
          </p:nvPr>
        </p:nvGraphicFramePr>
        <p:xfrm>
          <a:off x="4019825" y="3243951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87184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ADAAA1-2DD6-4AF1-9386-A0179AE0CCEB}"/>
              </a:ext>
            </a:extLst>
          </p:cNvPr>
          <p:cNvSpPr/>
          <p:nvPr/>
        </p:nvSpPr>
        <p:spPr>
          <a:xfrm>
            <a:off x="821632" y="201309"/>
            <a:ext cx="11158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1)</a:t>
            </a:r>
            <a:r>
              <a:rPr lang="en-GB" dirty="0">
                <a:solidFill>
                  <a:schemeClr val="bg1"/>
                </a:solidFill>
              </a:rPr>
              <a:t> Association Rules Analysis:</a:t>
            </a:r>
          </a:p>
          <a:p>
            <a:r>
              <a:rPr lang="en-GB" dirty="0" err="1">
                <a:solidFill>
                  <a:schemeClr val="bg1"/>
                </a:solidFill>
              </a:rPr>
              <a:t>Apriori</a:t>
            </a:r>
            <a:r>
              <a:rPr lang="en-GB" dirty="0">
                <a:solidFill>
                  <a:schemeClr val="bg1"/>
                </a:solidFill>
              </a:rPr>
              <a:t> Algorithm: Use the </a:t>
            </a:r>
            <a:r>
              <a:rPr lang="en-GB" dirty="0" err="1">
                <a:solidFill>
                  <a:schemeClr val="bg1"/>
                </a:solidFill>
              </a:rPr>
              <a:t>Apriori</a:t>
            </a:r>
            <a:r>
              <a:rPr lang="en-GB" dirty="0">
                <a:solidFill>
                  <a:schemeClr val="bg1"/>
                </a:solidFill>
              </a:rPr>
              <a:t> algorithm to discover association rules between items in the market basket data. It helps identify which items are frequently purchased together.</a:t>
            </a:r>
          </a:p>
          <a:p>
            <a:r>
              <a:rPr lang="en-GB" dirty="0">
                <a:solidFill>
                  <a:schemeClr val="bg1"/>
                </a:solidFill>
              </a:rPr>
              <a:t>Parameters to consider: Support, Confidence, and Lift. These metrics help you filter and prioritize the discovered rules.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9B6DB-9C25-4204-B676-9681D0F58A93}"/>
              </a:ext>
            </a:extLst>
          </p:cNvPr>
          <p:cNvSpPr/>
          <p:nvPr/>
        </p:nvSpPr>
        <p:spPr>
          <a:xfrm>
            <a:off x="821632" y="1669200"/>
            <a:ext cx="11039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2)</a:t>
            </a:r>
            <a:r>
              <a:rPr lang="en-GB" dirty="0">
                <a:solidFill>
                  <a:schemeClr val="bg1"/>
                </a:solidFill>
              </a:rPr>
              <a:t> Market Basket Segmentation:</a:t>
            </a:r>
          </a:p>
          <a:p>
            <a:r>
              <a:rPr lang="en-GB" dirty="0">
                <a:solidFill>
                  <a:schemeClr val="bg1"/>
                </a:solidFill>
              </a:rPr>
              <a:t>Cluster Analysis: Segment customers into groups based on their purchase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. This can help identify customer segments with similar preferences.</a:t>
            </a:r>
          </a:p>
          <a:p>
            <a:r>
              <a:rPr lang="en-GB" dirty="0">
                <a:solidFill>
                  <a:schemeClr val="bg1"/>
                </a:solidFill>
              </a:rPr>
              <a:t>RFM Analysis: </a:t>
            </a:r>
            <a:r>
              <a:rPr lang="en-GB" dirty="0" err="1">
                <a:solidFill>
                  <a:schemeClr val="bg1"/>
                </a:solidFill>
              </a:rPr>
              <a:t>Analyze</a:t>
            </a:r>
            <a:r>
              <a:rPr lang="en-GB" dirty="0">
                <a:solidFill>
                  <a:schemeClr val="bg1"/>
                </a:solidFill>
              </a:rPr>
              <a:t> Recency, Frequency, and Monetary Value to segment customers and understand which products are frequently purchased.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1D9BC-2E18-414D-B5CB-82E23E3AF6E5}"/>
              </a:ext>
            </a:extLst>
          </p:cNvPr>
          <p:cNvSpPr/>
          <p:nvPr/>
        </p:nvSpPr>
        <p:spPr>
          <a:xfrm>
            <a:off x="821633" y="3101871"/>
            <a:ext cx="9713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3)</a:t>
            </a:r>
            <a:r>
              <a:rPr lang="en-GB" dirty="0">
                <a:solidFill>
                  <a:schemeClr val="bg1"/>
                </a:solidFill>
              </a:rPr>
              <a:t> Market Basket Analysis Visualization:</a:t>
            </a:r>
          </a:p>
          <a:p>
            <a:r>
              <a:rPr lang="en-GB" dirty="0">
                <a:solidFill>
                  <a:schemeClr val="bg1"/>
                </a:solidFill>
              </a:rPr>
              <a:t>Visualize product relationships using techniques like a heatmap, network graphs, or a chord diagram to make it easier to grasp the associations between items.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A9EC9-4FBC-404A-9E4D-82EA030D4FC1}"/>
              </a:ext>
            </a:extLst>
          </p:cNvPr>
          <p:cNvSpPr/>
          <p:nvPr/>
        </p:nvSpPr>
        <p:spPr>
          <a:xfrm>
            <a:off x="821632" y="4102121"/>
            <a:ext cx="93560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4)</a:t>
            </a:r>
            <a:r>
              <a:rPr lang="en-GB" dirty="0">
                <a:solidFill>
                  <a:schemeClr val="bg1"/>
                </a:solidFill>
              </a:rPr>
              <a:t> Product Placement Optimization:</a:t>
            </a:r>
          </a:p>
          <a:p>
            <a:r>
              <a:rPr lang="en-GB" dirty="0">
                <a:solidFill>
                  <a:schemeClr val="bg1"/>
                </a:solidFill>
              </a:rPr>
              <a:t>Store Layout Optimization: </a:t>
            </a:r>
            <a:r>
              <a:rPr lang="en-GB" dirty="0" err="1">
                <a:solidFill>
                  <a:schemeClr val="bg1"/>
                </a:solidFill>
              </a:rPr>
              <a:t>Analyze</a:t>
            </a:r>
            <a:r>
              <a:rPr lang="en-GB" dirty="0">
                <a:solidFill>
                  <a:schemeClr val="bg1"/>
                </a:solidFill>
              </a:rPr>
              <a:t> market basket data to optimize store layouts by placing related items together to encourage cross-selling.</a:t>
            </a:r>
          </a:p>
          <a:p>
            <a:r>
              <a:rPr lang="en-GB" dirty="0">
                <a:solidFill>
                  <a:schemeClr val="bg1"/>
                </a:solidFill>
              </a:rPr>
              <a:t>A/B Testing: Experiment with different product placements to see how they affect market basket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7816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2E6A85-E60B-4DB1-B68D-DC923A44B050}"/>
              </a:ext>
            </a:extLst>
          </p:cNvPr>
          <p:cNvSpPr/>
          <p:nvPr/>
        </p:nvSpPr>
        <p:spPr>
          <a:xfrm>
            <a:off x="874640" y="191654"/>
            <a:ext cx="105884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5)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Product Recommendations:</a:t>
            </a:r>
          </a:p>
          <a:p>
            <a:r>
              <a:rPr lang="en-GB" dirty="0">
                <a:solidFill>
                  <a:schemeClr val="bg1"/>
                </a:solidFill>
              </a:rPr>
              <a:t>Collaborative Filtering: Use collaborative filtering techniques to suggest products to customers based on the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 and preferences of similar customers.</a:t>
            </a:r>
          </a:p>
          <a:p>
            <a:r>
              <a:rPr lang="en-GB" dirty="0">
                <a:solidFill>
                  <a:schemeClr val="bg1"/>
                </a:solidFill>
              </a:rPr>
              <a:t>Content-Based Filtering: Recommend products based on their attributes, such as category, brand, or price, and their relevance to a customer's purchase history.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5A9868-0143-4796-8489-84F0FB044EFD}"/>
              </a:ext>
            </a:extLst>
          </p:cNvPr>
          <p:cNvSpPr/>
          <p:nvPr/>
        </p:nvSpPr>
        <p:spPr>
          <a:xfrm>
            <a:off x="874643" y="1645072"/>
            <a:ext cx="110655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6)</a:t>
            </a:r>
            <a:r>
              <a:rPr lang="en-GB" dirty="0">
                <a:solidFill>
                  <a:schemeClr val="bg1"/>
                </a:solidFill>
              </a:rPr>
              <a:t> Time-Series Analysis:</a:t>
            </a:r>
          </a:p>
          <a:p>
            <a:r>
              <a:rPr lang="en-GB" dirty="0" err="1">
                <a:solidFill>
                  <a:schemeClr val="bg1"/>
                </a:solidFill>
              </a:rPr>
              <a:t>Analyze</a:t>
            </a:r>
            <a:r>
              <a:rPr lang="en-GB" dirty="0">
                <a:solidFill>
                  <a:schemeClr val="bg1"/>
                </a:solidFill>
              </a:rPr>
              <a:t> market basket data over time to identify trends, seasonality, and changes in customer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. This can be especially valuable for planning promotions and stock levels.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0563E7-067D-4A57-943E-215888924596}"/>
              </a:ext>
            </a:extLst>
          </p:cNvPr>
          <p:cNvSpPr/>
          <p:nvPr/>
        </p:nvSpPr>
        <p:spPr>
          <a:xfrm>
            <a:off x="874641" y="2568403"/>
            <a:ext cx="10588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7)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Customer Segmentation:</a:t>
            </a:r>
          </a:p>
          <a:p>
            <a:r>
              <a:rPr lang="en-GB" dirty="0">
                <a:solidFill>
                  <a:schemeClr val="bg1"/>
                </a:solidFill>
              </a:rPr>
              <a:t>Demographic and Psychographic Analysis: Combine market basket data with customer demographic and psychographic information to gain deeper insights into who your customers are and what they buy.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5F171-DEC8-40FB-BD01-3CFF927A21BB}"/>
              </a:ext>
            </a:extLst>
          </p:cNvPr>
          <p:cNvSpPr/>
          <p:nvPr/>
        </p:nvSpPr>
        <p:spPr>
          <a:xfrm>
            <a:off x="854762" y="3761675"/>
            <a:ext cx="98066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8)</a:t>
            </a:r>
            <a:r>
              <a:rPr lang="en-GB" dirty="0">
                <a:solidFill>
                  <a:schemeClr val="bg1"/>
                </a:solidFill>
              </a:rPr>
              <a:t> Market Basket Analysis for Promotions:</a:t>
            </a:r>
          </a:p>
          <a:p>
            <a:r>
              <a:rPr lang="en-GB" dirty="0">
                <a:solidFill>
                  <a:schemeClr val="bg1"/>
                </a:solidFill>
              </a:rPr>
              <a:t>Determine the effectiveness of promotions by comparing market basket data before, during, and after promotion periods.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br>
              <a:rPr lang="en-GB" dirty="0"/>
            </a:b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2EDD-924D-48C5-BE61-90CD31FFF272}"/>
              </a:ext>
            </a:extLst>
          </p:cNvPr>
          <p:cNvSpPr/>
          <p:nvPr/>
        </p:nvSpPr>
        <p:spPr>
          <a:xfrm>
            <a:off x="854762" y="4938095"/>
            <a:ext cx="9051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9)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Market Basket Analysis for Inventory Management:</a:t>
            </a:r>
          </a:p>
          <a:p>
            <a:r>
              <a:rPr lang="en-GB" dirty="0">
                <a:solidFill>
                  <a:schemeClr val="bg1"/>
                </a:solidFill>
              </a:rPr>
              <a:t>Optimize stock levels by identifying which products are frequently purchased together and ensuring they are adequately stocked.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4647481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487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Slice</vt:lpstr>
      <vt:lpstr>perform different analysis on Market Basket Insight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Energy Consumption</dc:title>
  <dc:creator>Prince Thomas J</dc:creator>
  <cp:lastModifiedBy>abdur rahman</cp:lastModifiedBy>
  <cp:revision>12</cp:revision>
  <dcterms:created xsi:type="dcterms:W3CDTF">2023-10-17T15:23:37Z</dcterms:created>
  <dcterms:modified xsi:type="dcterms:W3CDTF">2023-11-01T15:12:53Z</dcterms:modified>
</cp:coreProperties>
</file>