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70" r:id="rId4"/>
    <p:sldId id="271" r:id="rId5"/>
    <p:sldId id="261" r:id="rId6"/>
    <p:sldId id="272" r:id="rId7"/>
    <p:sldId id="273" r:id="rId8"/>
    <p:sldId id="274" r:id="rId9"/>
    <p:sldId id="276" r:id="rId10"/>
    <p:sldId id="277" r:id="rId11"/>
    <p:sldId id="278" r:id="rId12"/>
    <p:sldId id="279" r:id="rId13"/>
    <p:sldId id="281" r:id="rId14"/>
    <p:sldId id="2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A4765-A8C0-4303-B245-3DF66458E5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Research-based Group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1610A1-7287-4A95-A145-EFE62E88D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253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59408-DA96-4C8C-8B55-7E18EF99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Correlation-Analyse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0A779DB8-8530-4925-8625-D66DFE0CE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7447" y="2828124"/>
            <a:ext cx="2881061" cy="2462261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1F6A13C-DD55-4A8E-AA14-EDBAD1A6F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063" y="2841925"/>
            <a:ext cx="2881061" cy="244497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71678144-1D56-4A64-861D-D3F35E82457E}"/>
              </a:ext>
            </a:extLst>
          </p:cNvPr>
          <p:cNvSpPr/>
          <p:nvPr/>
        </p:nvSpPr>
        <p:spPr>
          <a:xfrm>
            <a:off x="1974912" y="1976772"/>
            <a:ext cx="2023510" cy="741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Decoding Layer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57064F6-ABBD-4112-ABF2-40014616F5A1}"/>
              </a:ext>
            </a:extLst>
          </p:cNvPr>
          <p:cNvSpPr/>
          <p:nvPr/>
        </p:nvSpPr>
        <p:spPr>
          <a:xfrm>
            <a:off x="6366222" y="1969871"/>
            <a:ext cx="2023510" cy="741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Multi-Heads</a:t>
            </a:r>
          </a:p>
        </p:txBody>
      </p:sp>
    </p:spTree>
    <p:extLst>
      <p:ext uri="{BB962C8B-B14F-4D97-AF65-F5344CB8AC3E}">
        <p14:creationId xmlns:p14="http://schemas.microsoft.com/office/powerpoint/2010/main" val="2516866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04A659-6844-4CAE-959E-F3E3C811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 Origin Results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B221D54-BD98-4506-9001-E10353222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731" y="2319252"/>
            <a:ext cx="5133998" cy="3301662"/>
          </a:xfrm>
        </p:spPr>
      </p:pic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EF92A4DA-5EA6-4E65-B613-4EA2EA251C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529480"/>
              </p:ext>
            </p:extLst>
          </p:nvPr>
        </p:nvGraphicFramePr>
        <p:xfrm>
          <a:off x="7086157" y="1602933"/>
          <a:ext cx="3338750" cy="2225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8229600" imgH="5486171" progId="AcroExch.Document.DC">
                  <p:embed/>
                </p:oleObj>
              </mc:Choice>
              <mc:Fallback>
                <p:oleObj name="Acrobat Document" r:id="rId3" imgW="8229600" imgH="5486171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86157" y="1602933"/>
                        <a:ext cx="3338750" cy="22258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A7C70D70-2F16-4D7E-AD0B-0055627CF5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435331"/>
              </p:ext>
            </p:extLst>
          </p:nvPr>
        </p:nvGraphicFramePr>
        <p:xfrm>
          <a:off x="7086157" y="4382847"/>
          <a:ext cx="3338750" cy="2225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5" imgW="8229600" imgH="5486171" progId="AcroExch.Document.DC">
                  <p:embed/>
                </p:oleObj>
              </mc:Choice>
              <mc:Fallback>
                <p:oleObj name="Acrobat Document" r:id="rId5" imgW="8229600" imgH="5486171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86157" y="4382847"/>
                        <a:ext cx="3338750" cy="2225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A82C8F90-6940-4DB8-B1E2-E87DD00F9CEB}"/>
              </a:ext>
            </a:extLst>
          </p:cNvPr>
          <p:cNvSpPr txBox="1"/>
          <p:nvPr/>
        </p:nvSpPr>
        <p:spPr>
          <a:xfrm>
            <a:off x="7724753" y="1152983"/>
            <a:ext cx="206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 Correlation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AED5D02-FC83-463B-8CF1-FBD6BEF3F527}"/>
              </a:ext>
            </a:extLst>
          </p:cNvPr>
          <p:cNvSpPr txBox="1"/>
          <p:nvPr/>
        </p:nvSpPr>
        <p:spPr>
          <a:xfrm>
            <a:off x="7724753" y="3977696"/>
            <a:ext cx="206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 Correlation</a:t>
            </a:r>
          </a:p>
        </p:txBody>
      </p:sp>
    </p:spTree>
    <p:extLst>
      <p:ext uri="{BB962C8B-B14F-4D97-AF65-F5344CB8AC3E}">
        <p14:creationId xmlns:p14="http://schemas.microsoft.com/office/powerpoint/2010/main" val="1994232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C32A8-6AA8-4A59-8B56-3CEF775B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Bias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FEFF5DAF-89C6-4C0C-B1D3-1A20E0ADF7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116137"/>
              </p:ext>
            </p:extLst>
          </p:nvPr>
        </p:nvGraphicFramePr>
        <p:xfrm>
          <a:off x="2879578" y="1889671"/>
          <a:ext cx="4937788" cy="3950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6857828" imgH="5486171" progId="AcroExch.Document.DC">
                  <p:embed/>
                </p:oleObj>
              </mc:Choice>
              <mc:Fallback>
                <p:oleObj name="Acrobat Document" r:id="rId2" imgW="6857828" imgH="5486171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79578" y="1889671"/>
                        <a:ext cx="4937788" cy="3950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5849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02DFA-C111-417F-9E86-B2AEF2AF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 / Limitations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015BF6-7F0B-4618-AF8F-D4AE78111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778" y="2052918"/>
            <a:ext cx="9019075" cy="4195481"/>
          </a:xfrm>
        </p:spPr>
        <p:txBody>
          <a:bodyPr/>
          <a:lstStyle/>
          <a:p>
            <a:r>
              <a:rPr lang="en-GB" dirty="0" err="1"/>
              <a:t>PaddlePaddle</a:t>
            </a:r>
            <a:r>
              <a:rPr lang="en-GB" dirty="0"/>
              <a:t> not commonly used in English speaking community</a:t>
            </a:r>
          </a:p>
          <a:p>
            <a:r>
              <a:rPr lang="en-GB" dirty="0"/>
              <a:t>Compatibility problems of </a:t>
            </a:r>
            <a:r>
              <a:rPr lang="en-GB" dirty="0" err="1"/>
              <a:t>PaddlePaddle</a:t>
            </a:r>
            <a:endParaRPr lang="en-GB" dirty="0"/>
          </a:p>
          <a:p>
            <a:r>
              <a:rPr lang="en-GB" dirty="0"/>
              <a:t>Resource Limitations restricted experiments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855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470F3A-27B1-42F9-AA18-BB4D918A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Contribution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EBD4C4-EAE8-4445-A85C-0C31EAB9D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052918"/>
            <a:ext cx="9404722" cy="4195481"/>
          </a:xfrm>
        </p:spPr>
        <p:txBody>
          <a:bodyPr/>
          <a:lstStyle/>
          <a:p>
            <a:r>
              <a:rPr lang="en-GB" dirty="0"/>
              <a:t>Selection of textual units depends on domain of Multi Document Summarization</a:t>
            </a:r>
          </a:p>
          <a:p>
            <a:endParaRPr lang="en-GB" dirty="0"/>
          </a:p>
          <a:p>
            <a:r>
              <a:rPr lang="en-GB" dirty="0"/>
              <a:t>Attention weights can help to improve explain ability of “Black box”</a:t>
            </a:r>
          </a:p>
        </p:txBody>
      </p:sp>
    </p:spTree>
    <p:extLst>
      <p:ext uri="{BB962C8B-B14F-4D97-AF65-F5344CB8AC3E}">
        <p14:creationId xmlns:p14="http://schemas.microsoft.com/office/powerpoint/2010/main" val="328437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4E88C87-A5C4-42EF-8AFD-01113DC40938}"/>
              </a:ext>
            </a:extLst>
          </p:cNvPr>
          <p:cNvGrpSpPr/>
          <p:nvPr/>
        </p:nvGrpSpPr>
        <p:grpSpPr>
          <a:xfrm>
            <a:off x="2479963" y="3196239"/>
            <a:ext cx="1213658" cy="1654233"/>
            <a:chOff x="1637607" y="1438102"/>
            <a:chExt cx="1213658" cy="1654233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02BBF870-D8EB-4223-8A2A-85E19150B992}"/>
                </a:ext>
              </a:extLst>
            </p:cNvPr>
            <p:cNvSpPr/>
            <p:nvPr/>
          </p:nvSpPr>
          <p:spPr>
            <a:xfrm>
              <a:off x="1637607" y="1438102"/>
              <a:ext cx="1213658" cy="165423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0D783A02-4F07-49D6-9B59-A2BCA6CFC6BB}"/>
                </a:ext>
              </a:extLst>
            </p:cNvPr>
            <p:cNvCxnSpPr/>
            <p:nvPr/>
          </p:nvCxnSpPr>
          <p:spPr>
            <a:xfrm>
              <a:off x="1787237" y="1629294"/>
              <a:ext cx="88114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D72B7F83-04A4-4E54-A86C-4B8FBDB1C444}"/>
                </a:ext>
              </a:extLst>
            </p:cNvPr>
            <p:cNvCxnSpPr>
              <a:cxnSpLocks/>
            </p:cNvCxnSpPr>
            <p:nvPr/>
          </p:nvCxnSpPr>
          <p:spPr>
            <a:xfrm>
              <a:off x="1781696" y="1790007"/>
              <a:ext cx="43780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68F0F60-3175-4C1A-BEBC-DF1884D0B589}"/>
                </a:ext>
              </a:extLst>
            </p:cNvPr>
            <p:cNvCxnSpPr/>
            <p:nvPr/>
          </p:nvCxnSpPr>
          <p:spPr>
            <a:xfrm>
              <a:off x="1770610" y="2080952"/>
              <a:ext cx="88114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E5E40D29-A3B5-44CE-939B-FF196AF4C7CB}"/>
                </a:ext>
              </a:extLst>
            </p:cNvPr>
            <p:cNvCxnSpPr/>
            <p:nvPr/>
          </p:nvCxnSpPr>
          <p:spPr>
            <a:xfrm>
              <a:off x="1770610" y="1947948"/>
              <a:ext cx="88114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62229994-12D4-49E1-85F8-4649C5541B8E}"/>
                </a:ext>
              </a:extLst>
            </p:cNvPr>
            <p:cNvCxnSpPr/>
            <p:nvPr/>
          </p:nvCxnSpPr>
          <p:spPr>
            <a:xfrm>
              <a:off x="1765070" y="2241665"/>
              <a:ext cx="88114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166C6C8D-6428-4DA5-AE7D-1E1B5B73AF31}"/>
                </a:ext>
              </a:extLst>
            </p:cNvPr>
            <p:cNvCxnSpPr>
              <a:cxnSpLocks/>
            </p:cNvCxnSpPr>
            <p:nvPr/>
          </p:nvCxnSpPr>
          <p:spPr>
            <a:xfrm>
              <a:off x="1765070" y="2416232"/>
              <a:ext cx="43780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25F09C4A-94B0-4C17-97B6-FCC42DBD6D95}"/>
              </a:ext>
            </a:extLst>
          </p:cNvPr>
          <p:cNvSpPr txBox="1"/>
          <p:nvPr/>
        </p:nvSpPr>
        <p:spPr>
          <a:xfrm>
            <a:off x="2355272" y="2469461"/>
            <a:ext cx="171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Documents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CEC5ACF-C8C8-4521-AE55-3DFD0BFDD0B8}"/>
              </a:ext>
            </a:extLst>
          </p:cNvPr>
          <p:cNvSpPr/>
          <p:nvPr/>
        </p:nvSpPr>
        <p:spPr>
          <a:xfrm>
            <a:off x="4724401" y="4272738"/>
            <a:ext cx="1945178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EA2DE3D-5696-4AAE-9D38-51B4EEF5B452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693621" y="4023356"/>
            <a:ext cx="1030780" cy="630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A07C173-69E8-41E6-8E52-2C9C7BB79207}"/>
              </a:ext>
            </a:extLst>
          </p:cNvPr>
          <p:cNvGrpSpPr/>
          <p:nvPr/>
        </p:nvGrpSpPr>
        <p:grpSpPr>
          <a:xfrm>
            <a:off x="7700359" y="4366949"/>
            <a:ext cx="1213658" cy="597132"/>
            <a:chOff x="6478385" y="1880062"/>
            <a:chExt cx="1213658" cy="597132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FF7CF69C-498B-44FB-ADF9-9A8C1176AB42}"/>
                </a:ext>
              </a:extLst>
            </p:cNvPr>
            <p:cNvSpPr/>
            <p:nvPr/>
          </p:nvSpPr>
          <p:spPr>
            <a:xfrm>
              <a:off x="6478385" y="1880062"/>
              <a:ext cx="1213658" cy="59713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FC2553E0-F0DA-41C4-B0A5-3357D6EF03D8}"/>
                </a:ext>
              </a:extLst>
            </p:cNvPr>
            <p:cNvCxnSpPr/>
            <p:nvPr/>
          </p:nvCxnSpPr>
          <p:spPr>
            <a:xfrm>
              <a:off x="6628015" y="2071253"/>
              <a:ext cx="88114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D0A61C4D-6C5D-4F47-AC28-853422F4DB4B}"/>
                </a:ext>
              </a:extLst>
            </p:cNvPr>
            <p:cNvCxnSpPr>
              <a:cxnSpLocks/>
            </p:cNvCxnSpPr>
            <p:nvPr/>
          </p:nvCxnSpPr>
          <p:spPr>
            <a:xfrm>
              <a:off x="6622474" y="2231966"/>
              <a:ext cx="43780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0E150FC8-AF5E-4331-B17E-420BB562A186}"/>
              </a:ext>
            </a:extLst>
          </p:cNvPr>
          <p:cNvSpPr txBox="1"/>
          <p:nvPr/>
        </p:nvSpPr>
        <p:spPr>
          <a:xfrm>
            <a:off x="7184969" y="2469461"/>
            <a:ext cx="224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Summary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0B381D9-D82C-4A70-B323-F5DD4EDFE158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>
            <a:off x="6669579" y="4653738"/>
            <a:ext cx="1030780" cy="1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F03B161E-3306-424E-8B13-52BDD0C3B61C}"/>
              </a:ext>
            </a:extLst>
          </p:cNvPr>
          <p:cNvGrpSpPr/>
          <p:nvPr/>
        </p:nvGrpSpPr>
        <p:grpSpPr>
          <a:xfrm>
            <a:off x="1925782" y="3599410"/>
            <a:ext cx="1213658" cy="1654233"/>
            <a:chOff x="1637607" y="1438102"/>
            <a:chExt cx="1213658" cy="1654233"/>
          </a:xfrm>
        </p:grpSpPr>
        <p:sp>
          <p:nvSpPr>
            <p:cNvPr id="59" name="Rechteck: abgerundete Ecken 58">
              <a:extLst>
                <a:ext uri="{FF2B5EF4-FFF2-40B4-BE49-F238E27FC236}">
                  <a16:creationId xmlns:a16="http://schemas.microsoft.com/office/drawing/2014/main" id="{4ACA9407-7383-4288-AA02-91538E7EA0C0}"/>
                </a:ext>
              </a:extLst>
            </p:cNvPr>
            <p:cNvSpPr/>
            <p:nvPr/>
          </p:nvSpPr>
          <p:spPr>
            <a:xfrm>
              <a:off x="1637607" y="1438102"/>
              <a:ext cx="1213658" cy="1654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E91C207E-7D4A-41BE-9805-58B81DD29C5E}"/>
                </a:ext>
              </a:extLst>
            </p:cNvPr>
            <p:cNvCxnSpPr/>
            <p:nvPr/>
          </p:nvCxnSpPr>
          <p:spPr>
            <a:xfrm>
              <a:off x="1787237" y="1629294"/>
              <a:ext cx="88114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4F5F9813-E4CC-4251-855D-8D4F2E120C32}"/>
                </a:ext>
              </a:extLst>
            </p:cNvPr>
            <p:cNvCxnSpPr>
              <a:cxnSpLocks/>
            </p:cNvCxnSpPr>
            <p:nvPr/>
          </p:nvCxnSpPr>
          <p:spPr>
            <a:xfrm>
              <a:off x="1781696" y="1790007"/>
              <a:ext cx="43780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8F5BBF0F-8482-42A8-894E-EA2695E1D851}"/>
                </a:ext>
              </a:extLst>
            </p:cNvPr>
            <p:cNvCxnSpPr/>
            <p:nvPr/>
          </p:nvCxnSpPr>
          <p:spPr>
            <a:xfrm>
              <a:off x="1770610" y="2080952"/>
              <a:ext cx="88114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9E5A7BA1-F34C-4084-8D9D-688F90FD5CB0}"/>
                </a:ext>
              </a:extLst>
            </p:cNvPr>
            <p:cNvCxnSpPr/>
            <p:nvPr/>
          </p:nvCxnSpPr>
          <p:spPr>
            <a:xfrm>
              <a:off x="1770610" y="1947948"/>
              <a:ext cx="88114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F12D7623-3174-4E02-97CD-C054E914CD98}"/>
                </a:ext>
              </a:extLst>
            </p:cNvPr>
            <p:cNvCxnSpPr/>
            <p:nvPr/>
          </p:nvCxnSpPr>
          <p:spPr>
            <a:xfrm>
              <a:off x="1765070" y="2241665"/>
              <a:ext cx="88114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2A50515B-2C02-4EB5-A7FC-8E9F468D8658}"/>
                </a:ext>
              </a:extLst>
            </p:cNvPr>
            <p:cNvCxnSpPr>
              <a:cxnSpLocks/>
            </p:cNvCxnSpPr>
            <p:nvPr/>
          </p:nvCxnSpPr>
          <p:spPr>
            <a:xfrm>
              <a:off x="1765070" y="2416232"/>
              <a:ext cx="43780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AD70B6E9-CE96-4304-B4E5-2A047297DDBA}"/>
              </a:ext>
            </a:extLst>
          </p:cNvPr>
          <p:cNvGrpSpPr/>
          <p:nvPr/>
        </p:nvGrpSpPr>
        <p:grpSpPr>
          <a:xfrm>
            <a:off x="1571107" y="4092626"/>
            <a:ext cx="1213658" cy="1654233"/>
            <a:chOff x="1637607" y="1438102"/>
            <a:chExt cx="1213658" cy="1654233"/>
          </a:xfrm>
        </p:grpSpPr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D2DA2FED-619B-4262-99E6-478501D25980}"/>
                </a:ext>
              </a:extLst>
            </p:cNvPr>
            <p:cNvSpPr/>
            <p:nvPr/>
          </p:nvSpPr>
          <p:spPr>
            <a:xfrm>
              <a:off x="1637607" y="1438102"/>
              <a:ext cx="1213658" cy="165423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2D75AEE6-C79E-4583-81DE-24F3C018B3C6}"/>
                </a:ext>
              </a:extLst>
            </p:cNvPr>
            <p:cNvCxnSpPr/>
            <p:nvPr/>
          </p:nvCxnSpPr>
          <p:spPr>
            <a:xfrm>
              <a:off x="1787237" y="1629294"/>
              <a:ext cx="88114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123E2AD1-915A-4F53-9740-038F5D75FA69}"/>
                </a:ext>
              </a:extLst>
            </p:cNvPr>
            <p:cNvCxnSpPr>
              <a:cxnSpLocks/>
            </p:cNvCxnSpPr>
            <p:nvPr/>
          </p:nvCxnSpPr>
          <p:spPr>
            <a:xfrm>
              <a:off x="1781696" y="1790007"/>
              <a:ext cx="43780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FCDD9795-1835-461D-A799-C2E7A0203EF6}"/>
                </a:ext>
              </a:extLst>
            </p:cNvPr>
            <p:cNvCxnSpPr/>
            <p:nvPr/>
          </p:nvCxnSpPr>
          <p:spPr>
            <a:xfrm>
              <a:off x="1770610" y="2080952"/>
              <a:ext cx="88114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86ED9CB3-100E-48FE-94B9-45DCEF4B3264}"/>
                </a:ext>
              </a:extLst>
            </p:cNvPr>
            <p:cNvCxnSpPr/>
            <p:nvPr/>
          </p:nvCxnSpPr>
          <p:spPr>
            <a:xfrm>
              <a:off x="1770610" y="1947948"/>
              <a:ext cx="88114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431EC033-D8F7-42C2-AC6D-34B8CA673AD0}"/>
                </a:ext>
              </a:extLst>
            </p:cNvPr>
            <p:cNvCxnSpPr/>
            <p:nvPr/>
          </p:nvCxnSpPr>
          <p:spPr>
            <a:xfrm>
              <a:off x="1765070" y="2241665"/>
              <a:ext cx="88114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4052D7F6-A70A-44AA-804A-2720BD88BDC8}"/>
                </a:ext>
              </a:extLst>
            </p:cNvPr>
            <p:cNvCxnSpPr>
              <a:cxnSpLocks/>
            </p:cNvCxnSpPr>
            <p:nvPr/>
          </p:nvCxnSpPr>
          <p:spPr>
            <a:xfrm>
              <a:off x="1765070" y="2416232"/>
              <a:ext cx="43780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011CB1B7-1A69-4662-A938-605A26440C8C}"/>
              </a:ext>
            </a:extLst>
          </p:cNvPr>
          <p:cNvCxnSpPr>
            <a:cxnSpLocks/>
            <a:stCxn id="59" idx="3"/>
            <a:endCxn id="18" idx="1"/>
          </p:cNvCxnSpPr>
          <p:nvPr/>
        </p:nvCxnSpPr>
        <p:spPr>
          <a:xfrm>
            <a:off x="3139440" y="4426527"/>
            <a:ext cx="1584961" cy="227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930367C9-49E3-4CA7-AF07-9B499D7628C0}"/>
              </a:ext>
            </a:extLst>
          </p:cNvPr>
          <p:cNvCxnSpPr>
            <a:cxnSpLocks/>
            <a:stCxn id="67" idx="3"/>
            <a:endCxn id="18" idx="1"/>
          </p:cNvCxnSpPr>
          <p:nvPr/>
        </p:nvCxnSpPr>
        <p:spPr>
          <a:xfrm flipV="1">
            <a:off x="2784765" y="4653738"/>
            <a:ext cx="1939636" cy="26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itel 1">
            <a:extLst>
              <a:ext uri="{FF2B5EF4-FFF2-40B4-BE49-F238E27FC236}">
                <a16:creationId xmlns:a16="http://schemas.microsoft.com/office/drawing/2014/main" id="{53025FB1-1C5C-499F-86D5-C9FF7006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39" y="402498"/>
            <a:ext cx="9404723" cy="1400530"/>
          </a:xfrm>
        </p:spPr>
        <p:txBody>
          <a:bodyPr/>
          <a:lstStyle/>
          <a:p>
            <a:r>
              <a:rPr lang="en-GB" dirty="0"/>
              <a:t>Multi Document Summarization (MDS)</a:t>
            </a:r>
          </a:p>
        </p:txBody>
      </p:sp>
    </p:spTree>
    <p:extLst>
      <p:ext uri="{BB962C8B-B14F-4D97-AF65-F5344CB8AC3E}">
        <p14:creationId xmlns:p14="http://schemas.microsoft.com/office/powerpoint/2010/main" val="234001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el 1">
            <a:extLst>
              <a:ext uri="{FF2B5EF4-FFF2-40B4-BE49-F238E27FC236}">
                <a16:creationId xmlns:a16="http://schemas.microsoft.com/office/drawing/2014/main" id="{53025FB1-1C5C-499F-86D5-C9FF7006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39" y="402498"/>
            <a:ext cx="9404723" cy="1400530"/>
          </a:xfrm>
        </p:spPr>
        <p:txBody>
          <a:bodyPr/>
          <a:lstStyle/>
          <a:p>
            <a:r>
              <a:rPr lang="en-GB" dirty="0"/>
              <a:t>Graph-based MDS</a:t>
            </a: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E66F45AB-2BE4-4578-A556-8F39BC14FDF1}"/>
              </a:ext>
            </a:extLst>
          </p:cNvPr>
          <p:cNvGrpSpPr/>
          <p:nvPr/>
        </p:nvGrpSpPr>
        <p:grpSpPr>
          <a:xfrm>
            <a:off x="1035900" y="1732203"/>
            <a:ext cx="9098062" cy="4222786"/>
            <a:chOff x="1546969" y="1943958"/>
            <a:chExt cx="9098062" cy="4222786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8E23573E-0776-407C-B3F6-3E8C338D1F8C}"/>
                </a:ext>
              </a:extLst>
            </p:cNvPr>
            <p:cNvGrpSpPr/>
            <p:nvPr/>
          </p:nvGrpSpPr>
          <p:grpSpPr>
            <a:xfrm>
              <a:off x="1546969" y="2055574"/>
              <a:ext cx="9098062" cy="4111170"/>
              <a:chOff x="1571107" y="2469461"/>
              <a:chExt cx="7863839" cy="3277398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14E88C87-A5C4-42EF-8AFD-01113DC40938}"/>
                  </a:ext>
                </a:extLst>
              </p:cNvPr>
              <p:cNvGrpSpPr/>
              <p:nvPr/>
            </p:nvGrpSpPr>
            <p:grpSpPr>
              <a:xfrm>
                <a:off x="2479963" y="3196239"/>
                <a:ext cx="1213658" cy="1654233"/>
                <a:chOff x="1637607" y="1438102"/>
                <a:chExt cx="1213658" cy="1654233"/>
              </a:xfrm>
            </p:grpSpPr>
            <p:sp>
              <p:nvSpPr>
                <p:cNvPr id="4" name="Rechteck: abgerundete Ecken 3">
                  <a:extLst>
                    <a:ext uri="{FF2B5EF4-FFF2-40B4-BE49-F238E27FC236}">
                      <a16:creationId xmlns:a16="http://schemas.microsoft.com/office/drawing/2014/main" id="{02BBF870-D8EB-4223-8A2A-85E19150B992}"/>
                    </a:ext>
                  </a:extLst>
                </p:cNvPr>
                <p:cNvSpPr/>
                <p:nvPr/>
              </p:nvSpPr>
              <p:spPr>
                <a:xfrm>
                  <a:off x="1637607" y="1438102"/>
                  <a:ext cx="1213658" cy="1654233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8" name="Gerader Verbinder 7">
                  <a:extLst>
                    <a:ext uri="{FF2B5EF4-FFF2-40B4-BE49-F238E27FC236}">
                      <a16:creationId xmlns:a16="http://schemas.microsoft.com/office/drawing/2014/main" id="{0D783A02-4F07-49D6-9B59-A2BCA6CFC6BB}"/>
                    </a:ext>
                  </a:extLst>
                </p:cNvPr>
                <p:cNvCxnSpPr/>
                <p:nvPr/>
              </p:nvCxnSpPr>
              <p:spPr>
                <a:xfrm>
                  <a:off x="1787237" y="1629294"/>
                  <a:ext cx="88114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Gerader Verbinder 8">
                  <a:extLst>
                    <a:ext uri="{FF2B5EF4-FFF2-40B4-BE49-F238E27FC236}">
                      <a16:creationId xmlns:a16="http://schemas.microsoft.com/office/drawing/2014/main" id="{D72B7F83-04A4-4E54-A86C-4B8FBDB1C4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81696" y="1790007"/>
                  <a:ext cx="43780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Gerader Verbinder 11">
                  <a:extLst>
                    <a:ext uri="{FF2B5EF4-FFF2-40B4-BE49-F238E27FC236}">
                      <a16:creationId xmlns:a16="http://schemas.microsoft.com/office/drawing/2014/main" id="{D68F0F60-3175-4C1A-BEBC-DF1884D0B589}"/>
                    </a:ext>
                  </a:extLst>
                </p:cNvPr>
                <p:cNvCxnSpPr/>
                <p:nvPr/>
              </p:nvCxnSpPr>
              <p:spPr>
                <a:xfrm>
                  <a:off x="1770610" y="2080952"/>
                  <a:ext cx="88114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Gerader Verbinder 12">
                  <a:extLst>
                    <a:ext uri="{FF2B5EF4-FFF2-40B4-BE49-F238E27FC236}">
                      <a16:creationId xmlns:a16="http://schemas.microsoft.com/office/drawing/2014/main" id="{E5E40D29-A3B5-44CE-939B-FF196AF4C7CB}"/>
                    </a:ext>
                  </a:extLst>
                </p:cNvPr>
                <p:cNvCxnSpPr/>
                <p:nvPr/>
              </p:nvCxnSpPr>
              <p:spPr>
                <a:xfrm>
                  <a:off x="1770610" y="1947948"/>
                  <a:ext cx="88114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Gerader Verbinder 13">
                  <a:extLst>
                    <a:ext uri="{FF2B5EF4-FFF2-40B4-BE49-F238E27FC236}">
                      <a16:creationId xmlns:a16="http://schemas.microsoft.com/office/drawing/2014/main" id="{62229994-12D4-49E1-85F8-4649C5541B8E}"/>
                    </a:ext>
                  </a:extLst>
                </p:cNvPr>
                <p:cNvCxnSpPr/>
                <p:nvPr/>
              </p:nvCxnSpPr>
              <p:spPr>
                <a:xfrm>
                  <a:off x="1765070" y="2241665"/>
                  <a:ext cx="88114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Gerader Verbinder 14">
                  <a:extLst>
                    <a:ext uri="{FF2B5EF4-FFF2-40B4-BE49-F238E27FC236}">
                      <a16:creationId xmlns:a16="http://schemas.microsoft.com/office/drawing/2014/main" id="{166C6C8D-6428-4DA5-AE7D-1E1B5B73AF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5070" y="2416232"/>
                  <a:ext cx="43780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25F09C4A-94B0-4C17-97B6-FCC42DBD6D95}"/>
                  </a:ext>
                </a:extLst>
              </p:cNvPr>
              <p:cNvSpPr txBox="1"/>
              <p:nvPr/>
            </p:nvSpPr>
            <p:spPr>
              <a:xfrm>
                <a:off x="2355272" y="2469461"/>
                <a:ext cx="1712422" cy="294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Documents</a:t>
                </a:r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2CEC5ACF-C8C8-4521-AE55-3DFD0BFDD0B8}"/>
                  </a:ext>
                </a:extLst>
              </p:cNvPr>
              <p:cNvSpPr/>
              <p:nvPr/>
            </p:nvSpPr>
            <p:spPr>
              <a:xfrm>
                <a:off x="4724401" y="4272738"/>
                <a:ext cx="1945178" cy="762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Model</a:t>
                </a:r>
              </a:p>
            </p:txBody>
          </p:sp>
          <p:cxnSp>
            <p:nvCxnSpPr>
              <p:cNvPr id="20" name="Gerade Verbindung mit Pfeil 19">
                <a:extLst>
                  <a:ext uri="{FF2B5EF4-FFF2-40B4-BE49-F238E27FC236}">
                    <a16:creationId xmlns:a16="http://schemas.microsoft.com/office/drawing/2014/main" id="{BEA2DE3D-5696-4AAE-9D38-51B4EEF5B452}"/>
                  </a:ext>
                </a:extLst>
              </p:cNvPr>
              <p:cNvCxnSpPr>
                <a:cxnSpLocks/>
                <a:stCxn id="4" idx="3"/>
                <a:endCxn id="18" idx="1"/>
              </p:cNvCxnSpPr>
              <p:nvPr/>
            </p:nvCxnSpPr>
            <p:spPr>
              <a:xfrm>
                <a:off x="3693621" y="4023356"/>
                <a:ext cx="1030780" cy="6303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CA07C173-69E8-41E6-8E52-2C9C7BB79207}"/>
                  </a:ext>
                </a:extLst>
              </p:cNvPr>
              <p:cNvGrpSpPr/>
              <p:nvPr/>
            </p:nvGrpSpPr>
            <p:grpSpPr>
              <a:xfrm>
                <a:off x="7700359" y="4366949"/>
                <a:ext cx="1213658" cy="597132"/>
                <a:chOff x="6478385" y="1880062"/>
                <a:chExt cx="1213658" cy="597132"/>
              </a:xfrm>
            </p:grpSpPr>
            <p:sp>
              <p:nvSpPr>
                <p:cNvPr id="23" name="Rechteck: abgerundete Ecken 22">
                  <a:extLst>
                    <a:ext uri="{FF2B5EF4-FFF2-40B4-BE49-F238E27FC236}">
                      <a16:creationId xmlns:a16="http://schemas.microsoft.com/office/drawing/2014/main" id="{FF7CF69C-498B-44FB-ADF9-9A8C1176AB42}"/>
                    </a:ext>
                  </a:extLst>
                </p:cNvPr>
                <p:cNvSpPr/>
                <p:nvPr/>
              </p:nvSpPr>
              <p:spPr>
                <a:xfrm>
                  <a:off x="6478385" y="1880062"/>
                  <a:ext cx="1213658" cy="597132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FC2553E0-F0DA-41C4-B0A5-3357D6EF03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28015" y="2071253"/>
                  <a:ext cx="629868" cy="0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D0A61C4D-6C5D-4F47-AC28-853422F4DB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22474" y="2231966"/>
                  <a:ext cx="437802" cy="0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0E150FC8-AF5E-4331-B17E-420BB562A186}"/>
                  </a:ext>
                </a:extLst>
              </p:cNvPr>
              <p:cNvSpPr txBox="1"/>
              <p:nvPr/>
            </p:nvSpPr>
            <p:spPr>
              <a:xfrm>
                <a:off x="7184969" y="2469461"/>
                <a:ext cx="2249977" cy="294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Summary</a:t>
                </a:r>
              </a:p>
            </p:txBody>
          </p:sp>
          <p:cxnSp>
            <p:nvCxnSpPr>
              <p:cNvPr id="32" name="Gerade Verbindung mit Pfeil 31">
                <a:extLst>
                  <a:ext uri="{FF2B5EF4-FFF2-40B4-BE49-F238E27FC236}">
                    <a16:creationId xmlns:a16="http://schemas.microsoft.com/office/drawing/2014/main" id="{D0B381D9-D82C-4A70-B323-F5DD4EDFE158}"/>
                  </a:ext>
                </a:extLst>
              </p:cNvPr>
              <p:cNvCxnSpPr>
                <a:cxnSpLocks/>
                <a:stCxn id="18" idx="3"/>
                <a:endCxn id="23" idx="1"/>
              </p:cNvCxnSpPr>
              <p:nvPr/>
            </p:nvCxnSpPr>
            <p:spPr>
              <a:xfrm>
                <a:off x="6669579" y="4653738"/>
                <a:ext cx="1030780" cy="117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F03B161E-3306-424E-8B13-52BDD0C3B61C}"/>
                  </a:ext>
                </a:extLst>
              </p:cNvPr>
              <p:cNvGrpSpPr/>
              <p:nvPr/>
            </p:nvGrpSpPr>
            <p:grpSpPr>
              <a:xfrm>
                <a:off x="1925782" y="3599410"/>
                <a:ext cx="1213658" cy="1654233"/>
                <a:chOff x="1637607" y="1438102"/>
                <a:chExt cx="1213658" cy="1654233"/>
              </a:xfrm>
            </p:grpSpPr>
            <p:sp>
              <p:nvSpPr>
                <p:cNvPr id="59" name="Rechteck: abgerundete Ecken 58">
                  <a:extLst>
                    <a:ext uri="{FF2B5EF4-FFF2-40B4-BE49-F238E27FC236}">
                      <a16:creationId xmlns:a16="http://schemas.microsoft.com/office/drawing/2014/main" id="{4ACA9407-7383-4288-AA02-91538E7EA0C0}"/>
                    </a:ext>
                  </a:extLst>
                </p:cNvPr>
                <p:cNvSpPr/>
                <p:nvPr/>
              </p:nvSpPr>
              <p:spPr>
                <a:xfrm>
                  <a:off x="1637607" y="1438102"/>
                  <a:ext cx="1213658" cy="1654233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60" name="Gerader Verbinder 59">
                  <a:extLst>
                    <a:ext uri="{FF2B5EF4-FFF2-40B4-BE49-F238E27FC236}">
                      <a16:creationId xmlns:a16="http://schemas.microsoft.com/office/drawing/2014/main" id="{E91C207E-7D4A-41BE-9805-58B81DD29C5E}"/>
                    </a:ext>
                  </a:extLst>
                </p:cNvPr>
                <p:cNvCxnSpPr/>
                <p:nvPr/>
              </p:nvCxnSpPr>
              <p:spPr>
                <a:xfrm>
                  <a:off x="1787237" y="1629294"/>
                  <a:ext cx="88114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Gerader Verbinder 60">
                  <a:extLst>
                    <a:ext uri="{FF2B5EF4-FFF2-40B4-BE49-F238E27FC236}">
                      <a16:creationId xmlns:a16="http://schemas.microsoft.com/office/drawing/2014/main" id="{4F5F9813-E4CC-4251-855D-8D4F2E120C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81696" y="1790007"/>
                  <a:ext cx="43780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Gerader Verbinder 61">
                  <a:extLst>
                    <a:ext uri="{FF2B5EF4-FFF2-40B4-BE49-F238E27FC236}">
                      <a16:creationId xmlns:a16="http://schemas.microsoft.com/office/drawing/2014/main" id="{8F5BBF0F-8482-42A8-894E-EA2695E1D851}"/>
                    </a:ext>
                  </a:extLst>
                </p:cNvPr>
                <p:cNvCxnSpPr/>
                <p:nvPr/>
              </p:nvCxnSpPr>
              <p:spPr>
                <a:xfrm>
                  <a:off x="1770610" y="2080952"/>
                  <a:ext cx="88114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Gerader Verbinder 62">
                  <a:extLst>
                    <a:ext uri="{FF2B5EF4-FFF2-40B4-BE49-F238E27FC236}">
                      <a16:creationId xmlns:a16="http://schemas.microsoft.com/office/drawing/2014/main" id="{9E5A7BA1-F34C-4084-8D9D-688F90FD5CB0}"/>
                    </a:ext>
                  </a:extLst>
                </p:cNvPr>
                <p:cNvCxnSpPr/>
                <p:nvPr/>
              </p:nvCxnSpPr>
              <p:spPr>
                <a:xfrm>
                  <a:off x="1770610" y="1947948"/>
                  <a:ext cx="88114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Gerader Verbinder 63">
                  <a:extLst>
                    <a:ext uri="{FF2B5EF4-FFF2-40B4-BE49-F238E27FC236}">
                      <a16:creationId xmlns:a16="http://schemas.microsoft.com/office/drawing/2014/main" id="{F12D7623-3174-4E02-97CD-C054E914CD98}"/>
                    </a:ext>
                  </a:extLst>
                </p:cNvPr>
                <p:cNvCxnSpPr/>
                <p:nvPr/>
              </p:nvCxnSpPr>
              <p:spPr>
                <a:xfrm>
                  <a:off x="1765070" y="2241665"/>
                  <a:ext cx="88114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Gerader Verbinder 64">
                  <a:extLst>
                    <a:ext uri="{FF2B5EF4-FFF2-40B4-BE49-F238E27FC236}">
                      <a16:creationId xmlns:a16="http://schemas.microsoft.com/office/drawing/2014/main" id="{2A50515B-2C02-4EB5-A7FC-8E9F468D86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5070" y="2416232"/>
                  <a:ext cx="43780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uppieren 65">
                <a:extLst>
                  <a:ext uri="{FF2B5EF4-FFF2-40B4-BE49-F238E27FC236}">
                    <a16:creationId xmlns:a16="http://schemas.microsoft.com/office/drawing/2014/main" id="{AD70B6E9-CE96-4304-B4E5-2A047297DDBA}"/>
                  </a:ext>
                </a:extLst>
              </p:cNvPr>
              <p:cNvGrpSpPr/>
              <p:nvPr/>
            </p:nvGrpSpPr>
            <p:grpSpPr>
              <a:xfrm>
                <a:off x="1571107" y="4092626"/>
                <a:ext cx="1213658" cy="1654233"/>
                <a:chOff x="1637607" y="1438102"/>
                <a:chExt cx="1213658" cy="1654233"/>
              </a:xfrm>
            </p:grpSpPr>
            <p:sp>
              <p:nvSpPr>
                <p:cNvPr id="67" name="Rechteck: abgerundete Ecken 66">
                  <a:extLst>
                    <a:ext uri="{FF2B5EF4-FFF2-40B4-BE49-F238E27FC236}">
                      <a16:creationId xmlns:a16="http://schemas.microsoft.com/office/drawing/2014/main" id="{D2DA2FED-619B-4262-99E6-478501D25980}"/>
                    </a:ext>
                  </a:extLst>
                </p:cNvPr>
                <p:cNvSpPr/>
                <p:nvPr/>
              </p:nvSpPr>
              <p:spPr>
                <a:xfrm>
                  <a:off x="1637607" y="1438102"/>
                  <a:ext cx="1213658" cy="1654233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68" name="Gerader Verbinder 67">
                  <a:extLst>
                    <a:ext uri="{FF2B5EF4-FFF2-40B4-BE49-F238E27FC236}">
                      <a16:creationId xmlns:a16="http://schemas.microsoft.com/office/drawing/2014/main" id="{2D75AEE6-C79E-4583-81DE-24F3C018B3C6}"/>
                    </a:ext>
                  </a:extLst>
                </p:cNvPr>
                <p:cNvCxnSpPr/>
                <p:nvPr/>
              </p:nvCxnSpPr>
              <p:spPr>
                <a:xfrm>
                  <a:off x="1787237" y="1629294"/>
                  <a:ext cx="88114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Gerader Verbinder 68">
                  <a:extLst>
                    <a:ext uri="{FF2B5EF4-FFF2-40B4-BE49-F238E27FC236}">
                      <a16:creationId xmlns:a16="http://schemas.microsoft.com/office/drawing/2014/main" id="{123E2AD1-915A-4F53-9740-038F5D75FA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81696" y="1790007"/>
                  <a:ext cx="43780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Gerader Verbinder 69">
                  <a:extLst>
                    <a:ext uri="{FF2B5EF4-FFF2-40B4-BE49-F238E27FC236}">
                      <a16:creationId xmlns:a16="http://schemas.microsoft.com/office/drawing/2014/main" id="{FCDD9795-1835-461D-A799-C2E7A0203EF6}"/>
                    </a:ext>
                  </a:extLst>
                </p:cNvPr>
                <p:cNvCxnSpPr/>
                <p:nvPr/>
              </p:nvCxnSpPr>
              <p:spPr>
                <a:xfrm>
                  <a:off x="1770610" y="2080952"/>
                  <a:ext cx="88114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Gerader Verbinder 70">
                  <a:extLst>
                    <a:ext uri="{FF2B5EF4-FFF2-40B4-BE49-F238E27FC236}">
                      <a16:creationId xmlns:a16="http://schemas.microsoft.com/office/drawing/2014/main" id="{86ED9CB3-100E-48FE-94B9-45DCEF4B3264}"/>
                    </a:ext>
                  </a:extLst>
                </p:cNvPr>
                <p:cNvCxnSpPr/>
                <p:nvPr/>
              </p:nvCxnSpPr>
              <p:spPr>
                <a:xfrm>
                  <a:off x="1770610" y="1947948"/>
                  <a:ext cx="88114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Gerader Verbinder 71">
                  <a:extLst>
                    <a:ext uri="{FF2B5EF4-FFF2-40B4-BE49-F238E27FC236}">
                      <a16:creationId xmlns:a16="http://schemas.microsoft.com/office/drawing/2014/main" id="{431EC033-D8F7-42C2-AC6D-34B8CA673AD0}"/>
                    </a:ext>
                  </a:extLst>
                </p:cNvPr>
                <p:cNvCxnSpPr/>
                <p:nvPr/>
              </p:nvCxnSpPr>
              <p:spPr>
                <a:xfrm>
                  <a:off x="1765070" y="2241665"/>
                  <a:ext cx="88114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Gerader Verbinder 72">
                  <a:extLst>
                    <a:ext uri="{FF2B5EF4-FFF2-40B4-BE49-F238E27FC236}">
                      <a16:creationId xmlns:a16="http://schemas.microsoft.com/office/drawing/2014/main" id="{4052D7F6-A70A-44AA-804A-2720BD88BD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5070" y="2416232"/>
                  <a:ext cx="43780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Gerade Verbindung mit Pfeil 73">
                <a:extLst>
                  <a:ext uri="{FF2B5EF4-FFF2-40B4-BE49-F238E27FC236}">
                    <a16:creationId xmlns:a16="http://schemas.microsoft.com/office/drawing/2014/main" id="{011CB1B7-1A69-4662-A938-605A26440C8C}"/>
                  </a:ext>
                </a:extLst>
              </p:cNvPr>
              <p:cNvCxnSpPr>
                <a:cxnSpLocks/>
                <a:stCxn id="59" idx="3"/>
                <a:endCxn id="18" idx="1"/>
              </p:cNvCxnSpPr>
              <p:nvPr/>
            </p:nvCxnSpPr>
            <p:spPr>
              <a:xfrm>
                <a:off x="3139440" y="4426527"/>
                <a:ext cx="1584961" cy="2272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Gerade Verbindung mit Pfeil 76">
                <a:extLst>
                  <a:ext uri="{FF2B5EF4-FFF2-40B4-BE49-F238E27FC236}">
                    <a16:creationId xmlns:a16="http://schemas.microsoft.com/office/drawing/2014/main" id="{930367C9-49E3-4CA7-AF07-9B499D7628C0}"/>
                  </a:ext>
                </a:extLst>
              </p:cNvPr>
              <p:cNvCxnSpPr>
                <a:cxnSpLocks/>
                <a:stCxn id="67" idx="3"/>
                <a:endCxn id="18" idx="1"/>
              </p:cNvCxnSpPr>
              <p:nvPr/>
            </p:nvCxnSpPr>
            <p:spPr>
              <a:xfrm flipV="1">
                <a:off x="2784765" y="4653738"/>
                <a:ext cx="1939636" cy="2660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F1875926-BA9F-4C8C-8370-6E1BBAED8802}"/>
                </a:ext>
              </a:extLst>
            </p:cNvPr>
            <p:cNvGrpSpPr/>
            <p:nvPr/>
          </p:nvGrpSpPr>
          <p:grpSpPr>
            <a:xfrm>
              <a:off x="5899021" y="1943958"/>
              <a:ext cx="1404141" cy="1754793"/>
              <a:chOff x="5195170" y="1325511"/>
              <a:chExt cx="1603154" cy="1871628"/>
            </a:xfrm>
          </p:grpSpPr>
          <p:sp>
            <p:nvSpPr>
              <p:cNvPr id="2" name="Flussdiagramm: Verbinder 1">
                <a:extLst>
                  <a:ext uri="{FF2B5EF4-FFF2-40B4-BE49-F238E27FC236}">
                    <a16:creationId xmlns:a16="http://schemas.microsoft.com/office/drawing/2014/main" id="{C8D43D63-34D0-4C72-8F8F-9415314312CC}"/>
                  </a:ext>
                </a:extLst>
              </p:cNvPr>
              <p:cNvSpPr/>
              <p:nvPr/>
            </p:nvSpPr>
            <p:spPr>
              <a:xfrm>
                <a:off x="5195170" y="1408360"/>
                <a:ext cx="513347" cy="518059"/>
              </a:xfrm>
              <a:prstGeom prst="flowChartConnector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Flussdiagramm: Verbinder 40">
                <a:extLst>
                  <a:ext uri="{FF2B5EF4-FFF2-40B4-BE49-F238E27FC236}">
                    <a16:creationId xmlns:a16="http://schemas.microsoft.com/office/drawing/2014/main" id="{4560180D-0FCC-41B6-ADD1-643D214C32CC}"/>
                  </a:ext>
                </a:extLst>
              </p:cNvPr>
              <p:cNvSpPr/>
              <p:nvPr/>
            </p:nvSpPr>
            <p:spPr>
              <a:xfrm>
                <a:off x="5725310" y="2000805"/>
                <a:ext cx="513347" cy="518059"/>
              </a:xfrm>
              <a:prstGeom prst="flowChartConnector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Flussdiagramm: Verbinder 42">
                <a:extLst>
                  <a:ext uri="{FF2B5EF4-FFF2-40B4-BE49-F238E27FC236}">
                    <a16:creationId xmlns:a16="http://schemas.microsoft.com/office/drawing/2014/main" id="{3D8DDD13-D44C-4469-B157-DADD6F8AC199}"/>
                  </a:ext>
                </a:extLst>
              </p:cNvPr>
              <p:cNvSpPr/>
              <p:nvPr/>
            </p:nvSpPr>
            <p:spPr>
              <a:xfrm>
                <a:off x="6063732" y="1325511"/>
                <a:ext cx="513347" cy="518059"/>
              </a:xfrm>
              <a:prstGeom prst="flowChartConnector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Flussdiagramm: Verbinder 43">
                <a:extLst>
                  <a:ext uri="{FF2B5EF4-FFF2-40B4-BE49-F238E27FC236}">
                    <a16:creationId xmlns:a16="http://schemas.microsoft.com/office/drawing/2014/main" id="{3176ED40-3E20-415F-BFF9-F327A476998F}"/>
                  </a:ext>
                </a:extLst>
              </p:cNvPr>
              <p:cNvSpPr/>
              <p:nvPr/>
            </p:nvSpPr>
            <p:spPr>
              <a:xfrm>
                <a:off x="6284977" y="2679080"/>
                <a:ext cx="513347" cy="518059"/>
              </a:xfrm>
              <a:prstGeom prst="flowChartConnector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CA5A49AF-58C3-4FEA-842B-E4A77B101534}"/>
                  </a:ext>
                </a:extLst>
              </p:cNvPr>
              <p:cNvCxnSpPr>
                <a:endCxn id="43" idx="2"/>
              </p:cNvCxnSpPr>
              <p:nvPr/>
            </p:nvCxnSpPr>
            <p:spPr>
              <a:xfrm flipV="1">
                <a:off x="5725310" y="1584541"/>
                <a:ext cx="338422" cy="828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>
                <a:extLst>
                  <a:ext uri="{FF2B5EF4-FFF2-40B4-BE49-F238E27FC236}">
                    <a16:creationId xmlns:a16="http://schemas.microsoft.com/office/drawing/2014/main" id="{446E9A07-9A6F-41D1-88FC-C66F15C426EA}"/>
                  </a:ext>
                </a:extLst>
              </p:cNvPr>
              <p:cNvCxnSpPr>
                <a:cxnSpLocks/>
                <a:stCxn id="2" idx="5"/>
                <a:endCxn id="41" idx="1"/>
              </p:cNvCxnSpPr>
              <p:nvPr/>
            </p:nvCxnSpPr>
            <p:spPr>
              <a:xfrm>
                <a:off x="5633339" y="1850551"/>
                <a:ext cx="167149" cy="2261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91ACEE61-44D9-4B08-8626-58B403004688}"/>
                  </a:ext>
                </a:extLst>
              </p:cNvPr>
              <p:cNvCxnSpPr>
                <a:stCxn id="41" idx="5"/>
                <a:endCxn id="44" idx="1"/>
              </p:cNvCxnSpPr>
              <p:nvPr/>
            </p:nvCxnSpPr>
            <p:spPr>
              <a:xfrm>
                <a:off x="6163479" y="2442996"/>
                <a:ext cx="196676" cy="31195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A94FDED1-9D10-443F-BCE1-D03CB379AFEB}"/>
                </a:ext>
              </a:extLst>
            </p:cNvPr>
            <p:cNvCxnSpPr/>
            <p:nvPr/>
          </p:nvCxnSpPr>
          <p:spPr>
            <a:xfrm flipV="1">
              <a:off x="4350619" y="2518864"/>
              <a:ext cx="1267716" cy="780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94EC772E-F492-414C-B5ED-9D14DB60448D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6320406" y="3552200"/>
              <a:ext cx="0" cy="765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2B68489F-A59C-414C-A2E2-A084640D2A0F}"/>
                </a:ext>
              </a:extLst>
            </p:cNvPr>
            <p:cNvCxnSpPr>
              <a:cxnSpLocks/>
            </p:cNvCxnSpPr>
            <p:nvPr/>
          </p:nvCxnSpPr>
          <p:spPr>
            <a:xfrm>
              <a:off x="5957972" y="2202264"/>
              <a:ext cx="28882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902B8E4C-0524-4DB5-9B9B-DDB20A34DF6A}"/>
                </a:ext>
              </a:extLst>
            </p:cNvPr>
            <p:cNvCxnSpPr>
              <a:cxnSpLocks/>
            </p:cNvCxnSpPr>
            <p:nvPr/>
          </p:nvCxnSpPr>
          <p:spPr>
            <a:xfrm>
              <a:off x="5965991" y="2306539"/>
              <a:ext cx="15564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D63220B4-0E5C-43F6-8799-87A05C6E4CF6}"/>
                </a:ext>
              </a:extLst>
            </p:cNvPr>
            <p:cNvCxnSpPr>
              <a:cxnSpLocks/>
            </p:cNvCxnSpPr>
            <p:nvPr/>
          </p:nvCxnSpPr>
          <p:spPr>
            <a:xfrm>
              <a:off x="6726390" y="2104407"/>
              <a:ext cx="28882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F56995D-3A20-43CA-9627-BE84106F5992}"/>
                </a:ext>
              </a:extLst>
            </p:cNvPr>
            <p:cNvCxnSpPr>
              <a:cxnSpLocks/>
            </p:cNvCxnSpPr>
            <p:nvPr/>
          </p:nvCxnSpPr>
          <p:spPr>
            <a:xfrm>
              <a:off x="6718754" y="2217989"/>
              <a:ext cx="28882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8ED23E6B-3DB8-48E5-841C-9F789BD9A929}"/>
                </a:ext>
              </a:extLst>
            </p:cNvPr>
            <p:cNvCxnSpPr>
              <a:cxnSpLocks/>
            </p:cNvCxnSpPr>
            <p:nvPr/>
          </p:nvCxnSpPr>
          <p:spPr>
            <a:xfrm>
              <a:off x="6437567" y="2793411"/>
              <a:ext cx="28882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E9F4EADA-E69D-49EF-BA2F-9B2FDD815B93}"/>
                </a:ext>
              </a:extLst>
            </p:cNvPr>
            <p:cNvCxnSpPr>
              <a:cxnSpLocks/>
            </p:cNvCxnSpPr>
            <p:nvPr/>
          </p:nvCxnSpPr>
          <p:spPr>
            <a:xfrm>
              <a:off x="6923229" y="3359401"/>
              <a:ext cx="15512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0FA2C3A5-6B51-4B8F-9046-73991D260C20}"/>
                </a:ext>
              </a:extLst>
            </p:cNvPr>
            <p:cNvCxnSpPr>
              <a:cxnSpLocks/>
            </p:cNvCxnSpPr>
            <p:nvPr/>
          </p:nvCxnSpPr>
          <p:spPr>
            <a:xfrm>
              <a:off x="6915593" y="3472983"/>
              <a:ext cx="28882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feld 39">
            <a:extLst>
              <a:ext uri="{FF2B5EF4-FFF2-40B4-BE49-F238E27FC236}">
                <a16:creationId xmlns:a16="http://schemas.microsoft.com/office/drawing/2014/main" id="{508C2D21-6704-47C6-9AFC-4BF9880FA2F9}"/>
              </a:ext>
            </a:extLst>
          </p:cNvPr>
          <p:cNvSpPr txBox="1"/>
          <p:nvPr/>
        </p:nvSpPr>
        <p:spPr>
          <a:xfrm>
            <a:off x="2850382" y="5954989"/>
            <a:ext cx="7679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Graph represents relations between textual units (</a:t>
            </a:r>
            <a:r>
              <a:rPr lang="en-GB" dirty="0" err="1"/>
              <a:t>e.g</a:t>
            </a:r>
            <a:r>
              <a:rPr lang="en-GB" dirty="0"/>
              <a:t> paragraphs/sentences)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A1974569-40BC-4B8F-8F5F-915DEF6F034A}"/>
              </a:ext>
            </a:extLst>
          </p:cNvPr>
          <p:cNvSpPr txBox="1"/>
          <p:nvPr/>
        </p:nvSpPr>
        <p:spPr>
          <a:xfrm>
            <a:off x="5202589" y="1317791"/>
            <a:ext cx="173198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Paragraphs</a:t>
            </a:r>
          </a:p>
        </p:txBody>
      </p:sp>
    </p:spTree>
    <p:extLst>
      <p:ext uri="{BB962C8B-B14F-4D97-AF65-F5344CB8AC3E}">
        <p14:creationId xmlns:p14="http://schemas.microsoft.com/office/powerpoint/2010/main" val="14500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el 1">
            <a:extLst>
              <a:ext uri="{FF2B5EF4-FFF2-40B4-BE49-F238E27FC236}">
                <a16:creationId xmlns:a16="http://schemas.microsoft.com/office/drawing/2014/main" id="{53025FB1-1C5C-499F-86D5-C9FF7006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39" y="402498"/>
            <a:ext cx="9404723" cy="1400530"/>
          </a:xfrm>
        </p:spPr>
        <p:txBody>
          <a:bodyPr/>
          <a:lstStyle/>
          <a:p>
            <a:r>
              <a:rPr lang="en-GB" dirty="0"/>
              <a:t>Graph-based MDS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8E23573E-0776-407C-B3F6-3E8C338D1F8C}"/>
              </a:ext>
            </a:extLst>
          </p:cNvPr>
          <p:cNvGrpSpPr/>
          <p:nvPr/>
        </p:nvGrpSpPr>
        <p:grpSpPr>
          <a:xfrm>
            <a:off x="1035900" y="1843816"/>
            <a:ext cx="9098062" cy="4111170"/>
            <a:chOff x="1571107" y="2469461"/>
            <a:chExt cx="7863839" cy="3277398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14E88C87-A5C4-42EF-8AFD-01113DC40938}"/>
                </a:ext>
              </a:extLst>
            </p:cNvPr>
            <p:cNvGrpSpPr/>
            <p:nvPr/>
          </p:nvGrpSpPr>
          <p:grpSpPr>
            <a:xfrm>
              <a:off x="2479963" y="3196239"/>
              <a:ext cx="1213658" cy="1654233"/>
              <a:chOff x="1637607" y="1438102"/>
              <a:chExt cx="1213658" cy="1654233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02BBF870-D8EB-4223-8A2A-85E19150B992}"/>
                  </a:ext>
                </a:extLst>
              </p:cNvPr>
              <p:cNvSpPr/>
              <p:nvPr/>
            </p:nvSpPr>
            <p:spPr>
              <a:xfrm>
                <a:off x="1637607" y="1438102"/>
                <a:ext cx="1213658" cy="1654233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0D783A02-4F07-49D6-9B59-A2BCA6CFC6BB}"/>
                  </a:ext>
                </a:extLst>
              </p:cNvPr>
              <p:cNvCxnSpPr/>
              <p:nvPr/>
            </p:nvCxnSpPr>
            <p:spPr>
              <a:xfrm>
                <a:off x="1787237" y="1629294"/>
                <a:ext cx="88114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D72B7F83-04A4-4E54-A86C-4B8FBDB1C4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696" y="1790007"/>
                <a:ext cx="43780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D68F0F60-3175-4C1A-BEBC-DF1884D0B589}"/>
                  </a:ext>
                </a:extLst>
              </p:cNvPr>
              <p:cNvCxnSpPr/>
              <p:nvPr/>
            </p:nvCxnSpPr>
            <p:spPr>
              <a:xfrm>
                <a:off x="1770610" y="2080952"/>
                <a:ext cx="88114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E5E40D29-A3B5-44CE-939B-FF196AF4C7CB}"/>
                  </a:ext>
                </a:extLst>
              </p:cNvPr>
              <p:cNvCxnSpPr/>
              <p:nvPr/>
            </p:nvCxnSpPr>
            <p:spPr>
              <a:xfrm>
                <a:off x="1770610" y="1947948"/>
                <a:ext cx="88114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62229994-12D4-49E1-85F8-4649C5541B8E}"/>
                  </a:ext>
                </a:extLst>
              </p:cNvPr>
              <p:cNvCxnSpPr/>
              <p:nvPr/>
            </p:nvCxnSpPr>
            <p:spPr>
              <a:xfrm>
                <a:off x="1765070" y="2241665"/>
                <a:ext cx="88114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166C6C8D-6428-4DA5-AE7D-1E1B5B73A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070" y="2416232"/>
                <a:ext cx="43780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5F09C4A-94B0-4C17-97B6-FCC42DBD6D95}"/>
                </a:ext>
              </a:extLst>
            </p:cNvPr>
            <p:cNvSpPr txBox="1"/>
            <p:nvPr/>
          </p:nvSpPr>
          <p:spPr>
            <a:xfrm>
              <a:off x="2355272" y="2469461"/>
              <a:ext cx="1712422" cy="294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Documents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2CEC5ACF-C8C8-4521-AE55-3DFD0BFDD0B8}"/>
                </a:ext>
              </a:extLst>
            </p:cNvPr>
            <p:cNvSpPr/>
            <p:nvPr/>
          </p:nvSpPr>
          <p:spPr>
            <a:xfrm>
              <a:off x="4724401" y="4272738"/>
              <a:ext cx="1945178" cy="762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Model</a:t>
              </a:r>
            </a:p>
          </p:txBody>
        </p: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BEA2DE3D-5696-4AAE-9D38-51B4EEF5B452}"/>
                </a:ext>
              </a:extLst>
            </p:cNvPr>
            <p:cNvCxnSpPr>
              <a:cxnSpLocks/>
              <a:stCxn id="4" idx="3"/>
              <a:endCxn id="18" idx="1"/>
            </p:cNvCxnSpPr>
            <p:nvPr/>
          </p:nvCxnSpPr>
          <p:spPr>
            <a:xfrm>
              <a:off x="3693621" y="4023356"/>
              <a:ext cx="1030780" cy="630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CA07C173-69E8-41E6-8E52-2C9C7BB79207}"/>
                </a:ext>
              </a:extLst>
            </p:cNvPr>
            <p:cNvGrpSpPr/>
            <p:nvPr/>
          </p:nvGrpSpPr>
          <p:grpSpPr>
            <a:xfrm>
              <a:off x="7700359" y="4366949"/>
              <a:ext cx="1213658" cy="597132"/>
              <a:chOff x="6478385" y="1880062"/>
              <a:chExt cx="1213658" cy="597132"/>
            </a:xfrm>
          </p:grpSpPr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FF7CF69C-498B-44FB-ADF9-9A8C1176AB42}"/>
                  </a:ext>
                </a:extLst>
              </p:cNvPr>
              <p:cNvSpPr/>
              <p:nvPr/>
            </p:nvSpPr>
            <p:spPr>
              <a:xfrm>
                <a:off x="6478385" y="1880062"/>
                <a:ext cx="1213658" cy="59713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FC2553E0-F0DA-41C4-B0A5-3357D6EF03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8015" y="2071253"/>
                <a:ext cx="629868" cy="0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D0A61C4D-6C5D-4F47-AC28-853422F4DB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2474" y="2231966"/>
                <a:ext cx="437802" cy="0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0E150FC8-AF5E-4331-B17E-420BB562A186}"/>
                </a:ext>
              </a:extLst>
            </p:cNvPr>
            <p:cNvSpPr txBox="1"/>
            <p:nvPr/>
          </p:nvSpPr>
          <p:spPr>
            <a:xfrm>
              <a:off x="7184969" y="2469461"/>
              <a:ext cx="2249977" cy="294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Summary</a:t>
              </a:r>
            </a:p>
          </p:txBody>
        </p: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D0B381D9-D82C-4A70-B323-F5DD4EDFE158}"/>
                </a:ext>
              </a:extLst>
            </p:cNvPr>
            <p:cNvCxnSpPr>
              <a:cxnSpLocks/>
              <a:stCxn id="18" idx="3"/>
              <a:endCxn id="23" idx="1"/>
            </p:cNvCxnSpPr>
            <p:nvPr/>
          </p:nvCxnSpPr>
          <p:spPr>
            <a:xfrm>
              <a:off x="6669579" y="4653738"/>
              <a:ext cx="1030780" cy="11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F03B161E-3306-424E-8B13-52BDD0C3B61C}"/>
                </a:ext>
              </a:extLst>
            </p:cNvPr>
            <p:cNvGrpSpPr/>
            <p:nvPr/>
          </p:nvGrpSpPr>
          <p:grpSpPr>
            <a:xfrm>
              <a:off x="1925782" y="3599410"/>
              <a:ext cx="1213658" cy="1654233"/>
              <a:chOff x="1637607" y="1438102"/>
              <a:chExt cx="1213658" cy="1654233"/>
            </a:xfrm>
          </p:grpSpPr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4ACA9407-7383-4288-AA02-91538E7EA0C0}"/>
                  </a:ext>
                </a:extLst>
              </p:cNvPr>
              <p:cNvSpPr/>
              <p:nvPr/>
            </p:nvSpPr>
            <p:spPr>
              <a:xfrm>
                <a:off x="1637607" y="1438102"/>
                <a:ext cx="1213658" cy="1654233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E91C207E-7D4A-41BE-9805-58B81DD29C5E}"/>
                  </a:ext>
                </a:extLst>
              </p:cNvPr>
              <p:cNvCxnSpPr/>
              <p:nvPr/>
            </p:nvCxnSpPr>
            <p:spPr>
              <a:xfrm>
                <a:off x="1787237" y="1629294"/>
                <a:ext cx="88114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>
                <a:extLst>
                  <a:ext uri="{FF2B5EF4-FFF2-40B4-BE49-F238E27FC236}">
                    <a16:creationId xmlns:a16="http://schemas.microsoft.com/office/drawing/2014/main" id="{4F5F9813-E4CC-4251-855D-8D4F2E120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696" y="1790007"/>
                <a:ext cx="43780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>
                <a:extLst>
                  <a:ext uri="{FF2B5EF4-FFF2-40B4-BE49-F238E27FC236}">
                    <a16:creationId xmlns:a16="http://schemas.microsoft.com/office/drawing/2014/main" id="{8F5BBF0F-8482-42A8-894E-EA2695E1D851}"/>
                  </a:ext>
                </a:extLst>
              </p:cNvPr>
              <p:cNvCxnSpPr/>
              <p:nvPr/>
            </p:nvCxnSpPr>
            <p:spPr>
              <a:xfrm>
                <a:off x="1770610" y="2080952"/>
                <a:ext cx="88114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>
                <a:extLst>
                  <a:ext uri="{FF2B5EF4-FFF2-40B4-BE49-F238E27FC236}">
                    <a16:creationId xmlns:a16="http://schemas.microsoft.com/office/drawing/2014/main" id="{9E5A7BA1-F34C-4084-8D9D-688F90FD5CB0}"/>
                  </a:ext>
                </a:extLst>
              </p:cNvPr>
              <p:cNvCxnSpPr/>
              <p:nvPr/>
            </p:nvCxnSpPr>
            <p:spPr>
              <a:xfrm>
                <a:off x="1770610" y="1947948"/>
                <a:ext cx="88114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Gerader Verbinder 63">
                <a:extLst>
                  <a:ext uri="{FF2B5EF4-FFF2-40B4-BE49-F238E27FC236}">
                    <a16:creationId xmlns:a16="http://schemas.microsoft.com/office/drawing/2014/main" id="{F12D7623-3174-4E02-97CD-C054E914CD98}"/>
                  </a:ext>
                </a:extLst>
              </p:cNvPr>
              <p:cNvCxnSpPr/>
              <p:nvPr/>
            </p:nvCxnSpPr>
            <p:spPr>
              <a:xfrm>
                <a:off x="1765070" y="2241665"/>
                <a:ext cx="88114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Gerader Verbinder 64">
                <a:extLst>
                  <a:ext uri="{FF2B5EF4-FFF2-40B4-BE49-F238E27FC236}">
                    <a16:creationId xmlns:a16="http://schemas.microsoft.com/office/drawing/2014/main" id="{2A50515B-2C02-4EB5-A7FC-8E9F468D86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070" y="2416232"/>
                <a:ext cx="43780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AD70B6E9-CE96-4304-B4E5-2A047297DDBA}"/>
                </a:ext>
              </a:extLst>
            </p:cNvPr>
            <p:cNvGrpSpPr/>
            <p:nvPr/>
          </p:nvGrpSpPr>
          <p:grpSpPr>
            <a:xfrm>
              <a:off x="1571107" y="4092626"/>
              <a:ext cx="1213658" cy="1654233"/>
              <a:chOff x="1637607" y="1438102"/>
              <a:chExt cx="1213658" cy="1654233"/>
            </a:xfrm>
          </p:grpSpPr>
          <p:sp>
            <p:nvSpPr>
              <p:cNvPr id="67" name="Rechteck: abgerundete Ecken 66">
                <a:extLst>
                  <a:ext uri="{FF2B5EF4-FFF2-40B4-BE49-F238E27FC236}">
                    <a16:creationId xmlns:a16="http://schemas.microsoft.com/office/drawing/2014/main" id="{D2DA2FED-619B-4262-99E6-478501D25980}"/>
                  </a:ext>
                </a:extLst>
              </p:cNvPr>
              <p:cNvSpPr/>
              <p:nvPr/>
            </p:nvSpPr>
            <p:spPr>
              <a:xfrm>
                <a:off x="1637607" y="1438102"/>
                <a:ext cx="1213658" cy="165423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68" name="Gerader Verbinder 67">
                <a:extLst>
                  <a:ext uri="{FF2B5EF4-FFF2-40B4-BE49-F238E27FC236}">
                    <a16:creationId xmlns:a16="http://schemas.microsoft.com/office/drawing/2014/main" id="{2D75AEE6-C79E-4583-81DE-24F3C018B3C6}"/>
                  </a:ext>
                </a:extLst>
              </p:cNvPr>
              <p:cNvCxnSpPr/>
              <p:nvPr/>
            </p:nvCxnSpPr>
            <p:spPr>
              <a:xfrm>
                <a:off x="1787237" y="1629294"/>
                <a:ext cx="88114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>
                <a:extLst>
                  <a:ext uri="{FF2B5EF4-FFF2-40B4-BE49-F238E27FC236}">
                    <a16:creationId xmlns:a16="http://schemas.microsoft.com/office/drawing/2014/main" id="{123E2AD1-915A-4F53-9740-038F5D75FA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696" y="1790007"/>
                <a:ext cx="43780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>
                <a:extLst>
                  <a:ext uri="{FF2B5EF4-FFF2-40B4-BE49-F238E27FC236}">
                    <a16:creationId xmlns:a16="http://schemas.microsoft.com/office/drawing/2014/main" id="{FCDD9795-1835-461D-A799-C2E7A0203EF6}"/>
                  </a:ext>
                </a:extLst>
              </p:cNvPr>
              <p:cNvCxnSpPr/>
              <p:nvPr/>
            </p:nvCxnSpPr>
            <p:spPr>
              <a:xfrm>
                <a:off x="1770610" y="2080952"/>
                <a:ext cx="88114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>
                <a:extLst>
                  <a:ext uri="{FF2B5EF4-FFF2-40B4-BE49-F238E27FC236}">
                    <a16:creationId xmlns:a16="http://schemas.microsoft.com/office/drawing/2014/main" id="{86ED9CB3-100E-48FE-94B9-45DCEF4B3264}"/>
                  </a:ext>
                </a:extLst>
              </p:cNvPr>
              <p:cNvCxnSpPr/>
              <p:nvPr/>
            </p:nvCxnSpPr>
            <p:spPr>
              <a:xfrm>
                <a:off x="1770610" y="1947948"/>
                <a:ext cx="88114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>
                <a:extLst>
                  <a:ext uri="{FF2B5EF4-FFF2-40B4-BE49-F238E27FC236}">
                    <a16:creationId xmlns:a16="http://schemas.microsoft.com/office/drawing/2014/main" id="{431EC033-D8F7-42C2-AC6D-34B8CA673AD0}"/>
                  </a:ext>
                </a:extLst>
              </p:cNvPr>
              <p:cNvCxnSpPr/>
              <p:nvPr/>
            </p:nvCxnSpPr>
            <p:spPr>
              <a:xfrm>
                <a:off x="1765070" y="2241665"/>
                <a:ext cx="88114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Gerader Verbinder 72">
                <a:extLst>
                  <a:ext uri="{FF2B5EF4-FFF2-40B4-BE49-F238E27FC236}">
                    <a16:creationId xmlns:a16="http://schemas.microsoft.com/office/drawing/2014/main" id="{4052D7F6-A70A-44AA-804A-2720BD88BD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070" y="2416232"/>
                <a:ext cx="43780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011CB1B7-1A69-4662-A938-605A26440C8C}"/>
                </a:ext>
              </a:extLst>
            </p:cNvPr>
            <p:cNvCxnSpPr>
              <a:cxnSpLocks/>
              <a:stCxn id="59" idx="3"/>
              <a:endCxn id="18" idx="1"/>
            </p:cNvCxnSpPr>
            <p:nvPr/>
          </p:nvCxnSpPr>
          <p:spPr>
            <a:xfrm>
              <a:off x="3139440" y="4426527"/>
              <a:ext cx="1584961" cy="227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930367C9-49E3-4CA7-AF07-9B499D7628C0}"/>
                </a:ext>
              </a:extLst>
            </p:cNvPr>
            <p:cNvCxnSpPr>
              <a:cxnSpLocks/>
              <a:stCxn id="67" idx="3"/>
              <a:endCxn id="18" idx="1"/>
            </p:cNvCxnSpPr>
            <p:nvPr/>
          </p:nvCxnSpPr>
          <p:spPr>
            <a:xfrm flipV="1">
              <a:off x="2784765" y="4653738"/>
              <a:ext cx="1939636" cy="266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C8D43D63-34D0-4C72-8F8F-9415314312CC}"/>
              </a:ext>
            </a:extLst>
          </p:cNvPr>
          <p:cNvSpPr/>
          <p:nvPr/>
        </p:nvSpPr>
        <p:spPr>
          <a:xfrm>
            <a:off x="5387952" y="1809877"/>
            <a:ext cx="449621" cy="48572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lussdiagramm: Verbinder 40">
            <a:extLst>
              <a:ext uri="{FF2B5EF4-FFF2-40B4-BE49-F238E27FC236}">
                <a16:creationId xmlns:a16="http://schemas.microsoft.com/office/drawing/2014/main" id="{4560180D-0FCC-41B6-ADD1-643D214C32CC}"/>
              </a:ext>
            </a:extLst>
          </p:cNvPr>
          <p:cNvSpPr/>
          <p:nvPr/>
        </p:nvSpPr>
        <p:spPr>
          <a:xfrm>
            <a:off x="5852281" y="2365339"/>
            <a:ext cx="449621" cy="48572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ussdiagramm: Verbinder 42">
            <a:extLst>
              <a:ext uri="{FF2B5EF4-FFF2-40B4-BE49-F238E27FC236}">
                <a16:creationId xmlns:a16="http://schemas.microsoft.com/office/drawing/2014/main" id="{3D8DDD13-D44C-4469-B157-DADD6F8AC199}"/>
              </a:ext>
            </a:extLst>
          </p:cNvPr>
          <p:cNvSpPr/>
          <p:nvPr/>
        </p:nvSpPr>
        <p:spPr>
          <a:xfrm>
            <a:off x="6148692" y="1732200"/>
            <a:ext cx="449621" cy="48572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ussdiagramm: Verbinder 43">
            <a:extLst>
              <a:ext uri="{FF2B5EF4-FFF2-40B4-BE49-F238E27FC236}">
                <a16:creationId xmlns:a16="http://schemas.microsoft.com/office/drawing/2014/main" id="{3176ED40-3E20-415F-BFF9-F327A476998F}"/>
              </a:ext>
            </a:extLst>
          </p:cNvPr>
          <p:cNvSpPr/>
          <p:nvPr/>
        </p:nvSpPr>
        <p:spPr>
          <a:xfrm>
            <a:off x="6342472" y="3001273"/>
            <a:ext cx="449621" cy="48572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A5A49AF-58C3-4FEA-842B-E4A77B101534}"/>
              </a:ext>
            </a:extLst>
          </p:cNvPr>
          <p:cNvCxnSpPr>
            <a:endCxn id="43" idx="2"/>
          </p:cNvCxnSpPr>
          <p:nvPr/>
        </p:nvCxnSpPr>
        <p:spPr>
          <a:xfrm flipV="1">
            <a:off x="5852281" y="1975060"/>
            <a:ext cx="296411" cy="77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446E9A07-9A6F-41D1-88FC-C66F15C426EA}"/>
              </a:ext>
            </a:extLst>
          </p:cNvPr>
          <p:cNvCxnSpPr>
            <a:cxnSpLocks/>
            <a:stCxn id="2" idx="5"/>
            <a:endCxn id="41" idx="1"/>
          </p:cNvCxnSpPr>
          <p:nvPr/>
        </p:nvCxnSpPr>
        <p:spPr>
          <a:xfrm>
            <a:off x="5771727" y="2224465"/>
            <a:ext cx="146399" cy="212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91ACEE61-44D9-4B08-8626-58B403004688}"/>
              </a:ext>
            </a:extLst>
          </p:cNvPr>
          <p:cNvCxnSpPr>
            <a:stCxn id="41" idx="5"/>
            <a:endCxn id="44" idx="1"/>
          </p:cNvCxnSpPr>
          <p:nvPr/>
        </p:nvCxnSpPr>
        <p:spPr>
          <a:xfrm>
            <a:off x="6236057" y="2779927"/>
            <a:ext cx="172261" cy="2924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94FDED1-9D10-443F-BCE1-D03CB379AFEB}"/>
              </a:ext>
            </a:extLst>
          </p:cNvPr>
          <p:cNvCxnSpPr/>
          <p:nvPr/>
        </p:nvCxnSpPr>
        <p:spPr>
          <a:xfrm flipV="1">
            <a:off x="3839550" y="2307106"/>
            <a:ext cx="1267716" cy="78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94EC772E-F492-414C-B5ED-9D14DB60448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809337" y="3340442"/>
            <a:ext cx="0" cy="76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2B68489F-A59C-414C-A2E2-A084640D2A0F}"/>
              </a:ext>
            </a:extLst>
          </p:cNvPr>
          <p:cNvCxnSpPr>
            <a:cxnSpLocks/>
          </p:cNvCxnSpPr>
          <p:nvPr/>
        </p:nvCxnSpPr>
        <p:spPr>
          <a:xfrm>
            <a:off x="5446903" y="2048256"/>
            <a:ext cx="2888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D63220B4-0E5C-43F6-8799-87A05C6E4CF6}"/>
              </a:ext>
            </a:extLst>
          </p:cNvPr>
          <p:cNvCxnSpPr>
            <a:cxnSpLocks/>
          </p:cNvCxnSpPr>
          <p:nvPr/>
        </p:nvCxnSpPr>
        <p:spPr>
          <a:xfrm>
            <a:off x="6215321" y="1960027"/>
            <a:ext cx="2888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8ED23E6B-3DB8-48E5-841C-9F789BD9A929}"/>
              </a:ext>
            </a:extLst>
          </p:cNvPr>
          <p:cNvCxnSpPr>
            <a:cxnSpLocks/>
          </p:cNvCxnSpPr>
          <p:nvPr/>
        </p:nvCxnSpPr>
        <p:spPr>
          <a:xfrm>
            <a:off x="5926498" y="2581653"/>
            <a:ext cx="2888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E9F4EADA-E69D-49EF-BA2F-9B2FDD815B93}"/>
              </a:ext>
            </a:extLst>
          </p:cNvPr>
          <p:cNvCxnSpPr>
            <a:cxnSpLocks/>
          </p:cNvCxnSpPr>
          <p:nvPr/>
        </p:nvCxnSpPr>
        <p:spPr>
          <a:xfrm>
            <a:off x="6469910" y="3224644"/>
            <a:ext cx="1551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Flussdiagramm: Verbinder 80">
            <a:extLst>
              <a:ext uri="{FF2B5EF4-FFF2-40B4-BE49-F238E27FC236}">
                <a16:creationId xmlns:a16="http://schemas.microsoft.com/office/drawing/2014/main" id="{9FA7A150-1295-4745-96E4-0AB61484DBA8}"/>
              </a:ext>
            </a:extLst>
          </p:cNvPr>
          <p:cNvSpPr/>
          <p:nvPr/>
        </p:nvSpPr>
        <p:spPr>
          <a:xfrm>
            <a:off x="6625855" y="2239646"/>
            <a:ext cx="449621" cy="48572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Flussdiagramm: Verbinder 81">
            <a:extLst>
              <a:ext uri="{FF2B5EF4-FFF2-40B4-BE49-F238E27FC236}">
                <a16:creationId xmlns:a16="http://schemas.microsoft.com/office/drawing/2014/main" id="{B403D66A-D900-4377-9D78-99CF4F000B87}"/>
              </a:ext>
            </a:extLst>
          </p:cNvPr>
          <p:cNvSpPr/>
          <p:nvPr/>
        </p:nvSpPr>
        <p:spPr>
          <a:xfrm>
            <a:off x="4821107" y="1528178"/>
            <a:ext cx="449621" cy="48572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03AC71CE-C99A-45FA-AB39-860C89D411BF}"/>
              </a:ext>
            </a:extLst>
          </p:cNvPr>
          <p:cNvCxnSpPr>
            <a:cxnSpLocks/>
          </p:cNvCxnSpPr>
          <p:nvPr/>
        </p:nvCxnSpPr>
        <p:spPr>
          <a:xfrm>
            <a:off x="6706253" y="2487002"/>
            <a:ext cx="2888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75A06BB6-CA37-451D-8996-5E322EB03837}"/>
              </a:ext>
            </a:extLst>
          </p:cNvPr>
          <p:cNvCxnSpPr>
            <a:cxnSpLocks/>
          </p:cNvCxnSpPr>
          <p:nvPr/>
        </p:nvCxnSpPr>
        <p:spPr>
          <a:xfrm>
            <a:off x="4946445" y="1743077"/>
            <a:ext cx="1551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FDB99F24-EE75-4E7B-9EE2-1DE7C34CC9AD}"/>
              </a:ext>
            </a:extLst>
          </p:cNvPr>
          <p:cNvCxnSpPr>
            <a:cxnSpLocks/>
            <a:stCxn id="82" idx="5"/>
            <a:endCxn id="2" idx="2"/>
          </p:cNvCxnSpPr>
          <p:nvPr/>
        </p:nvCxnSpPr>
        <p:spPr>
          <a:xfrm>
            <a:off x="5204883" y="1942766"/>
            <a:ext cx="183069" cy="109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F7CAF403-E6DB-4AD4-B92E-B53680129814}"/>
              </a:ext>
            </a:extLst>
          </p:cNvPr>
          <p:cNvCxnSpPr>
            <a:cxnSpLocks/>
            <a:stCxn id="82" idx="7"/>
            <a:endCxn id="43" idx="1"/>
          </p:cNvCxnSpPr>
          <p:nvPr/>
        </p:nvCxnSpPr>
        <p:spPr>
          <a:xfrm>
            <a:off x="5204883" y="1599310"/>
            <a:ext cx="1009654" cy="204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9B73702D-651A-407F-8BB0-D2F5A8F06BA4}"/>
              </a:ext>
            </a:extLst>
          </p:cNvPr>
          <p:cNvCxnSpPr>
            <a:cxnSpLocks/>
            <a:stCxn id="44" idx="7"/>
            <a:endCxn id="81" idx="4"/>
          </p:cNvCxnSpPr>
          <p:nvPr/>
        </p:nvCxnSpPr>
        <p:spPr>
          <a:xfrm flipV="1">
            <a:off x="6726248" y="2725366"/>
            <a:ext cx="124418" cy="347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C90D2534-DDDC-432E-B2AB-8F58EA7D75E9}"/>
              </a:ext>
            </a:extLst>
          </p:cNvPr>
          <p:cNvSpPr txBox="1"/>
          <p:nvPr/>
        </p:nvSpPr>
        <p:spPr>
          <a:xfrm>
            <a:off x="5638152" y="1213768"/>
            <a:ext cx="173198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Sentences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916EA74F-A1B9-42A0-B511-7846918CF411}"/>
              </a:ext>
            </a:extLst>
          </p:cNvPr>
          <p:cNvSpPr txBox="1"/>
          <p:nvPr/>
        </p:nvSpPr>
        <p:spPr>
          <a:xfrm>
            <a:off x="2850382" y="5954989"/>
            <a:ext cx="7679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Graph represents relations between textual units (</a:t>
            </a:r>
            <a:r>
              <a:rPr lang="en-GB" dirty="0" err="1"/>
              <a:t>e.g</a:t>
            </a:r>
            <a:r>
              <a:rPr lang="en-GB" dirty="0"/>
              <a:t> paragraphs/sentences)</a:t>
            </a:r>
          </a:p>
        </p:txBody>
      </p:sp>
    </p:spTree>
    <p:extLst>
      <p:ext uri="{BB962C8B-B14F-4D97-AF65-F5344CB8AC3E}">
        <p14:creationId xmlns:p14="http://schemas.microsoft.com/office/powerpoint/2010/main" val="422281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2E1E2-6742-4A80-9FB4-9A1751AA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74682F-3A6F-4801-8EC3-36C480F0E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textual units (paragraphs vs sentences) are best as vertices to capture context and dependencies of the input documents?</a:t>
            </a:r>
          </a:p>
          <a:p>
            <a:r>
              <a:rPr lang="en-GB" dirty="0"/>
              <a:t>How can you detect which textual units were used to create a summary within an abstractive MDS model?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021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07A02-855F-4AF6-988E-8FC284C0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Sentences vs Paragraphs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05B3774-594E-4EA8-BC74-3852BA9280CF}"/>
              </a:ext>
            </a:extLst>
          </p:cNvPr>
          <p:cNvSpPr/>
          <p:nvPr/>
        </p:nvSpPr>
        <p:spPr>
          <a:xfrm>
            <a:off x="3976872" y="1932708"/>
            <a:ext cx="2743200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Pre-Processing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029F6C7-E95B-4201-B546-4DAEA6828FA2}"/>
              </a:ext>
            </a:extLst>
          </p:cNvPr>
          <p:cNvSpPr/>
          <p:nvPr/>
        </p:nvSpPr>
        <p:spPr>
          <a:xfrm>
            <a:off x="418407" y="1932708"/>
            <a:ext cx="2743200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656B192-74EF-42E8-91E7-A01C3571C2B0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161607" y="2431472"/>
            <a:ext cx="815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C8FE3C2-AB1B-47C9-A0A6-23AADE61F0DE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3097876" y="2930235"/>
            <a:ext cx="2250596" cy="843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38ACADA-5DBB-48AA-94EE-59BB2F8E163E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5348472" y="2930235"/>
            <a:ext cx="1927935" cy="84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BCF3DCEF-8A4E-48A2-AABA-764B73B0C4DF}"/>
              </a:ext>
            </a:extLst>
          </p:cNvPr>
          <p:cNvSpPr/>
          <p:nvPr/>
        </p:nvSpPr>
        <p:spPr>
          <a:xfrm>
            <a:off x="1726276" y="3773979"/>
            <a:ext cx="2743200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Paragraph-Level Data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1ACB95-280E-4AB6-A4ED-3E9E91BEEF60}"/>
              </a:ext>
            </a:extLst>
          </p:cNvPr>
          <p:cNvSpPr/>
          <p:nvPr/>
        </p:nvSpPr>
        <p:spPr>
          <a:xfrm>
            <a:off x="5904807" y="3773978"/>
            <a:ext cx="2743200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Sentence-Level Data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2045401-9F47-4BE8-B693-40C6F6B3E87C}"/>
              </a:ext>
            </a:extLst>
          </p:cNvPr>
          <p:cNvSpPr/>
          <p:nvPr/>
        </p:nvSpPr>
        <p:spPr>
          <a:xfrm>
            <a:off x="1725200" y="5505797"/>
            <a:ext cx="2743200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1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AE4D23B-CE2A-4711-B980-67DE9FC07E92}"/>
              </a:ext>
            </a:extLst>
          </p:cNvPr>
          <p:cNvSpPr/>
          <p:nvPr/>
        </p:nvSpPr>
        <p:spPr>
          <a:xfrm>
            <a:off x="5904807" y="5505797"/>
            <a:ext cx="2743200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2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3F6E60B-7668-4E55-8835-E27D7A52B1AA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 flipH="1">
            <a:off x="3096800" y="4771506"/>
            <a:ext cx="1076" cy="73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D647416-733B-43AC-989B-D92D39C2CAD1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276407" y="4771505"/>
            <a:ext cx="0" cy="734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26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07A02-855F-4AF6-988E-8FC284C0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Sentences vs Paragraphs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CB3E321-B8C7-4B1C-B041-054E2D569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107" y="2251677"/>
            <a:ext cx="7230484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6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5948F-F4FB-4104-B1A6-1E58D14F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Paragraphs in News-Article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5BDFB89B-8A28-4958-94F5-65136E5606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58001"/>
              </p:ext>
            </p:extLst>
          </p:nvPr>
        </p:nvGraphicFramePr>
        <p:xfrm>
          <a:off x="5595822" y="2394066"/>
          <a:ext cx="5630548" cy="2815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6857828" imgH="3428771" progId="AcroExch.Document.DC">
                  <p:embed/>
                </p:oleObj>
              </mc:Choice>
              <mc:Fallback>
                <p:oleObj name="Acrobat Document" r:id="rId2" imgW="6857828" imgH="3428771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95822" y="2394066"/>
                        <a:ext cx="5630548" cy="2815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C051A483-8B64-462C-B0F6-F6A2F7996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90" y="2537434"/>
            <a:ext cx="4172532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8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3F051-80B6-494E-966C-BC4A9952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 Origin Analysis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3F19DE3-658C-46C7-B46F-65BC9AEA1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7537" y="2027700"/>
            <a:ext cx="5765452" cy="4195762"/>
          </a:xfrm>
        </p:spPr>
      </p:pic>
    </p:spTree>
    <p:extLst>
      <p:ext uri="{BB962C8B-B14F-4D97-AF65-F5344CB8AC3E}">
        <p14:creationId xmlns:p14="http://schemas.microsoft.com/office/powerpoint/2010/main" val="1739237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174</Words>
  <Application>Microsoft Office PowerPoint</Application>
  <PresentationFormat>Breitbild</PresentationFormat>
  <Paragraphs>45</Paragraphs>
  <Slides>14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Adobe Acrobat Document</vt:lpstr>
      <vt:lpstr>Research-based Group Project</vt:lpstr>
      <vt:lpstr>Multi Document Summarization (MDS)</vt:lpstr>
      <vt:lpstr>Graph-based MDS</vt:lpstr>
      <vt:lpstr>Graph-based MDS</vt:lpstr>
      <vt:lpstr>Research Questions</vt:lpstr>
      <vt:lpstr>Sentences vs Paragraphs</vt:lpstr>
      <vt:lpstr>Sentences vs Paragraphs</vt:lpstr>
      <vt:lpstr>Paragraphs in News-Article</vt:lpstr>
      <vt:lpstr>Source Origin Analysis</vt:lpstr>
      <vt:lpstr>Correlation-Analyse</vt:lpstr>
      <vt:lpstr>Source Origin Results</vt:lpstr>
      <vt:lpstr>Positional Bias</vt:lpstr>
      <vt:lpstr>Challenges / Limitations</vt:lpstr>
      <vt:lpstr>Contribution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Research-based Group Project</dc:title>
  <dc:creator>Arne Lochner</dc:creator>
  <cp:lastModifiedBy>Arne Lochner</cp:lastModifiedBy>
  <cp:revision>28</cp:revision>
  <dcterms:created xsi:type="dcterms:W3CDTF">2021-01-06T12:03:16Z</dcterms:created>
  <dcterms:modified xsi:type="dcterms:W3CDTF">2021-04-24T09:35:26Z</dcterms:modified>
</cp:coreProperties>
</file>