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1" r:id="rId12"/>
    <p:sldId id="262" r:id="rId13"/>
    <p:sldId id="264" r:id="rId14"/>
    <p:sldId id="263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A4765-A8C0-4303-B245-3DF66458E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Research-based Group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1610A1-7287-4A95-A145-EFE62E88D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25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el 1">
            <a:extLst>
              <a:ext uri="{FF2B5EF4-FFF2-40B4-BE49-F238E27FC236}">
                <a16:creationId xmlns:a16="http://schemas.microsoft.com/office/drawing/2014/main" id="{53025FB1-1C5C-499F-86D5-C9FF7006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9" y="402498"/>
            <a:ext cx="9404723" cy="1400530"/>
          </a:xfrm>
        </p:spPr>
        <p:txBody>
          <a:bodyPr/>
          <a:lstStyle/>
          <a:p>
            <a:r>
              <a:rPr lang="en-GB" dirty="0"/>
              <a:t>Graph-based MDS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E23573E-0776-407C-B3F6-3E8C338D1F8C}"/>
              </a:ext>
            </a:extLst>
          </p:cNvPr>
          <p:cNvGrpSpPr/>
          <p:nvPr/>
        </p:nvGrpSpPr>
        <p:grpSpPr>
          <a:xfrm>
            <a:off x="1035900" y="1843816"/>
            <a:ext cx="9098062" cy="4111170"/>
            <a:chOff x="1571107" y="2469461"/>
            <a:chExt cx="7863839" cy="3277398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14E88C87-A5C4-42EF-8AFD-01113DC40938}"/>
                </a:ext>
              </a:extLst>
            </p:cNvPr>
            <p:cNvGrpSpPr/>
            <p:nvPr/>
          </p:nvGrpSpPr>
          <p:grpSpPr>
            <a:xfrm>
              <a:off x="2479963" y="3196239"/>
              <a:ext cx="1213658" cy="1654233"/>
              <a:chOff x="1637607" y="1438102"/>
              <a:chExt cx="1213658" cy="1654233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02BBF870-D8EB-4223-8A2A-85E19150B992}"/>
                  </a:ext>
                </a:extLst>
              </p:cNvPr>
              <p:cNvSpPr/>
              <p:nvPr/>
            </p:nvSpPr>
            <p:spPr>
              <a:xfrm>
                <a:off x="1637607" y="1438102"/>
                <a:ext cx="1213658" cy="1654233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D783A02-4F07-49D6-9B59-A2BCA6CFC6BB}"/>
                  </a:ext>
                </a:extLst>
              </p:cNvPr>
              <p:cNvCxnSpPr/>
              <p:nvPr/>
            </p:nvCxnSpPr>
            <p:spPr>
              <a:xfrm>
                <a:off x="1787237" y="1629294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D72B7F83-04A4-4E54-A86C-4B8FBDB1C4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696" y="1790007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D68F0F60-3175-4C1A-BEBC-DF1884D0B589}"/>
                  </a:ext>
                </a:extLst>
              </p:cNvPr>
              <p:cNvCxnSpPr/>
              <p:nvPr/>
            </p:nvCxnSpPr>
            <p:spPr>
              <a:xfrm>
                <a:off x="1770610" y="2080952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E5E40D29-A3B5-44CE-939B-FF196AF4C7CB}"/>
                  </a:ext>
                </a:extLst>
              </p:cNvPr>
              <p:cNvCxnSpPr/>
              <p:nvPr/>
            </p:nvCxnSpPr>
            <p:spPr>
              <a:xfrm>
                <a:off x="1770610" y="1947948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62229994-12D4-49E1-85F8-4649C5541B8E}"/>
                  </a:ext>
                </a:extLst>
              </p:cNvPr>
              <p:cNvCxnSpPr/>
              <p:nvPr/>
            </p:nvCxnSpPr>
            <p:spPr>
              <a:xfrm>
                <a:off x="1765070" y="2241665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166C6C8D-6428-4DA5-AE7D-1E1B5B73A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070" y="2416232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F09C4A-94B0-4C17-97B6-FCC42DBD6D95}"/>
                </a:ext>
              </a:extLst>
            </p:cNvPr>
            <p:cNvSpPr txBox="1"/>
            <p:nvPr/>
          </p:nvSpPr>
          <p:spPr>
            <a:xfrm>
              <a:off x="2355272" y="2469461"/>
              <a:ext cx="1712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Dokumente</a:t>
              </a:r>
              <a:endParaRPr lang="en-GB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CEC5ACF-C8C8-4521-AE55-3DFD0BFDD0B8}"/>
                </a:ext>
              </a:extLst>
            </p:cNvPr>
            <p:cNvSpPr/>
            <p:nvPr/>
          </p:nvSpPr>
          <p:spPr>
            <a:xfrm>
              <a:off x="4724401" y="4272738"/>
              <a:ext cx="1945178" cy="76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Model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BEA2DE3D-5696-4AAE-9D38-51B4EEF5B452}"/>
                </a:ext>
              </a:extLst>
            </p:cNvPr>
            <p:cNvCxnSpPr>
              <a:cxnSpLocks/>
              <a:stCxn id="4" idx="3"/>
              <a:endCxn id="18" idx="1"/>
            </p:cNvCxnSpPr>
            <p:nvPr/>
          </p:nvCxnSpPr>
          <p:spPr>
            <a:xfrm>
              <a:off x="3693621" y="4023356"/>
              <a:ext cx="1030780" cy="630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A07C173-69E8-41E6-8E52-2C9C7BB79207}"/>
                </a:ext>
              </a:extLst>
            </p:cNvPr>
            <p:cNvGrpSpPr/>
            <p:nvPr/>
          </p:nvGrpSpPr>
          <p:grpSpPr>
            <a:xfrm>
              <a:off x="7700359" y="4366949"/>
              <a:ext cx="1213658" cy="597132"/>
              <a:chOff x="6478385" y="1880062"/>
              <a:chExt cx="1213658" cy="597132"/>
            </a:xfrm>
          </p:grpSpPr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FF7CF69C-498B-44FB-ADF9-9A8C1176AB42}"/>
                  </a:ext>
                </a:extLst>
              </p:cNvPr>
              <p:cNvSpPr/>
              <p:nvPr/>
            </p:nvSpPr>
            <p:spPr>
              <a:xfrm>
                <a:off x="6478385" y="1880062"/>
                <a:ext cx="1213658" cy="59713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FC2553E0-F0DA-41C4-B0A5-3357D6EF0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8015" y="2071253"/>
                <a:ext cx="629868" cy="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D0A61C4D-6C5D-4F47-AC28-853422F4D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2474" y="2231966"/>
                <a:ext cx="437802" cy="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150FC8-AF5E-4331-B17E-420BB562A186}"/>
                </a:ext>
              </a:extLst>
            </p:cNvPr>
            <p:cNvSpPr txBox="1"/>
            <p:nvPr/>
          </p:nvSpPr>
          <p:spPr>
            <a:xfrm>
              <a:off x="7184969" y="2469461"/>
              <a:ext cx="2249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Zusammenfassung</a:t>
              </a:r>
              <a:endParaRPr lang="en-GB" dirty="0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D0B381D9-D82C-4A70-B323-F5DD4EDFE158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>
            <a:xfrm>
              <a:off x="6669579" y="4653738"/>
              <a:ext cx="1030780" cy="11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F03B161E-3306-424E-8B13-52BDD0C3B61C}"/>
                </a:ext>
              </a:extLst>
            </p:cNvPr>
            <p:cNvGrpSpPr/>
            <p:nvPr/>
          </p:nvGrpSpPr>
          <p:grpSpPr>
            <a:xfrm>
              <a:off x="1925782" y="3599410"/>
              <a:ext cx="1213658" cy="1654233"/>
              <a:chOff x="1637607" y="1438102"/>
              <a:chExt cx="1213658" cy="1654233"/>
            </a:xfrm>
          </p:grpSpPr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4ACA9407-7383-4288-AA02-91538E7EA0C0}"/>
                  </a:ext>
                </a:extLst>
              </p:cNvPr>
              <p:cNvSpPr/>
              <p:nvPr/>
            </p:nvSpPr>
            <p:spPr>
              <a:xfrm>
                <a:off x="1637607" y="1438102"/>
                <a:ext cx="1213658" cy="165423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E91C207E-7D4A-41BE-9805-58B81DD29C5E}"/>
                  </a:ext>
                </a:extLst>
              </p:cNvPr>
              <p:cNvCxnSpPr/>
              <p:nvPr/>
            </p:nvCxnSpPr>
            <p:spPr>
              <a:xfrm>
                <a:off x="1787237" y="1629294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4F5F9813-E4CC-4251-855D-8D4F2E120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696" y="1790007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8F5BBF0F-8482-42A8-894E-EA2695E1D851}"/>
                  </a:ext>
                </a:extLst>
              </p:cNvPr>
              <p:cNvCxnSpPr/>
              <p:nvPr/>
            </p:nvCxnSpPr>
            <p:spPr>
              <a:xfrm>
                <a:off x="1770610" y="2080952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9E5A7BA1-F34C-4084-8D9D-688F90FD5CB0}"/>
                  </a:ext>
                </a:extLst>
              </p:cNvPr>
              <p:cNvCxnSpPr/>
              <p:nvPr/>
            </p:nvCxnSpPr>
            <p:spPr>
              <a:xfrm>
                <a:off x="1770610" y="1947948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F12D7623-3174-4E02-97CD-C054E914CD98}"/>
                  </a:ext>
                </a:extLst>
              </p:cNvPr>
              <p:cNvCxnSpPr/>
              <p:nvPr/>
            </p:nvCxnSpPr>
            <p:spPr>
              <a:xfrm>
                <a:off x="1765070" y="2241665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2A50515B-2C02-4EB5-A7FC-8E9F468D8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070" y="2416232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D70B6E9-CE96-4304-B4E5-2A047297DDBA}"/>
                </a:ext>
              </a:extLst>
            </p:cNvPr>
            <p:cNvGrpSpPr/>
            <p:nvPr/>
          </p:nvGrpSpPr>
          <p:grpSpPr>
            <a:xfrm>
              <a:off x="1571107" y="4092626"/>
              <a:ext cx="1213658" cy="1654233"/>
              <a:chOff x="1637607" y="1438102"/>
              <a:chExt cx="1213658" cy="1654233"/>
            </a:xfrm>
          </p:grpSpPr>
          <p:sp>
            <p:nvSpPr>
              <p:cNvPr id="67" name="Rechteck: abgerundete Ecken 66">
                <a:extLst>
                  <a:ext uri="{FF2B5EF4-FFF2-40B4-BE49-F238E27FC236}">
                    <a16:creationId xmlns:a16="http://schemas.microsoft.com/office/drawing/2014/main" id="{D2DA2FED-619B-4262-99E6-478501D25980}"/>
                  </a:ext>
                </a:extLst>
              </p:cNvPr>
              <p:cNvSpPr/>
              <p:nvPr/>
            </p:nvSpPr>
            <p:spPr>
              <a:xfrm>
                <a:off x="1637607" y="1438102"/>
                <a:ext cx="1213658" cy="165423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2D75AEE6-C79E-4583-81DE-24F3C018B3C6}"/>
                  </a:ext>
                </a:extLst>
              </p:cNvPr>
              <p:cNvCxnSpPr/>
              <p:nvPr/>
            </p:nvCxnSpPr>
            <p:spPr>
              <a:xfrm>
                <a:off x="1787237" y="1629294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123E2AD1-915A-4F53-9740-038F5D75F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696" y="1790007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FCDD9795-1835-461D-A799-C2E7A0203EF6}"/>
                  </a:ext>
                </a:extLst>
              </p:cNvPr>
              <p:cNvCxnSpPr/>
              <p:nvPr/>
            </p:nvCxnSpPr>
            <p:spPr>
              <a:xfrm>
                <a:off x="1770610" y="2080952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86ED9CB3-100E-48FE-94B9-45DCEF4B3264}"/>
                  </a:ext>
                </a:extLst>
              </p:cNvPr>
              <p:cNvCxnSpPr/>
              <p:nvPr/>
            </p:nvCxnSpPr>
            <p:spPr>
              <a:xfrm>
                <a:off x="1770610" y="1947948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431EC033-D8F7-42C2-AC6D-34B8CA673AD0}"/>
                  </a:ext>
                </a:extLst>
              </p:cNvPr>
              <p:cNvCxnSpPr/>
              <p:nvPr/>
            </p:nvCxnSpPr>
            <p:spPr>
              <a:xfrm>
                <a:off x="1765070" y="2241665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Gerader Verbinder 72">
                <a:extLst>
                  <a:ext uri="{FF2B5EF4-FFF2-40B4-BE49-F238E27FC236}">
                    <a16:creationId xmlns:a16="http://schemas.microsoft.com/office/drawing/2014/main" id="{4052D7F6-A70A-44AA-804A-2720BD88BD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070" y="2416232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011CB1B7-1A69-4662-A938-605A26440C8C}"/>
                </a:ext>
              </a:extLst>
            </p:cNvPr>
            <p:cNvCxnSpPr>
              <a:cxnSpLocks/>
              <a:stCxn id="59" idx="3"/>
              <a:endCxn id="18" idx="1"/>
            </p:cNvCxnSpPr>
            <p:nvPr/>
          </p:nvCxnSpPr>
          <p:spPr>
            <a:xfrm>
              <a:off x="3139440" y="4426527"/>
              <a:ext cx="1584961" cy="227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930367C9-49E3-4CA7-AF07-9B499D7628C0}"/>
                </a:ext>
              </a:extLst>
            </p:cNvPr>
            <p:cNvCxnSpPr>
              <a:cxnSpLocks/>
              <a:stCxn id="67" idx="3"/>
              <a:endCxn id="18" idx="1"/>
            </p:cNvCxnSpPr>
            <p:nvPr/>
          </p:nvCxnSpPr>
          <p:spPr>
            <a:xfrm flipV="1">
              <a:off x="2784765" y="4653738"/>
              <a:ext cx="1939636" cy="266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C8D43D63-34D0-4C72-8F8F-9415314312CC}"/>
              </a:ext>
            </a:extLst>
          </p:cNvPr>
          <p:cNvSpPr/>
          <p:nvPr/>
        </p:nvSpPr>
        <p:spPr>
          <a:xfrm>
            <a:off x="5387952" y="1809877"/>
            <a:ext cx="449621" cy="48572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4560180D-0FCC-41B6-ADD1-643D214C32CC}"/>
              </a:ext>
            </a:extLst>
          </p:cNvPr>
          <p:cNvSpPr/>
          <p:nvPr/>
        </p:nvSpPr>
        <p:spPr>
          <a:xfrm>
            <a:off x="5852281" y="2365339"/>
            <a:ext cx="449621" cy="48572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ussdiagramm: Verbinder 42">
            <a:extLst>
              <a:ext uri="{FF2B5EF4-FFF2-40B4-BE49-F238E27FC236}">
                <a16:creationId xmlns:a16="http://schemas.microsoft.com/office/drawing/2014/main" id="{3D8DDD13-D44C-4469-B157-DADD6F8AC199}"/>
              </a:ext>
            </a:extLst>
          </p:cNvPr>
          <p:cNvSpPr/>
          <p:nvPr/>
        </p:nvSpPr>
        <p:spPr>
          <a:xfrm>
            <a:off x="6148692" y="1732200"/>
            <a:ext cx="449621" cy="48572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ussdiagramm: Verbinder 43">
            <a:extLst>
              <a:ext uri="{FF2B5EF4-FFF2-40B4-BE49-F238E27FC236}">
                <a16:creationId xmlns:a16="http://schemas.microsoft.com/office/drawing/2014/main" id="{3176ED40-3E20-415F-BFF9-F327A476998F}"/>
              </a:ext>
            </a:extLst>
          </p:cNvPr>
          <p:cNvSpPr/>
          <p:nvPr/>
        </p:nvSpPr>
        <p:spPr>
          <a:xfrm>
            <a:off x="6342472" y="3001273"/>
            <a:ext cx="449621" cy="48572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A5A49AF-58C3-4FEA-842B-E4A77B101534}"/>
              </a:ext>
            </a:extLst>
          </p:cNvPr>
          <p:cNvCxnSpPr>
            <a:endCxn id="43" idx="2"/>
          </p:cNvCxnSpPr>
          <p:nvPr/>
        </p:nvCxnSpPr>
        <p:spPr>
          <a:xfrm flipV="1">
            <a:off x="5852281" y="1975060"/>
            <a:ext cx="296411" cy="77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46E9A07-9A6F-41D1-88FC-C66F15C426EA}"/>
              </a:ext>
            </a:extLst>
          </p:cNvPr>
          <p:cNvCxnSpPr>
            <a:cxnSpLocks/>
            <a:stCxn id="2" idx="5"/>
            <a:endCxn id="41" idx="1"/>
          </p:cNvCxnSpPr>
          <p:nvPr/>
        </p:nvCxnSpPr>
        <p:spPr>
          <a:xfrm>
            <a:off x="5771727" y="2224465"/>
            <a:ext cx="146399" cy="212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1ACEE61-44D9-4B08-8626-58B403004688}"/>
              </a:ext>
            </a:extLst>
          </p:cNvPr>
          <p:cNvCxnSpPr>
            <a:stCxn id="41" idx="5"/>
            <a:endCxn id="44" idx="1"/>
          </p:cNvCxnSpPr>
          <p:nvPr/>
        </p:nvCxnSpPr>
        <p:spPr>
          <a:xfrm>
            <a:off x="6236057" y="2779927"/>
            <a:ext cx="172261" cy="2924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94FDED1-9D10-443F-BCE1-D03CB379AFEB}"/>
              </a:ext>
            </a:extLst>
          </p:cNvPr>
          <p:cNvCxnSpPr/>
          <p:nvPr/>
        </p:nvCxnSpPr>
        <p:spPr>
          <a:xfrm flipV="1">
            <a:off x="3839550" y="2307106"/>
            <a:ext cx="1267716" cy="78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94EC772E-F492-414C-B5ED-9D14DB60448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809337" y="3340442"/>
            <a:ext cx="0" cy="76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B68489F-A59C-414C-A2E2-A084640D2A0F}"/>
              </a:ext>
            </a:extLst>
          </p:cNvPr>
          <p:cNvCxnSpPr>
            <a:cxnSpLocks/>
          </p:cNvCxnSpPr>
          <p:nvPr/>
        </p:nvCxnSpPr>
        <p:spPr>
          <a:xfrm>
            <a:off x="5446903" y="2048256"/>
            <a:ext cx="2888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D63220B4-0E5C-43F6-8799-87A05C6E4CF6}"/>
              </a:ext>
            </a:extLst>
          </p:cNvPr>
          <p:cNvCxnSpPr>
            <a:cxnSpLocks/>
          </p:cNvCxnSpPr>
          <p:nvPr/>
        </p:nvCxnSpPr>
        <p:spPr>
          <a:xfrm>
            <a:off x="6215321" y="1960027"/>
            <a:ext cx="2888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8ED23E6B-3DB8-48E5-841C-9F789BD9A929}"/>
              </a:ext>
            </a:extLst>
          </p:cNvPr>
          <p:cNvCxnSpPr>
            <a:cxnSpLocks/>
          </p:cNvCxnSpPr>
          <p:nvPr/>
        </p:nvCxnSpPr>
        <p:spPr>
          <a:xfrm>
            <a:off x="5926498" y="2581653"/>
            <a:ext cx="2888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E9F4EADA-E69D-49EF-BA2F-9B2FDD815B93}"/>
              </a:ext>
            </a:extLst>
          </p:cNvPr>
          <p:cNvCxnSpPr>
            <a:cxnSpLocks/>
          </p:cNvCxnSpPr>
          <p:nvPr/>
        </p:nvCxnSpPr>
        <p:spPr>
          <a:xfrm>
            <a:off x="6469910" y="3224644"/>
            <a:ext cx="1551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508C2D21-6704-47C6-9AFC-4BF9880FA2F9}"/>
              </a:ext>
            </a:extLst>
          </p:cNvPr>
          <p:cNvSpPr txBox="1"/>
          <p:nvPr/>
        </p:nvSpPr>
        <p:spPr>
          <a:xfrm>
            <a:off x="2850382" y="5954986"/>
            <a:ext cx="767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Graph </a:t>
            </a:r>
            <a:r>
              <a:rPr lang="en-GB" dirty="0" err="1"/>
              <a:t>repräsentiert</a:t>
            </a:r>
            <a:r>
              <a:rPr lang="en-GB" dirty="0"/>
              <a:t> </a:t>
            </a:r>
            <a:r>
              <a:rPr lang="en-GB" dirty="0" err="1"/>
              <a:t>Zusammenhänge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Text-</a:t>
            </a:r>
            <a:r>
              <a:rPr lang="en-GB" dirty="0" err="1"/>
              <a:t>Einheiten</a:t>
            </a:r>
            <a:r>
              <a:rPr lang="en-GB" dirty="0"/>
              <a:t> (</a:t>
            </a:r>
            <a:r>
              <a:rPr lang="en-GB" dirty="0" err="1"/>
              <a:t>z.B</a:t>
            </a:r>
            <a:r>
              <a:rPr lang="en-GB" dirty="0"/>
              <a:t> </a:t>
            </a:r>
            <a:r>
              <a:rPr lang="en-GB" dirty="0" err="1"/>
              <a:t>Paragraphen</a:t>
            </a:r>
            <a:r>
              <a:rPr lang="en-GB" dirty="0"/>
              <a:t>/</a:t>
            </a:r>
            <a:r>
              <a:rPr lang="en-GB" dirty="0" err="1"/>
              <a:t>Sätzen</a:t>
            </a:r>
            <a:r>
              <a:rPr lang="en-GB" dirty="0"/>
              <a:t>)</a:t>
            </a:r>
          </a:p>
        </p:txBody>
      </p:sp>
      <p:sp>
        <p:nvSpPr>
          <p:cNvPr id="81" name="Flussdiagramm: Verbinder 80">
            <a:extLst>
              <a:ext uri="{FF2B5EF4-FFF2-40B4-BE49-F238E27FC236}">
                <a16:creationId xmlns:a16="http://schemas.microsoft.com/office/drawing/2014/main" id="{9FA7A150-1295-4745-96E4-0AB61484DBA8}"/>
              </a:ext>
            </a:extLst>
          </p:cNvPr>
          <p:cNvSpPr/>
          <p:nvPr/>
        </p:nvSpPr>
        <p:spPr>
          <a:xfrm>
            <a:off x="6625855" y="2239646"/>
            <a:ext cx="449621" cy="48572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Flussdiagramm: Verbinder 81">
            <a:extLst>
              <a:ext uri="{FF2B5EF4-FFF2-40B4-BE49-F238E27FC236}">
                <a16:creationId xmlns:a16="http://schemas.microsoft.com/office/drawing/2014/main" id="{B403D66A-D900-4377-9D78-99CF4F000B87}"/>
              </a:ext>
            </a:extLst>
          </p:cNvPr>
          <p:cNvSpPr/>
          <p:nvPr/>
        </p:nvSpPr>
        <p:spPr>
          <a:xfrm>
            <a:off x="4821107" y="1528178"/>
            <a:ext cx="449621" cy="48572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03AC71CE-C99A-45FA-AB39-860C89D411BF}"/>
              </a:ext>
            </a:extLst>
          </p:cNvPr>
          <p:cNvCxnSpPr>
            <a:cxnSpLocks/>
          </p:cNvCxnSpPr>
          <p:nvPr/>
        </p:nvCxnSpPr>
        <p:spPr>
          <a:xfrm>
            <a:off x="6706253" y="2487002"/>
            <a:ext cx="2888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75A06BB6-CA37-451D-8996-5E322EB03837}"/>
              </a:ext>
            </a:extLst>
          </p:cNvPr>
          <p:cNvCxnSpPr>
            <a:cxnSpLocks/>
          </p:cNvCxnSpPr>
          <p:nvPr/>
        </p:nvCxnSpPr>
        <p:spPr>
          <a:xfrm>
            <a:off x="4946445" y="1743077"/>
            <a:ext cx="1551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DB99F24-EE75-4E7B-9EE2-1DE7C34CC9AD}"/>
              </a:ext>
            </a:extLst>
          </p:cNvPr>
          <p:cNvCxnSpPr>
            <a:cxnSpLocks/>
            <a:stCxn id="82" idx="5"/>
            <a:endCxn id="2" idx="2"/>
          </p:cNvCxnSpPr>
          <p:nvPr/>
        </p:nvCxnSpPr>
        <p:spPr>
          <a:xfrm>
            <a:off x="5204883" y="1942766"/>
            <a:ext cx="183069" cy="109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F7CAF403-E6DB-4AD4-B92E-B53680129814}"/>
              </a:ext>
            </a:extLst>
          </p:cNvPr>
          <p:cNvCxnSpPr>
            <a:cxnSpLocks/>
            <a:stCxn id="82" idx="7"/>
            <a:endCxn id="43" idx="1"/>
          </p:cNvCxnSpPr>
          <p:nvPr/>
        </p:nvCxnSpPr>
        <p:spPr>
          <a:xfrm>
            <a:off x="5204883" y="1599310"/>
            <a:ext cx="1009654" cy="204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9B73702D-651A-407F-8BB0-D2F5A8F06BA4}"/>
              </a:ext>
            </a:extLst>
          </p:cNvPr>
          <p:cNvCxnSpPr>
            <a:cxnSpLocks/>
            <a:stCxn id="44" idx="7"/>
            <a:endCxn id="81" idx="4"/>
          </p:cNvCxnSpPr>
          <p:nvPr/>
        </p:nvCxnSpPr>
        <p:spPr>
          <a:xfrm flipV="1">
            <a:off x="6726248" y="2725366"/>
            <a:ext cx="124418" cy="34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C90D2534-DDDC-432E-B2AB-8F58EA7D75E9}"/>
              </a:ext>
            </a:extLst>
          </p:cNvPr>
          <p:cNvSpPr txBox="1"/>
          <p:nvPr/>
        </p:nvSpPr>
        <p:spPr>
          <a:xfrm>
            <a:off x="5638152" y="1213768"/>
            <a:ext cx="173198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Sätze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81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2E1E2-6742-4A80-9FB4-9A1751AA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Forschungsfragen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4682F-3A6F-4801-8EC3-36C480F0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Welche</a:t>
            </a:r>
            <a:r>
              <a:rPr lang="en-GB" dirty="0"/>
              <a:t> Text-</a:t>
            </a:r>
            <a:r>
              <a:rPr lang="en-GB" dirty="0" err="1"/>
              <a:t>Einheiten</a:t>
            </a:r>
            <a:r>
              <a:rPr lang="en-GB" dirty="0"/>
              <a:t> (Paragraph vs </a:t>
            </a:r>
            <a:r>
              <a:rPr lang="en-GB" dirty="0" err="1"/>
              <a:t>Satz</a:t>
            </a:r>
            <a:r>
              <a:rPr lang="en-GB" dirty="0"/>
              <a:t>) </a:t>
            </a:r>
            <a:r>
              <a:rPr lang="en-GB" dirty="0" err="1"/>
              <a:t>sind</a:t>
            </a:r>
            <a:r>
              <a:rPr lang="en-GB" dirty="0"/>
              <a:t> am </a:t>
            </a:r>
            <a:r>
              <a:rPr lang="en-GB" dirty="0" err="1"/>
              <a:t>besten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Knoten</a:t>
            </a:r>
            <a:r>
              <a:rPr lang="en-GB" dirty="0"/>
              <a:t> in </a:t>
            </a:r>
            <a:r>
              <a:rPr lang="en-GB" dirty="0" err="1"/>
              <a:t>Ähnlichkeitsgraphen</a:t>
            </a:r>
            <a:r>
              <a:rPr lang="en-GB" dirty="0"/>
              <a:t>, um </a:t>
            </a:r>
            <a:r>
              <a:rPr lang="en-GB" dirty="0" err="1"/>
              <a:t>Kontexte</a:t>
            </a:r>
            <a:r>
              <a:rPr lang="en-GB" dirty="0"/>
              <a:t> und </a:t>
            </a:r>
            <a:r>
              <a:rPr lang="en-GB" dirty="0" err="1"/>
              <a:t>Abhängigkeiten</a:t>
            </a:r>
            <a:r>
              <a:rPr lang="en-GB" dirty="0"/>
              <a:t> der Input-</a:t>
            </a:r>
            <a:r>
              <a:rPr lang="en-GB" dirty="0" err="1"/>
              <a:t>Dokumente</a:t>
            </a:r>
            <a:r>
              <a:rPr lang="en-GB" dirty="0"/>
              <a:t> am </a:t>
            </a:r>
            <a:r>
              <a:rPr lang="en-GB" dirty="0" err="1"/>
              <a:t>besten</a:t>
            </a:r>
            <a:r>
              <a:rPr lang="en-GB" dirty="0"/>
              <a:t> verstehen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?</a:t>
            </a:r>
          </a:p>
          <a:p>
            <a:r>
              <a:rPr lang="en-GB" dirty="0" err="1"/>
              <a:t>Inwiefern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man in Abstractive MDS </a:t>
            </a:r>
            <a:r>
              <a:rPr lang="en-GB" dirty="0" err="1"/>
              <a:t>erkennen</a:t>
            </a:r>
            <a:r>
              <a:rPr lang="en-GB" dirty="0"/>
              <a:t>, </a:t>
            </a:r>
            <a:r>
              <a:rPr lang="en-GB" dirty="0" err="1"/>
              <a:t>welche</a:t>
            </a:r>
            <a:r>
              <a:rPr lang="en-GB" dirty="0"/>
              <a:t> Text-</a:t>
            </a:r>
            <a:r>
              <a:rPr lang="en-GB" dirty="0" err="1"/>
              <a:t>Einheiten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 </a:t>
            </a:r>
            <a:r>
              <a:rPr lang="en-GB" dirty="0" err="1"/>
              <a:t>wurden</a:t>
            </a:r>
            <a:r>
              <a:rPr lang="en-GB" dirty="0"/>
              <a:t>, um die </a:t>
            </a:r>
            <a:r>
              <a:rPr lang="en-GB" dirty="0" err="1"/>
              <a:t>Zusammenfassung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generieren</a:t>
            </a:r>
            <a:r>
              <a:rPr lang="en-GB" dirty="0"/>
              <a:t>?</a:t>
            </a:r>
          </a:p>
          <a:p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en-GB" dirty="0" err="1"/>
              <a:t>trainiertes</a:t>
            </a:r>
            <a:r>
              <a:rPr lang="en-GB" dirty="0"/>
              <a:t> MDS-Model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geshuffelten</a:t>
            </a:r>
            <a:r>
              <a:rPr lang="en-GB" dirty="0"/>
              <a:t> Input-</a:t>
            </a:r>
            <a:r>
              <a:rPr lang="en-GB" dirty="0" err="1"/>
              <a:t>Dokumenten</a:t>
            </a:r>
            <a:r>
              <a:rPr lang="en-GB" dirty="0"/>
              <a:t> </a:t>
            </a:r>
            <a:r>
              <a:rPr lang="en-GB" dirty="0" err="1"/>
              <a:t>umgehen</a:t>
            </a:r>
            <a:r>
              <a:rPr lang="en-GB"/>
              <a:t>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21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8838D-ACB7-4B67-9382-9E2C8132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Zukünftige</a:t>
            </a:r>
            <a:r>
              <a:rPr lang="en-GB" dirty="0"/>
              <a:t> Timeline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13C470-552B-40D7-9640-FB37EDF2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2" y="1586544"/>
            <a:ext cx="10351363" cy="481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9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FCBA6-46F3-4516-B7AA-CBED86C0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Frameworks / Tools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528585-5AC6-4741-902B-B3AF98E6E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25" y="1622037"/>
            <a:ext cx="3547199" cy="98313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B725E90-3B4C-49F5-80BB-9AE9F67C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614" y="1622037"/>
            <a:ext cx="3176726" cy="84381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C9A8896-C3F8-47C9-95E4-A74188449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339" y="3184955"/>
            <a:ext cx="1715156" cy="17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1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67D41-DD59-4354-9A85-F8848E26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 / 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D33222-80C1-47D7-B8AC-D13AC8A6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Mining and Machine Learning</a:t>
            </a:r>
          </a:p>
          <a:p>
            <a:r>
              <a:rPr lang="en-GB" dirty="0" err="1"/>
              <a:t>Forschungscode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Grundlage</a:t>
            </a:r>
            <a:endParaRPr lang="en-GB" dirty="0"/>
          </a:p>
          <a:p>
            <a:r>
              <a:rPr lang="en-GB" dirty="0"/>
              <a:t>“</a:t>
            </a:r>
            <a:r>
              <a:rPr lang="en-GB" dirty="0" err="1"/>
              <a:t>Tiefes</a:t>
            </a:r>
            <a:r>
              <a:rPr lang="en-GB" dirty="0"/>
              <a:t>” </a:t>
            </a:r>
            <a:r>
              <a:rPr lang="en-GB" dirty="0" err="1"/>
              <a:t>Wissen</a:t>
            </a:r>
            <a:r>
              <a:rPr lang="en-GB" dirty="0"/>
              <a:t> in Text Summarization </a:t>
            </a:r>
            <a:r>
              <a:rPr lang="en-GB" dirty="0" err="1"/>
              <a:t>aufbauen</a:t>
            </a:r>
            <a:endParaRPr lang="en-GB" dirty="0"/>
          </a:p>
          <a:p>
            <a:r>
              <a:rPr lang="en-GB" dirty="0"/>
              <a:t>Scripting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automatisiertes</a:t>
            </a:r>
            <a:r>
              <a:rPr lang="en-GB" dirty="0"/>
              <a:t> </a:t>
            </a:r>
            <a:r>
              <a:rPr lang="en-GB" dirty="0" err="1"/>
              <a:t>Ausführen</a:t>
            </a:r>
            <a:endParaRPr lang="en-GB" dirty="0"/>
          </a:p>
          <a:p>
            <a:r>
              <a:rPr lang="en-GB" dirty="0" err="1"/>
              <a:t>Bugfixing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Kompatibilitätsprobleme</a:t>
            </a:r>
            <a:r>
              <a:rPr lang="en-GB" dirty="0"/>
              <a:t> </a:t>
            </a:r>
          </a:p>
          <a:p>
            <a:r>
              <a:rPr lang="en-GB" dirty="0"/>
              <a:t>Technical Writing</a:t>
            </a:r>
          </a:p>
          <a:p>
            <a:r>
              <a:rPr lang="en-GB" dirty="0"/>
              <a:t>Paper </a:t>
            </a:r>
            <a:r>
              <a:rPr lang="en-GB" dirty="0" err="1"/>
              <a:t>verfassen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57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68E2D-276D-4680-A684-C8FDCFFD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96CE31-8AAE-4AD9-9A4C-6DC32F36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Weekly </a:t>
            </a:r>
            <a:r>
              <a:rPr lang="en-GB" dirty="0" err="1"/>
              <a:t>Treffen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Ansgar / Jessica</a:t>
            </a:r>
          </a:p>
          <a:p>
            <a:r>
              <a:rPr lang="en-GB" dirty="0"/>
              <a:t>Additional Weekly </a:t>
            </a:r>
            <a:r>
              <a:rPr lang="en-GB" dirty="0" err="1"/>
              <a:t>Treffen</a:t>
            </a:r>
            <a:r>
              <a:rPr lang="en-GB" dirty="0"/>
              <a:t> </a:t>
            </a:r>
            <a:r>
              <a:rPr lang="en-GB" dirty="0" err="1"/>
              <a:t>innerhalb</a:t>
            </a:r>
            <a:r>
              <a:rPr lang="en-GB" dirty="0"/>
              <a:t> des Teams </a:t>
            </a:r>
          </a:p>
          <a:p>
            <a:r>
              <a:rPr lang="en-GB" dirty="0" err="1"/>
              <a:t>Spontane</a:t>
            </a:r>
            <a:r>
              <a:rPr lang="en-GB" dirty="0"/>
              <a:t> </a:t>
            </a:r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Treffen</a:t>
            </a:r>
            <a:r>
              <a:rPr lang="en-GB" dirty="0"/>
              <a:t>, falls required</a:t>
            </a:r>
          </a:p>
        </p:txBody>
      </p:sp>
    </p:spTree>
    <p:extLst>
      <p:ext uri="{BB962C8B-B14F-4D97-AF65-F5344CB8AC3E}">
        <p14:creationId xmlns:p14="http://schemas.microsoft.com/office/powerpoint/2010/main" val="243627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B2BA0-70E0-4F97-9C0B-1BD69BC6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Softwarequalitätssicherung</a:t>
            </a:r>
            <a:r>
              <a:rPr lang="en-GB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E9F7F4-6CDE-4640-9E61-7A6417C3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  <a:p>
            <a:r>
              <a:rPr lang="en-GB" dirty="0"/>
              <a:t>Pair Programming</a:t>
            </a:r>
          </a:p>
          <a:p>
            <a:r>
              <a:rPr lang="en-GB" dirty="0"/>
              <a:t>Peer Reviews</a:t>
            </a:r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891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46EBF-3C0B-4E5F-B44D-01BCCF6E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Introduction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408A4-55DB-4A06-ABCB-56A154BF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92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D0AA4-9D86-4231-9122-1DD69F77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551524F-00E3-4F37-840C-BD0CFB467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145" y="1702327"/>
            <a:ext cx="6839905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5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8AA0E-8C60-4507-95B0-630E4A81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first 3 Months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A7D4BA-8D8B-4354-BF9E-369D8A50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Summarization </a:t>
            </a:r>
            <a:r>
              <a:rPr lang="en-GB" dirty="0" err="1"/>
              <a:t>einlesen</a:t>
            </a:r>
            <a:endParaRPr lang="en-GB" dirty="0"/>
          </a:p>
          <a:p>
            <a:r>
              <a:rPr lang="en-GB" dirty="0"/>
              <a:t>Paper Reading Sessions</a:t>
            </a:r>
          </a:p>
          <a:p>
            <a:r>
              <a:rPr lang="en-GB" dirty="0"/>
              <a:t>RQ </a:t>
            </a:r>
            <a:r>
              <a:rPr lang="en-GB" dirty="0" err="1"/>
              <a:t>definieren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03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7D6CE-6BCF-4C77-BFAB-061C0FC1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Summarization </a:t>
            </a:r>
            <a:r>
              <a:rPr lang="en-GB" dirty="0" err="1"/>
              <a:t>Erklärung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C2B421-359F-46B7-810F-BA21BF3CC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Multi-Document</a:t>
            </a:r>
          </a:p>
          <a:p>
            <a:r>
              <a:rPr lang="en-GB" dirty="0"/>
              <a:t>Abstractive vs Extractive</a:t>
            </a:r>
          </a:p>
          <a:p>
            <a:r>
              <a:rPr lang="en-GB" dirty="0"/>
              <a:t>Graph </a:t>
            </a:r>
          </a:p>
          <a:p>
            <a:r>
              <a:rPr lang="en-GB" dirty="0" err="1"/>
              <a:t>Neuronale</a:t>
            </a:r>
            <a:r>
              <a:rPr lang="en-GB" dirty="0"/>
              <a:t> </a:t>
            </a:r>
            <a:r>
              <a:rPr lang="en-GB" dirty="0" err="1"/>
              <a:t>Netze</a:t>
            </a:r>
            <a:endParaRPr lang="en-GB" dirty="0"/>
          </a:p>
          <a:p>
            <a:r>
              <a:rPr lang="en-GB" dirty="0" err="1"/>
              <a:t>GraphSum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54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4E88C87-A5C4-42EF-8AFD-01113DC40938}"/>
              </a:ext>
            </a:extLst>
          </p:cNvPr>
          <p:cNvGrpSpPr/>
          <p:nvPr/>
        </p:nvGrpSpPr>
        <p:grpSpPr>
          <a:xfrm>
            <a:off x="2479963" y="3196239"/>
            <a:ext cx="1213658" cy="1654233"/>
            <a:chOff x="1637607" y="1438102"/>
            <a:chExt cx="1213658" cy="1654233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02BBF870-D8EB-4223-8A2A-85E19150B992}"/>
                </a:ext>
              </a:extLst>
            </p:cNvPr>
            <p:cNvSpPr/>
            <p:nvPr/>
          </p:nvSpPr>
          <p:spPr>
            <a:xfrm>
              <a:off x="1637607" y="1438102"/>
              <a:ext cx="1213658" cy="165423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D783A02-4F07-49D6-9B59-A2BCA6CFC6BB}"/>
                </a:ext>
              </a:extLst>
            </p:cNvPr>
            <p:cNvCxnSpPr/>
            <p:nvPr/>
          </p:nvCxnSpPr>
          <p:spPr>
            <a:xfrm>
              <a:off x="1787237" y="1629294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72B7F83-04A4-4E54-A86C-4B8FBDB1C444}"/>
                </a:ext>
              </a:extLst>
            </p:cNvPr>
            <p:cNvCxnSpPr>
              <a:cxnSpLocks/>
            </p:cNvCxnSpPr>
            <p:nvPr/>
          </p:nvCxnSpPr>
          <p:spPr>
            <a:xfrm>
              <a:off x="1781696" y="1790007"/>
              <a:ext cx="4378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68F0F60-3175-4C1A-BEBC-DF1884D0B589}"/>
                </a:ext>
              </a:extLst>
            </p:cNvPr>
            <p:cNvCxnSpPr/>
            <p:nvPr/>
          </p:nvCxnSpPr>
          <p:spPr>
            <a:xfrm>
              <a:off x="1770610" y="2080952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E5E40D29-A3B5-44CE-939B-FF196AF4C7CB}"/>
                </a:ext>
              </a:extLst>
            </p:cNvPr>
            <p:cNvCxnSpPr/>
            <p:nvPr/>
          </p:nvCxnSpPr>
          <p:spPr>
            <a:xfrm>
              <a:off x="1770610" y="1947948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2229994-12D4-49E1-85F8-4649C5541B8E}"/>
                </a:ext>
              </a:extLst>
            </p:cNvPr>
            <p:cNvCxnSpPr/>
            <p:nvPr/>
          </p:nvCxnSpPr>
          <p:spPr>
            <a:xfrm>
              <a:off x="1765070" y="2241665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66C6C8D-6428-4DA5-AE7D-1E1B5B73AF31}"/>
                </a:ext>
              </a:extLst>
            </p:cNvPr>
            <p:cNvCxnSpPr>
              <a:cxnSpLocks/>
            </p:cNvCxnSpPr>
            <p:nvPr/>
          </p:nvCxnSpPr>
          <p:spPr>
            <a:xfrm>
              <a:off x="1765070" y="2416232"/>
              <a:ext cx="4378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25F09C4A-94B0-4C17-97B6-FCC42DBD6D95}"/>
              </a:ext>
            </a:extLst>
          </p:cNvPr>
          <p:cNvSpPr txBox="1"/>
          <p:nvPr/>
        </p:nvSpPr>
        <p:spPr>
          <a:xfrm>
            <a:off x="2355272" y="2469461"/>
            <a:ext cx="171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Dokumente</a:t>
            </a:r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EC5ACF-C8C8-4521-AE55-3DFD0BFDD0B8}"/>
              </a:ext>
            </a:extLst>
          </p:cNvPr>
          <p:cNvSpPr/>
          <p:nvPr/>
        </p:nvSpPr>
        <p:spPr>
          <a:xfrm>
            <a:off x="4724401" y="4272738"/>
            <a:ext cx="1945178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EA2DE3D-5696-4AAE-9D38-51B4EEF5B452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693621" y="4023356"/>
            <a:ext cx="1030780" cy="63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A07C173-69E8-41E6-8E52-2C9C7BB79207}"/>
              </a:ext>
            </a:extLst>
          </p:cNvPr>
          <p:cNvGrpSpPr/>
          <p:nvPr/>
        </p:nvGrpSpPr>
        <p:grpSpPr>
          <a:xfrm>
            <a:off x="7700359" y="4366949"/>
            <a:ext cx="1213658" cy="597132"/>
            <a:chOff x="6478385" y="1880062"/>
            <a:chExt cx="1213658" cy="597132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FF7CF69C-498B-44FB-ADF9-9A8C1176AB42}"/>
                </a:ext>
              </a:extLst>
            </p:cNvPr>
            <p:cNvSpPr/>
            <p:nvPr/>
          </p:nvSpPr>
          <p:spPr>
            <a:xfrm>
              <a:off x="6478385" y="1880062"/>
              <a:ext cx="1213658" cy="5971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FC2553E0-F0DA-41C4-B0A5-3357D6EF03D8}"/>
                </a:ext>
              </a:extLst>
            </p:cNvPr>
            <p:cNvCxnSpPr/>
            <p:nvPr/>
          </p:nvCxnSpPr>
          <p:spPr>
            <a:xfrm>
              <a:off x="6628015" y="2071253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0A61C4D-6C5D-4F47-AC28-853422F4DB4B}"/>
                </a:ext>
              </a:extLst>
            </p:cNvPr>
            <p:cNvCxnSpPr>
              <a:cxnSpLocks/>
            </p:cNvCxnSpPr>
            <p:nvPr/>
          </p:nvCxnSpPr>
          <p:spPr>
            <a:xfrm>
              <a:off x="6622474" y="2231966"/>
              <a:ext cx="4378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0E150FC8-AF5E-4331-B17E-420BB562A186}"/>
              </a:ext>
            </a:extLst>
          </p:cNvPr>
          <p:cNvSpPr txBox="1"/>
          <p:nvPr/>
        </p:nvSpPr>
        <p:spPr>
          <a:xfrm>
            <a:off x="7184969" y="2469461"/>
            <a:ext cx="224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Zusammenfassung</a:t>
            </a:r>
            <a:endParaRPr lang="en-GB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0B381D9-D82C-4A70-B323-F5DD4EDFE158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6669579" y="4653738"/>
            <a:ext cx="1030780" cy="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03B161E-3306-424E-8B13-52BDD0C3B61C}"/>
              </a:ext>
            </a:extLst>
          </p:cNvPr>
          <p:cNvGrpSpPr/>
          <p:nvPr/>
        </p:nvGrpSpPr>
        <p:grpSpPr>
          <a:xfrm>
            <a:off x="1925782" y="3599410"/>
            <a:ext cx="1213658" cy="1654233"/>
            <a:chOff x="1637607" y="1438102"/>
            <a:chExt cx="1213658" cy="1654233"/>
          </a:xfrm>
        </p:grpSpPr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4ACA9407-7383-4288-AA02-91538E7EA0C0}"/>
                </a:ext>
              </a:extLst>
            </p:cNvPr>
            <p:cNvSpPr/>
            <p:nvPr/>
          </p:nvSpPr>
          <p:spPr>
            <a:xfrm>
              <a:off x="1637607" y="1438102"/>
              <a:ext cx="1213658" cy="1654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E91C207E-7D4A-41BE-9805-58B81DD29C5E}"/>
                </a:ext>
              </a:extLst>
            </p:cNvPr>
            <p:cNvCxnSpPr/>
            <p:nvPr/>
          </p:nvCxnSpPr>
          <p:spPr>
            <a:xfrm>
              <a:off x="1787237" y="1629294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4F5F9813-E4CC-4251-855D-8D4F2E120C32}"/>
                </a:ext>
              </a:extLst>
            </p:cNvPr>
            <p:cNvCxnSpPr>
              <a:cxnSpLocks/>
            </p:cNvCxnSpPr>
            <p:nvPr/>
          </p:nvCxnSpPr>
          <p:spPr>
            <a:xfrm>
              <a:off x="1781696" y="1790007"/>
              <a:ext cx="4378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8F5BBF0F-8482-42A8-894E-EA2695E1D851}"/>
                </a:ext>
              </a:extLst>
            </p:cNvPr>
            <p:cNvCxnSpPr/>
            <p:nvPr/>
          </p:nvCxnSpPr>
          <p:spPr>
            <a:xfrm>
              <a:off x="1770610" y="2080952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9E5A7BA1-F34C-4084-8D9D-688F90FD5CB0}"/>
                </a:ext>
              </a:extLst>
            </p:cNvPr>
            <p:cNvCxnSpPr/>
            <p:nvPr/>
          </p:nvCxnSpPr>
          <p:spPr>
            <a:xfrm>
              <a:off x="1770610" y="1947948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F12D7623-3174-4E02-97CD-C054E914CD98}"/>
                </a:ext>
              </a:extLst>
            </p:cNvPr>
            <p:cNvCxnSpPr/>
            <p:nvPr/>
          </p:nvCxnSpPr>
          <p:spPr>
            <a:xfrm>
              <a:off x="1765070" y="2241665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2A50515B-2C02-4EB5-A7FC-8E9F468D8658}"/>
                </a:ext>
              </a:extLst>
            </p:cNvPr>
            <p:cNvCxnSpPr>
              <a:cxnSpLocks/>
            </p:cNvCxnSpPr>
            <p:nvPr/>
          </p:nvCxnSpPr>
          <p:spPr>
            <a:xfrm>
              <a:off x="1765070" y="2416232"/>
              <a:ext cx="4378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AD70B6E9-CE96-4304-B4E5-2A047297DDBA}"/>
              </a:ext>
            </a:extLst>
          </p:cNvPr>
          <p:cNvGrpSpPr/>
          <p:nvPr/>
        </p:nvGrpSpPr>
        <p:grpSpPr>
          <a:xfrm>
            <a:off x="1571107" y="4092626"/>
            <a:ext cx="1213658" cy="1654233"/>
            <a:chOff x="1637607" y="1438102"/>
            <a:chExt cx="1213658" cy="1654233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D2DA2FED-619B-4262-99E6-478501D25980}"/>
                </a:ext>
              </a:extLst>
            </p:cNvPr>
            <p:cNvSpPr/>
            <p:nvPr/>
          </p:nvSpPr>
          <p:spPr>
            <a:xfrm>
              <a:off x="1637607" y="1438102"/>
              <a:ext cx="1213658" cy="165423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2D75AEE6-C79E-4583-81DE-24F3C018B3C6}"/>
                </a:ext>
              </a:extLst>
            </p:cNvPr>
            <p:cNvCxnSpPr/>
            <p:nvPr/>
          </p:nvCxnSpPr>
          <p:spPr>
            <a:xfrm>
              <a:off x="1787237" y="1629294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123E2AD1-915A-4F53-9740-038F5D75FA69}"/>
                </a:ext>
              </a:extLst>
            </p:cNvPr>
            <p:cNvCxnSpPr>
              <a:cxnSpLocks/>
            </p:cNvCxnSpPr>
            <p:nvPr/>
          </p:nvCxnSpPr>
          <p:spPr>
            <a:xfrm>
              <a:off x="1781696" y="1790007"/>
              <a:ext cx="4378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FCDD9795-1835-461D-A799-C2E7A0203EF6}"/>
                </a:ext>
              </a:extLst>
            </p:cNvPr>
            <p:cNvCxnSpPr/>
            <p:nvPr/>
          </p:nvCxnSpPr>
          <p:spPr>
            <a:xfrm>
              <a:off x="1770610" y="2080952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86ED9CB3-100E-48FE-94B9-45DCEF4B3264}"/>
                </a:ext>
              </a:extLst>
            </p:cNvPr>
            <p:cNvCxnSpPr/>
            <p:nvPr/>
          </p:nvCxnSpPr>
          <p:spPr>
            <a:xfrm>
              <a:off x="1770610" y="1947948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431EC033-D8F7-42C2-AC6D-34B8CA673AD0}"/>
                </a:ext>
              </a:extLst>
            </p:cNvPr>
            <p:cNvCxnSpPr/>
            <p:nvPr/>
          </p:nvCxnSpPr>
          <p:spPr>
            <a:xfrm>
              <a:off x="1765070" y="2241665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4052D7F6-A70A-44AA-804A-2720BD88BDC8}"/>
                </a:ext>
              </a:extLst>
            </p:cNvPr>
            <p:cNvCxnSpPr>
              <a:cxnSpLocks/>
            </p:cNvCxnSpPr>
            <p:nvPr/>
          </p:nvCxnSpPr>
          <p:spPr>
            <a:xfrm>
              <a:off x="1765070" y="2416232"/>
              <a:ext cx="4378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011CB1B7-1A69-4662-A938-605A26440C8C}"/>
              </a:ext>
            </a:extLst>
          </p:cNvPr>
          <p:cNvCxnSpPr>
            <a:cxnSpLocks/>
            <a:stCxn id="59" idx="3"/>
            <a:endCxn id="18" idx="1"/>
          </p:cNvCxnSpPr>
          <p:nvPr/>
        </p:nvCxnSpPr>
        <p:spPr>
          <a:xfrm>
            <a:off x="3139440" y="4426527"/>
            <a:ext cx="1584961" cy="22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930367C9-49E3-4CA7-AF07-9B499D7628C0}"/>
              </a:ext>
            </a:extLst>
          </p:cNvPr>
          <p:cNvCxnSpPr>
            <a:cxnSpLocks/>
            <a:stCxn id="67" idx="3"/>
            <a:endCxn id="18" idx="1"/>
          </p:cNvCxnSpPr>
          <p:nvPr/>
        </p:nvCxnSpPr>
        <p:spPr>
          <a:xfrm flipV="1">
            <a:off x="2784765" y="4653738"/>
            <a:ext cx="1939636" cy="26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itel 1">
            <a:extLst>
              <a:ext uri="{FF2B5EF4-FFF2-40B4-BE49-F238E27FC236}">
                <a16:creationId xmlns:a16="http://schemas.microsoft.com/office/drawing/2014/main" id="{53025FB1-1C5C-499F-86D5-C9FF7006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9" y="402498"/>
            <a:ext cx="9404723" cy="1400530"/>
          </a:xfrm>
        </p:spPr>
        <p:txBody>
          <a:bodyPr/>
          <a:lstStyle/>
          <a:p>
            <a:r>
              <a:rPr lang="en-GB" dirty="0"/>
              <a:t>Multi Document Summarization (MDS)</a:t>
            </a:r>
          </a:p>
        </p:txBody>
      </p:sp>
    </p:spTree>
    <p:extLst>
      <p:ext uri="{BB962C8B-B14F-4D97-AF65-F5344CB8AC3E}">
        <p14:creationId xmlns:p14="http://schemas.microsoft.com/office/powerpoint/2010/main" val="234001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5792A95-986B-45D9-B6CA-61A2FD0A6F86}"/>
              </a:ext>
            </a:extLst>
          </p:cNvPr>
          <p:cNvGrpSpPr/>
          <p:nvPr/>
        </p:nvGrpSpPr>
        <p:grpSpPr>
          <a:xfrm>
            <a:off x="4216598" y="2198719"/>
            <a:ext cx="7975402" cy="3012487"/>
            <a:chOff x="1707613" y="2294971"/>
            <a:chExt cx="7975402" cy="301248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02BBF870-D8EB-4223-8A2A-85E19150B992}"/>
                </a:ext>
              </a:extLst>
            </p:cNvPr>
            <p:cNvSpPr/>
            <p:nvPr/>
          </p:nvSpPr>
          <p:spPr>
            <a:xfrm>
              <a:off x="2629363" y="2963003"/>
              <a:ext cx="1230875" cy="152052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D783A02-4F07-49D6-9B59-A2BCA6CFC6BB}"/>
                </a:ext>
              </a:extLst>
            </p:cNvPr>
            <p:cNvCxnSpPr/>
            <p:nvPr/>
          </p:nvCxnSpPr>
          <p:spPr>
            <a:xfrm>
              <a:off x="2781115" y="3138741"/>
              <a:ext cx="89365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72B7F83-04A4-4E54-A86C-4B8FBDB1C444}"/>
                </a:ext>
              </a:extLst>
            </p:cNvPr>
            <p:cNvCxnSpPr>
              <a:cxnSpLocks/>
            </p:cNvCxnSpPr>
            <p:nvPr/>
          </p:nvCxnSpPr>
          <p:spPr>
            <a:xfrm>
              <a:off x="2775495" y="3286464"/>
              <a:ext cx="4440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68F0F60-3175-4C1A-BEBC-DF1884D0B589}"/>
                </a:ext>
              </a:extLst>
            </p:cNvPr>
            <p:cNvCxnSpPr/>
            <p:nvPr/>
          </p:nvCxnSpPr>
          <p:spPr>
            <a:xfrm>
              <a:off x="2764252" y="3553892"/>
              <a:ext cx="8936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E5E40D29-A3B5-44CE-939B-FF196AF4C7CB}"/>
                </a:ext>
              </a:extLst>
            </p:cNvPr>
            <p:cNvCxnSpPr/>
            <p:nvPr/>
          </p:nvCxnSpPr>
          <p:spPr>
            <a:xfrm>
              <a:off x="2764252" y="3431639"/>
              <a:ext cx="8936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2229994-12D4-49E1-85F8-4649C5541B8E}"/>
                </a:ext>
              </a:extLst>
            </p:cNvPr>
            <p:cNvCxnSpPr/>
            <p:nvPr/>
          </p:nvCxnSpPr>
          <p:spPr>
            <a:xfrm>
              <a:off x="2758633" y="3701614"/>
              <a:ext cx="8936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66C6C8D-6428-4DA5-AE7D-1E1B5B73AF31}"/>
                </a:ext>
              </a:extLst>
            </p:cNvPr>
            <p:cNvCxnSpPr>
              <a:cxnSpLocks/>
            </p:cNvCxnSpPr>
            <p:nvPr/>
          </p:nvCxnSpPr>
          <p:spPr>
            <a:xfrm>
              <a:off x="2758633" y="3862071"/>
              <a:ext cx="4440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F09C4A-94B0-4C17-97B6-FCC42DBD6D95}"/>
                </a:ext>
              </a:extLst>
            </p:cNvPr>
            <p:cNvSpPr txBox="1"/>
            <p:nvPr/>
          </p:nvSpPr>
          <p:spPr>
            <a:xfrm>
              <a:off x="2502903" y="2294971"/>
              <a:ext cx="2641358" cy="346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Dokumente</a:t>
              </a:r>
              <a:endParaRPr lang="en-GB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CEC5ACF-C8C8-4521-AE55-3DFD0BFDD0B8}"/>
                </a:ext>
              </a:extLst>
            </p:cNvPr>
            <p:cNvSpPr/>
            <p:nvPr/>
          </p:nvSpPr>
          <p:spPr>
            <a:xfrm>
              <a:off x="4905642" y="3952489"/>
              <a:ext cx="1972774" cy="7004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Model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BEA2DE3D-5696-4AAE-9D38-51B4EEF5B452}"/>
                </a:ext>
              </a:extLst>
            </p:cNvPr>
            <p:cNvCxnSpPr>
              <a:cxnSpLocks/>
              <a:stCxn id="4" idx="3"/>
              <a:endCxn id="18" idx="1"/>
            </p:cNvCxnSpPr>
            <p:nvPr/>
          </p:nvCxnSpPr>
          <p:spPr>
            <a:xfrm>
              <a:off x="3860238" y="3723265"/>
              <a:ext cx="1045404" cy="579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150FC8-AF5E-4331-B17E-420BB562A186}"/>
                </a:ext>
              </a:extLst>
            </p:cNvPr>
            <p:cNvSpPr txBox="1"/>
            <p:nvPr/>
          </p:nvSpPr>
          <p:spPr>
            <a:xfrm>
              <a:off x="6281911" y="2294971"/>
              <a:ext cx="3401104" cy="346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Zusammenfassung</a:t>
              </a:r>
              <a:endParaRPr lang="en-GB" dirty="0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D0B381D9-D82C-4A70-B323-F5DD4EDFE158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>
            <a:xfrm flipV="1">
              <a:off x="6878416" y="4293039"/>
              <a:ext cx="1045403" cy="9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4ACA9407-7383-4288-AA02-91538E7EA0C0}"/>
                </a:ext>
              </a:extLst>
            </p:cNvPr>
            <p:cNvSpPr/>
            <p:nvPr/>
          </p:nvSpPr>
          <p:spPr>
            <a:xfrm>
              <a:off x="2067320" y="3333587"/>
              <a:ext cx="1230875" cy="15205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E91C207E-7D4A-41BE-9805-58B81DD29C5E}"/>
                </a:ext>
              </a:extLst>
            </p:cNvPr>
            <p:cNvCxnSpPr/>
            <p:nvPr/>
          </p:nvCxnSpPr>
          <p:spPr>
            <a:xfrm>
              <a:off x="2219073" y="3509325"/>
              <a:ext cx="8936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4F5F9813-E4CC-4251-855D-8D4F2E120C32}"/>
                </a:ext>
              </a:extLst>
            </p:cNvPr>
            <p:cNvCxnSpPr>
              <a:cxnSpLocks/>
            </p:cNvCxnSpPr>
            <p:nvPr/>
          </p:nvCxnSpPr>
          <p:spPr>
            <a:xfrm>
              <a:off x="2213453" y="3657048"/>
              <a:ext cx="44401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8F5BBF0F-8482-42A8-894E-EA2695E1D851}"/>
                </a:ext>
              </a:extLst>
            </p:cNvPr>
            <p:cNvCxnSpPr/>
            <p:nvPr/>
          </p:nvCxnSpPr>
          <p:spPr>
            <a:xfrm>
              <a:off x="2202209" y="3924475"/>
              <a:ext cx="8936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9E5A7BA1-F34C-4084-8D9D-688F90FD5CB0}"/>
                </a:ext>
              </a:extLst>
            </p:cNvPr>
            <p:cNvCxnSpPr/>
            <p:nvPr/>
          </p:nvCxnSpPr>
          <p:spPr>
            <a:xfrm>
              <a:off x="2202209" y="3802223"/>
              <a:ext cx="8936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F12D7623-3174-4E02-97CD-C054E914CD98}"/>
                </a:ext>
              </a:extLst>
            </p:cNvPr>
            <p:cNvCxnSpPr/>
            <p:nvPr/>
          </p:nvCxnSpPr>
          <p:spPr>
            <a:xfrm>
              <a:off x="2196591" y="4072198"/>
              <a:ext cx="8936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2A50515B-2C02-4EB5-A7FC-8E9F468D8658}"/>
                </a:ext>
              </a:extLst>
            </p:cNvPr>
            <p:cNvCxnSpPr>
              <a:cxnSpLocks/>
            </p:cNvCxnSpPr>
            <p:nvPr/>
          </p:nvCxnSpPr>
          <p:spPr>
            <a:xfrm>
              <a:off x="2196591" y="4232655"/>
              <a:ext cx="4440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D2DA2FED-619B-4262-99E6-478501D25980}"/>
                </a:ext>
              </a:extLst>
            </p:cNvPr>
            <p:cNvSpPr/>
            <p:nvPr/>
          </p:nvSpPr>
          <p:spPr>
            <a:xfrm>
              <a:off x="1707613" y="3786936"/>
              <a:ext cx="1230875" cy="152052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2D75AEE6-C79E-4583-81DE-24F3C018B3C6}"/>
                </a:ext>
              </a:extLst>
            </p:cNvPr>
            <p:cNvCxnSpPr/>
            <p:nvPr/>
          </p:nvCxnSpPr>
          <p:spPr>
            <a:xfrm>
              <a:off x="1859365" y="3962674"/>
              <a:ext cx="8936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123E2AD1-915A-4F53-9740-038F5D75FA69}"/>
                </a:ext>
              </a:extLst>
            </p:cNvPr>
            <p:cNvCxnSpPr>
              <a:cxnSpLocks/>
            </p:cNvCxnSpPr>
            <p:nvPr/>
          </p:nvCxnSpPr>
          <p:spPr>
            <a:xfrm>
              <a:off x="1853746" y="4110397"/>
              <a:ext cx="4440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FCDD9795-1835-461D-A799-C2E7A0203EF6}"/>
                </a:ext>
              </a:extLst>
            </p:cNvPr>
            <p:cNvCxnSpPr/>
            <p:nvPr/>
          </p:nvCxnSpPr>
          <p:spPr>
            <a:xfrm>
              <a:off x="1842502" y="4377824"/>
              <a:ext cx="8936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86ED9CB3-100E-48FE-94B9-45DCEF4B3264}"/>
                </a:ext>
              </a:extLst>
            </p:cNvPr>
            <p:cNvCxnSpPr/>
            <p:nvPr/>
          </p:nvCxnSpPr>
          <p:spPr>
            <a:xfrm>
              <a:off x="1842502" y="4255572"/>
              <a:ext cx="8936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431EC033-D8F7-42C2-AC6D-34B8CA673AD0}"/>
                </a:ext>
              </a:extLst>
            </p:cNvPr>
            <p:cNvCxnSpPr/>
            <p:nvPr/>
          </p:nvCxnSpPr>
          <p:spPr>
            <a:xfrm>
              <a:off x="1836884" y="4525547"/>
              <a:ext cx="89365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4052D7F6-A70A-44AA-804A-2720BD88BDC8}"/>
                </a:ext>
              </a:extLst>
            </p:cNvPr>
            <p:cNvCxnSpPr>
              <a:cxnSpLocks/>
            </p:cNvCxnSpPr>
            <p:nvPr/>
          </p:nvCxnSpPr>
          <p:spPr>
            <a:xfrm>
              <a:off x="1836884" y="4686004"/>
              <a:ext cx="4440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011CB1B7-1A69-4662-A938-605A26440C8C}"/>
                </a:ext>
              </a:extLst>
            </p:cNvPr>
            <p:cNvCxnSpPr>
              <a:cxnSpLocks/>
              <a:stCxn id="59" idx="3"/>
              <a:endCxn id="18" idx="1"/>
            </p:cNvCxnSpPr>
            <p:nvPr/>
          </p:nvCxnSpPr>
          <p:spPr>
            <a:xfrm>
              <a:off x="3298196" y="4093848"/>
              <a:ext cx="1607446" cy="208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930367C9-49E3-4CA7-AF07-9B499D7628C0}"/>
                </a:ext>
              </a:extLst>
            </p:cNvPr>
            <p:cNvCxnSpPr>
              <a:cxnSpLocks/>
              <a:stCxn id="67" idx="3"/>
              <a:endCxn id="18" idx="1"/>
            </p:cNvCxnSpPr>
            <p:nvPr/>
          </p:nvCxnSpPr>
          <p:spPr>
            <a:xfrm flipV="1">
              <a:off x="2938488" y="4302694"/>
              <a:ext cx="1967153" cy="244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6D525918-DD62-46C0-97F0-6A40609BC6BC}"/>
                </a:ext>
              </a:extLst>
            </p:cNvPr>
            <p:cNvGrpSpPr/>
            <p:nvPr/>
          </p:nvGrpSpPr>
          <p:grpSpPr>
            <a:xfrm>
              <a:off x="7923819" y="3942835"/>
              <a:ext cx="1230875" cy="700407"/>
              <a:chOff x="7923819" y="4039085"/>
              <a:chExt cx="1230875" cy="700407"/>
            </a:xfrm>
          </p:grpSpPr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FF7CF69C-498B-44FB-ADF9-9A8C1176AB42}"/>
                  </a:ext>
                </a:extLst>
              </p:cNvPr>
              <p:cNvSpPr/>
              <p:nvPr/>
            </p:nvSpPr>
            <p:spPr>
              <a:xfrm>
                <a:off x="7923819" y="4039085"/>
                <a:ext cx="1230875" cy="70040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FC2553E0-F0DA-41C4-B0A5-3357D6EF03D8}"/>
                  </a:ext>
                </a:extLst>
              </p:cNvPr>
              <p:cNvCxnSpPr/>
              <p:nvPr/>
            </p:nvCxnSpPr>
            <p:spPr>
              <a:xfrm>
                <a:off x="8075572" y="4214823"/>
                <a:ext cx="8936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D0A61C4D-6C5D-4F47-AC28-853422F4D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1545" y="4556862"/>
                <a:ext cx="44401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5D53D3FB-A19B-4D57-A176-A0A5B676C9AC}"/>
                  </a:ext>
                </a:extLst>
              </p:cNvPr>
              <p:cNvCxnSpPr/>
              <p:nvPr/>
            </p:nvCxnSpPr>
            <p:spPr>
              <a:xfrm>
                <a:off x="8075572" y="4389289"/>
                <a:ext cx="893650" cy="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itel 1">
            <a:extLst>
              <a:ext uri="{FF2B5EF4-FFF2-40B4-BE49-F238E27FC236}">
                <a16:creationId xmlns:a16="http://schemas.microsoft.com/office/drawing/2014/main" id="{7B407FB5-1134-44CA-A0C3-8C49B378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9" y="402498"/>
            <a:ext cx="9404723" cy="1400530"/>
          </a:xfrm>
        </p:spPr>
        <p:txBody>
          <a:bodyPr/>
          <a:lstStyle/>
          <a:p>
            <a:r>
              <a:rPr lang="en-GB" dirty="0"/>
              <a:t>Extractive MDS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4CC3CF0-873A-47B6-B962-5FCC5D66AE31}"/>
              </a:ext>
            </a:extLst>
          </p:cNvPr>
          <p:cNvSpPr txBox="1"/>
          <p:nvPr/>
        </p:nvSpPr>
        <p:spPr>
          <a:xfrm>
            <a:off x="885524" y="2198719"/>
            <a:ext cx="2819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Wiederverwendung</a:t>
            </a:r>
            <a:r>
              <a:rPr lang="en-GB" dirty="0"/>
              <a:t> der Input-</a:t>
            </a:r>
            <a:r>
              <a:rPr lang="en-GB" dirty="0" err="1"/>
              <a:t>Sätze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trainiert</a:t>
            </a:r>
            <a:r>
              <a:rPr lang="en-GB" dirty="0"/>
              <a:t>, die “</a:t>
            </a:r>
            <a:r>
              <a:rPr lang="en-GB" dirty="0" err="1"/>
              <a:t>richtigen</a:t>
            </a:r>
            <a:r>
              <a:rPr lang="en-GB" dirty="0"/>
              <a:t>” </a:t>
            </a:r>
            <a:r>
              <a:rPr lang="en-GB" dirty="0" err="1"/>
              <a:t>Sätze</a:t>
            </a:r>
            <a:r>
              <a:rPr lang="en-GB" dirty="0"/>
              <a:t> </a:t>
            </a:r>
            <a:r>
              <a:rPr lang="en-GB" dirty="0" err="1"/>
              <a:t>auszuwählen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05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E23573E-0776-407C-B3F6-3E8C338D1F8C}"/>
              </a:ext>
            </a:extLst>
          </p:cNvPr>
          <p:cNvGrpSpPr/>
          <p:nvPr/>
        </p:nvGrpSpPr>
        <p:grpSpPr>
          <a:xfrm>
            <a:off x="4015924" y="2344332"/>
            <a:ext cx="7863839" cy="3277398"/>
            <a:chOff x="1571107" y="2469461"/>
            <a:chExt cx="7863839" cy="3277398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14E88C87-A5C4-42EF-8AFD-01113DC40938}"/>
                </a:ext>
              </a:extLst>
            </p:cNvPr>
            <p:cNvGrpSpPr/>
            <p:nvPr/>
          </p:nvGrpSpPr>
          <p:grpSpPr>
            <a:xfrm>
              <a:off x="2479963" y="3196239"/>
              <a:ext cx="1213658" cy="1654233"/>
              <a:chOff x="1637607" y="1438102"/>
              <a:chExt cx="1213658" cy="1654233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02BBF870-D8EB-4223-8A2A-85E19150B992}"/>
                  </a:ext>
                </a:extLst>
              </p:cNvPr>
              <p:cNvSpPr/>
              <p:nvPr/>
            </p:nvSpPr>
            <p:spPr>
              <a:xfrm>
                <a:off x="1637607" y="1438102"/>
                <a:ext cx="1213658" cy="1654233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D783A02-4F07-49D6-9B59-A2BCA6CFC6BB}"/>
                  </a:ext>
                </a:extLst>
              </p:cNvPr>
              <p:cNvCxnSpPr/>
              <p:nvPr/>
            </p:nvCxnSpPr>
            <p:spPr>
              <a:xfrm>
                <a:off x="1787237" y="1629294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D72B7F83-04A4-4E54-A86C-4B8FBDB1C4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696" y="1790007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D68F0F60-3175-4C1A-BEBC-DF1884D0B589}"/>
                  </a:ext>
                </a:extLst>
              </p:cNvPr>
              <p:cNvCxnSpPr/>
              <p:nvPr/>
            </p:nvCxnSpPr>
            <p:spPr>
              <a:xfrm>
                <a:off x="1770610" y="2080952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E5E40D29-A3B5-44CE-939B-FF196AF4C7CB}"/>
                  </a:ext>
                </a:extLst>
              </p:cNvPr>
              <p:cNvCxnSpPr/>
              <p:nvPr/>
            </p:nvCxnSpPr>
            <p:spPr>
              <a:xfrm>
                <a:off x="1770610" y="1947948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62229994-12D4-49E1-85F8-4649C5541B8E}"/>
                  </a:ext>
                </a:extLst>
              </p:cNvPr>
              <p:cNvCxnSpPr/>
              <p:nvPr/>
            </p:nvCxnSpPr>
            <p:spPr>
              <a:xfrm>
                <a:off x="1765070" y="2241665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166C6C8D-6428-4DA5-AE7D-1E1B5B73A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070" y="2416232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F09C4A-94B0-4C17-97B6-FCC42DBD6D95}"/>
                </a:ext>
              </a:extLst>
            </p:cNvPr>
            <p:cNvSpPr txBox="1"/>
            <p:nvPr/>
          </p:nvSpPr>
          <p:spPr>
            <a:xfrm>
              <a:off x="2355272" y="2469461"/>
              <a:ext cx="1712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Dokumente</a:t>
              </a:r>
              <a:endParaRPr lang="en-GB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CEC5ACF-C8C8-4521-AE55-3DFD0BFDD0B8}"/>
                </a:ext>
              </a:extLst>
            </p:cNvPr>
            <p:cNvSpPr/>
            <p:nvPr/>
          </p:nvSpPr>
          <p:spPr>
            <a:xfrm>
              <a:off x="4724401" y="4272738"/>
              <a:ext cx="1945178" cy="76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Model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BEA2DE3D-5696-4AAE-9D38-51B4EEF5B452}"/>
                </a:ext>
              </a:extLst>
            </p:cNvPr>
            <p:cNvCxnSpPr>
              <a:cxnSpLocks/>
              <a:stCxn id="4" idx="3"/>
              <a:endCxn id="18" idx="1"/>
            </p:cNvCxnSpPr>
            <p:nvPr/>
          </p:nvCxnSpPr>
          <p:spPr>
            <a:xfrm>
              <a:off x="3693621" y="4023356"/>
              <a:ext cx="1030780" cy="630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A07C173-69E8-41E6-8E52-2C9C7BB79207}"/>
                </a:ext>
              </a:extLst>
            </p:cNvPr>
            <p:cNvGrpSpPr/>
            <p:nvPr/>
          </p:nvGrpSpPr>
          <p:grpSpPr>
            <a:xfrm>
              <a:off x="7700359" y="4366949"/>
              <a:ext cx="1213658" cy="597132"/>
              <a:chOff x="6478385" y="1880062"/>
              <a:chExt cx="1213658" cy="597132"/>
            </a:xfrm>
          </p:grpSpPr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FF7CF69C-498B-44FB-ADF9-9A8C1176AB42}"/>
                  </a:ext>
                </a:extLst>
              </p:cNvPr>
              <p:cNvSpPr/>
              <p:nvPr/>
            </p:nvSpPr>
            <p:spPr>
              <a:xfrm>
                <a:off x="6478385" y="1880062"/>
                <a:ext cx="1213658" cy="59713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FC2553E0-F0DA-41C4-B0A5-3357D6EF0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8015" y="2071253"/>
                <a:ext cx="629868" cy="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D0A61C4D-6C5D-4F47-AC28-853422F4D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2474" y="2231966"/>
                <a:ext cx="437802" cy="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150FC8-AF5E-4331-B17E-420BB562A186}"/>
                </a:ext>
              </a:extLst>
            </p:cNvPr>
            <p:cNvSpPr txBox="1"/>
            <p:nvPr/>
          </p:nvSpPr>
          <p:spPr>
            <a:xfrm>
              <a:off x="7184969" y="2469461"/>
              <a:ext cx="2249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Zusammenfassung</a:t>
              </a:r>
              <a:endParaRPr lang="en-GB" dirty="0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D0B381D9-D82C-4A70-B323-F5DD4EDFE158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>
            <a:xfrm>
              <a:off x="6669579" y="4653738"/>
              <a:ext cx="1030780" cy="11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F03B161E-3306-424E-8B13-52BDD0C3B61C}"/>
                </a:ext>
              </a:extLst>
            </p:cNvPr>
            <p:cNvGrpSpPr/>
            <p:nvPr/>
          </p:nvGrpSpPr>
          <p:grpSpPr>
            <a:xfrm>
              <a:off x="1925782" y="3599410"/>
              <a:ext cx="1213658" cy="1654233"/>
              <a:chOff x="1637607" y="1438102"/>
              <a:chExt cx="1213658" cy="1654233"/>
            </a:xfrm>
          </p:grpSpPr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4ACA9407-7383-4288-AA02-91538E7EA0C0}"/>
                  </a:ext>
                </a:extLst>
              </p:cNvPr>
              <p:cNvSpPr/>
              <p:nvPr/>
            </p:nvSpPr>
            <p:spPr>
              <a:xfrm>
                <a:off x="1637607" y="1438102"/>
                <a:ext cx="1213658" cy="165423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E91C207E-7D4A-41BE-9805-58B81DD29C5E}"/>
                  </a:ext>
                </a:extLst>
              </p:cNvPr>
              <p:cNvCxnSpPr/>
              <p:nvPr/>
            </p:nvCxnSpPr>
            <p:spPr>
              <a:xfrm>
                <a:off x="1787237" y="1629294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4F5F9813-E4CC-4251-855D-8D4F2E120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696" y="1790007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8F5BBF0F-8482-42A8-894E-EA2695E1D851}"/>
                  </a:ext>
                </a:extLst>
              </p:cNvPr>
              <p:cNvCxnSpPr/>
              <p:nvPr/>
            </p:nvCxnSpPr>
            <p:spPr>
              <a:xfrm>
                <a:off x="1770610" y="2080952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9E5A7BA1-F34C-4084-8D9D-688F90FD5CB0}"/>
                  </a:ext>
                </a:extLst>
              </p:cNvPr>
              <p:cNvCxnSpPr/>
              <p:nvPr/>
            </p:nvCxnSpPr>
            <p:spPr>
              <a:xfrm>
                <a:off x="1770610" y="1947948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F12D7623-3174-4E02-97CD-C054E914CD98}"/>
                  </a:ext>
                </a:extLst>
              </p:cNvPr>
              <p:cNvCxnSpPr/>
              <p:nvPr/>
            </p:nvCxnSpPr>
            <p:spPr>
              <a:xfrm>
                <a:off x="1765070" y="2241665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2A50515B-2C02-4EB5-A7FC-8E9F468D8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070" y="2416232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D70B6E9-CE96-4304-B4E5-2A047297DDBA}"/>
                </a:ext>
              </a:extLst>
            </p:cNvPr>
            <p:cNvGrpSpPr/>
            <p:nvPr/>
          </p:nvGrpSpPr>
          <p:grpSpPr>
            <a:xfrm>
              <a:off x="1571107" y="4092626"/>
              <a:ext cx="1213658" cy="1654233"/>
              <a:chOff x="1637607" y="1438102"/>
              <a:chExt cx="1213658" cy="1654233"/>
            </a:xfrm>
          </p:grpSpPr>
          <p:sp>
            <p:nvSpPr>
              <p:cNvPr id="67" name="Rechteck: abgerundete Ecken 66">
                <a:extLst>
                  <a:ext uri="{FF2B5EF4-FFF2-40B4-BE49-F238E27FC236}">
                    <a16:creationId xmlns:a16="http://schemas.microsoft.com/office/drawing/2014/main" id="{D2DA2FED-619B-4262-99E6-478501D25980}"/>
                  </a:ext>
                </a:extLst>
              </p:cNvPr>
              <p:cNvSpPr/>
              <p:nvPr/>
            </p:nvSpPr>
            <p:spPr>
              <a:xfrm>
                <a:off x="1637607" y="1438102"/>
                <a:ext cx="1213658" cy="165423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2D75AEE6-C79E-4583-81DE-24F3C018B3C6}"/>
                  </a:ext>
                </a:extLst>
              </p:cNvPr>
              <p:cNvCxnSpPr/>
              <p:nvPr/>
            </p:nvCxnSpPr>
            <p:spPr>
              <a:xfrm>
                <a:off x="1787237" y="1629294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123E2AD1-915A-4F53-9740-038F5D75F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696" y="1790007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FCDD9795-1835-461D-A799-C2E7A0203EF6}"/>
                  </a:ext>
                </a:extLst>
              </p:cNvPr>
              <p:cNvCxnSpPr/>
              <p:nvPr/>
            </p:nvCxnSpPr>
            <p:spPr>
              <a:xfrm>
                <a:off x="1770610" y="2080952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86ED9CB3-100E-48FE-94B9-45DCEF4B3264}"/>
                  </a:ext>
                </a:extLst>
              </p:cNvPr>
              <p:cNvCxnSpPr/>
              <p:nvPr/>
            </p:nvCxnSpPr>
            <p:spPr>
              <a:xfrm>
                <a:off x="1770610" y="1947948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431EC033-D8F7-42C2-AC6D-34B8CA673AD0}"/>
                  </a:ext>
                </a:extLst>
              </p:cNvPr>
              <p:cNvCxnSpPr/>
              <p:nvPr/>
            </p:nvCxnSpPr>
            <p:spPr>
              <a:xfrm>
                <a:off x="1765070" y="2241665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Gerader Verbinder 72">
                <a:extLst>
                  <a:ext uri="{FF2B5EF4-FFF2-40B4-BE49-F238E27FC236}">
                    <a16:creationId xmlns:a16="http://schemas.microsoft.com/office/drawing/2014/main" id="{4052D7F6-A70A-44AA-804A-2720BD88BD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070" y="2416232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011CB1B7-1A69-4662-A938-605A26440C8C}"/>
                </a:ext>
              </a:extLst>
            </p:cNvPr>
            <p:cNvCxnSpPr>
              <a:cxnSpLocks/>
              <a:stCxn id="59" idx="3"/>
              <a:endCxn id="18" idx="1"/>
            </p:cNvCxnSpPr>
            <p:nvPr/>
          </p:nvCxnSpPr>
          <p:spPr>
            <a:xfrm>
              <a:off x="3139440" y="4426527"/>
              <a:ext cx="1584961" cy="227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930367C9-49E3-4CA7-AF07-9B499D7628C0}"/>
                </a:ext>
              </a:extLst>
            </p:cNvPr>
            <p:cNvCxnSpPr>
              <a:cxnSpLocks/>
              <a:stCxn id="67" idx="3"/>
              <a:endCxn id="18" idx="1"/>
            </p:cNvCxnSpPr>
            <p:nvPr/>
          </p:nvCxnSpPr>
          <p:spPr>
            <a:xfrm flipV="1">
              <a:off x="2784765" y="4653738"/>
              <a:ext cx="1939636" cy="266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itel 1">
            <a:extLst>
              <a:ext uri="{FF2B5EF4-FFF2-40B4-BE49-F238E27FC236}">
                <a16:creationId xmlns:a16="http://schemas.microsoft.com/office/drawing/2014/main" id="{53025FB1-1C5C-499F-86D5-C9FF7006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9" y="402498"/>
            <a:ext cx="9404723" cy="1400530"/>
          </a:xfrm>
        </p:spPr>
        <p:txBody>
          <a:bodyPr/>
          <a:lstStyle/>
          <a:p>
            <a:r>
              <a:rPr lang="en-GB" dirty="0"/>
              <a:t>Abstractive MDS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98BE651-0CE8-43F7-A22F-2B80807B21C4}"/>
              </a:ext>
            </a:extLst>
          </p:cNvPr>
          <p:cNvSpPr txBox="1"/>
          <p:nvPr/>
        </p:nvSpPr>
        <p:spPr>
          <a:xfrm>
            <a:off x="898649" y="2229801"/>
            <a:ext cx="2819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</a:t>
            </a:r>
            <a:r>
              <a:rPr lang="en-GB" dirty="0" err="1"/>
              <a:t>generiert</a:t>
            </a:r>
            <a:r>
              <a:rPr lang="en-GB" dirty="0"/>
              <a:t> </a:t>
            </a:r>
            <a:r>
              <a:rPr lang="en-GB" dirty="0" err="1"/>
              <a:t>neue</a:t>
            </a:r>
            <a:r>
              <a:rPr lang="en-GB" dirty="0"/>
              <a:t> </a:t>
            </a:r>
            <a:r>
              <a:rPr lang="en-GB" dirty="0" err="1"/>
              <a:t>Sätze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trainiert</a:t>
            </a:r>
            <a:r>
              <a:rPr lang="en-GB" dirty="0"/>
              <a:t>, </a:t>
            </a:r>
            <a:r>
              <a:rPr lang="en-GB" dirty="0" err="1"/>
              <a:t>neue</a:t>
            </a:r>
            <a:r>
              <a:rPr lang="en-GB" dirty="0"/>
              <a:t>, “</a:t>
            </a:r>
            <a:r>
              <a:rPr lang="en-GB" dirty="0" err="1"/>
              <a:t>richtige</a:t>
            </a:r>
            <a:r>
              <a:rPr lang="en-GB" dirty="0"/>
              <a:t>” </a:t>
            </a:r>
            <a:r>
              <a:rPr lang="en-GB" dirty="0" err="1"/>
              <a:t>Sätze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generieren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87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el 1">
            <a:extLst>
              <a:ext uri="{FF2B5EF4-FFF2-40B4-BE49-F238E27FC236}">
                <a16:creationId xmlns:a16="http://schemas.microsoft.com/office/drawing/2014/main" id="{53025FB1-1C5C-499F-86D5-C9FF7006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9" y="402498"/>
            <a:ext cx="9404723" cy="1400530"/>
          </a:xfrm>
        </p:spPr>
        <p:txBody>
          <a:bodyPr/>
          <a:lstStyle/>
          <a:p>
            <a:r>
              <a:rPr lang="en-GB" dirty="0"/>
              <a:t>Graph-based MDS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E66F45AB-2BE4-4578-A556-8F39BC14FDF1}"/>
              </a:ext>
            </a:extLst>
          </p:cNvPr>
          <p:cNvGrpSpPr/>
          <p:nvPr/>
        </p:nvGrpSpPr>
        <p:grpSpPr>
          <a:xfrm>
            <a:off x="1035900" y="1732203"/>
            <a:ext cx="9098062" cy="4222786"/>
            <a:chOff x="1546969" y="1943958"/>
            <a:chExt cx="9098062" cy="4222786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E23573E-0776-407C-B3F6-3E8C338D1F8C}"/>
                </a:ext>
              </a:extLst>
            </p:cNvPr>
            <p:cNvGrpSpPr/>
            <p:nvPr/>
          </p:nvGrpSpPr>
          <p:grpSpPr>
            <a:xfrm>
              <a:off x="1546969" y="2055574"/>
              <a:ext cx="9098062" cy="4111170"/>
              <a:chOff x="1571107" y="2469461"/>
              <a:chExt cx="7863839" cy="327739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14E88C87-A5C4-42EF-8AFD-01113DC40938}"/>
                  </a:ext>
                </a:extLst>
              </p:cNvPr>
              <p:cNvGrpSpPr/>
              <p:nvPr/>
            </p:nvGrpSpPr>
            <p:grpSpPr>
              <a:xfrm>
                <a:off x="2479963" y="3196239"/>
                <a:ext cx="1213658" cy="1654233"/>
                <a:chOff x="1637607" y="1438102"/>
                <a:chExt cx="1213658" cy="1654233"/>
              </a:xfrm>
            </p:grpSpPr>
            <p:sp>
              <p:nvSpPr>
                <p:cNvPr id="4" name="Rechteck: abgerundete Ecken 3">
                  <a:extLst>
                    <a:ext uri="{FF2B5EF4-FFF2-40B4-BE49-F238E27FC236}">
                      <a16:creationId xmlns:a16="http://schemas.microsoft.com/office/drawing/2014/main" id="{02BBF870-D8EB-4223-8A2A-85E19150B992}"/>
                    </a:ext>
                  </a:extLst>
                </p:cNvPr>
                <p:cNvSpPr/>
                <p:nvPr/>
              </p:nvSpPr>
              <p:spPr>
                <a:xfrm>
                  <a:off x="1637607" y="1438102"/>
                  <a:ext cx="1213658" cy="1654233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8" name="Gerader Verbinder 7">
                  <a:extLst>
                    <a:ext uri="{FF2B5EF4-FFF2-40B4-BE49-F238E27FC236}">
                      <a16:creationId xmlns:a16="http://schemas.microsoft.com/office/drawing/2014/main" id="{0D783A02-4F07-49D6-9B59-A2BCA6CFC6BB}"/>
                    </a:ext>
                  </a:extLst>
                </p:cNvPr>
                <p:cNvCxnSpPr/>
                <p:nvPr/>
              </p:nvCxnSpPr>
              <p:spPr>
                <a:xfrm>
                  <a:off x="1787237" y="1629294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Gerader Verbinder 8">
                  <a:extLst>
                    <a:ext uri="{FF2B5EF4-FFF2-40B4-BE49-F238E27FC236}">
                      <a16:creationId xmlns:a16="http://schemas.microsoft.com/office/drawing/2014/main" id="{D72B7F83-04A4-4E54-A86C-4B8FBDB1C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1696" y="1790007"/>
                  <a:ext cx="43780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r Verbinder 11">
                  <a:extLst>
                    <a:ext uri="{FF2B5EF4-FFF2-40B4-BE49-F238E27FC236}">
                      <a16:creationId xmlns:a16="http://schemas.microsoft.com/office/drawing/2014/main" id="{D68F0F60-3175-4C1A-BEBC-DF1884D0B589}"/>
                    </a:ext>
                  </a:extLst>
                </p:cNvPr>
                <p:cNvCxnSpPr/>
                <p:nvPr/>
              </p:nvCxnSpPr>
              <p:spPr>
                <a:xfrm>
                  <a:off x="1770610" y="2080952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E5E40D29-A3B5-44CE-939B-FF196AF4C7CB}"/>
                    </a:ext>
                  </a:extLst>
                </p:cNvPr>
                <p:cNvCxnSpPr/>
                <p:nvPr/>
              </p:nvCxnSpPr>
              <p:spPr>
                <a:xfrm>
                  <a:off x="1770610" y="1947948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Gerader Verbinder 13">
                  <a:extLst>
                    <a:ext uri="{FF2B5EF4-FFF2-40B4-BE49-F238E27FC236}">
                      <a16:creationId xmlns:a16="http://schemas.microsoft.com/office/drawing/2014/main" id="{62229994-12D4-49E1-85F8-4649C5541B8E}"/>
                    </a:ext>
                  </a:extLst>
                </p:cNvPr>
                <p:cNvCxnSpPr/>
                <p:nvPr/>
              </p:nvCxnSpPr>
              <p:spPr>
                <a:xfrm>
                  <a:off x="1765070" y="2241665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166C6C8D-6428-4DA5-AE7D-1E1B5B73A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5070" y="2416232"/>
                  <a:ext cx="43780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5F09C4A-94B0-4C17-97B6-FCC42DBD6D95}"/>
                  </a:ext>
                </a:extLst>
              </p:cNvPr>
              <p:cNvSpPr txBox="1"/>
              <p:nvPr/>
            </p:nvSpPr>
            <p:spPr>
              <a:xfrm>
                <a:off x="2355272" y="2469461"/>
                <a:ext cx="1712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Dokumente</a:t>
                </a:r>
                <a:endParaRPr lang="en-GB" dirty="0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2CEC5ACF-C8C8-4521-AE55-3DFD0BFDD0B8}"/>
                  </a:ext>
                </a:extLst>
              </p:cNvPr>
              <p:cNvSpPr/>
              <p:nvPr/>
            </p:nvSpPr>
            <p:spPr>
              <a:xfrm>
                <a:off x="4724401" y="4272738"/>
                <a:ext cx="1945178" cy="762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Model</a:t>
                </a:r>
              </a:p>
            </p:txBody>
          </p: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BEA2DE3D-5696-4AAE-9D38-51B4EEF5B452}"/>
                  </a:ext>
                </a:extLst>
              </p:cNvPr>
              <p:cNvCxnSpPr>
                <a:cxnSpLocks/>
                <a:stCxn id="4" idx="3"/>
                <a:endCxn id="18" idx="1"/>
              </p:cNvCxnSpPr>
              <p:nvPr/>
            </p:nvCxnSpPr>
            <p:spPr>
              <a:xfrm>
                <a:off x="3693621" y="4023356"/>
                <a:ext cx="1030780" cy="6303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CA07C173-69E8-41E6-8E52-2C9C7BB79207}"/>
                  </a:ext>
                </a:extLst>
              </p:cNvPr>
              <p:cNvGrpSpPr/>
              <p:nvPr/>
            </p:nvGrpSpPr>
            <p:grpSpPr>
              <a:xfrm>
                <a:off x="7700359" y="4366949"/>
                <a:ext cx="1213658" cy="597132"/>
                <a:chOff x="6478385" y="1880062"/>
                <a:chExt cx="1213658" cy="597132"/>
              </a:xfrm>
            </p:grpSpPr>
            <p:sp>
              <p:nvSpPr>
                <p:cNvPr id="23" name="Rechteck: abgerundete Ecken 22">
                  <a:extLst>
                    <a:ext uri="{FF2B5EF4-FFF2-40B4-BE49-F238E27FC236}">
                      <a16:creationId xmlns:a16="http://schemas.microsoft.com/office/drawing/2014/main" id="{FF7CF69C-498B-44FB-ADF9-9A8C1176AB42}"/>
                    </a:ext>
                  </a:extLst>
                </p:cNvPr>
                <p:cNvSpPr/>
                <p:nvPr/>
              </p:nvSpPr>
              <p:spPr>
                <a:xfrm>
                  <a:off x="6478385" y="1880062"/>
                  <a:ext cx="1213658" cy="597132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FC2553E0-F0DA-41C4-B0A5-3357D6EF03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28015" y="2071253"/>
                  <a:ext cx="629868" cy="0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D0A61C4D-6C5D-4F47-AC28-853422F4D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22474" y="2231966"/>
                  <a:ext cx="437802" cy="0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0E150FC8-AF5E-4331-B17E-420BB562A186}"/>
                  </a:ext>
                </a:extLst>
              </p:cNvPr>
              <p:cNvSpPr txBox="1"/>
              <p:nvPr/>
            </p:nvSpPr>
            <p:spPr>
              <a:xfrm>
                <a:off x="7184969" y="2469461"/>
                <a:ext cx="2249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Zusammenfassung</a:t>
                </a:r>
                <a:endParaRPr lang="en-GB" dirty="0"/>
              </a:p>
            </p:txBody>
          </p: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D0B381D9-D82C-4A70-B323-F5DD4EDFE158}"/>
                  </a:ext>
                </a:extLst>
              </p:cNvPr>
              <p:cNvCxnSpPr>
                <a:cxnSpLocks/>
                <a:stCxn id="18" idx="3"/>
                <a:endCxn id="23" idx="1"/>
              </p:cNvCxnSpPr>
              <p:nvPr/>
            </p:nvCxnSpPr>
            <p:spPr>
              <a:xfrm>
                <a:off x="6669579" y="4653738"/>
                <a:ext cx="1030780" cy="11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F03B161E-3306-424E-8B13-52BDD0C3B61C}"/>
                  </a:ext>
                </a:extLst>
              </p:cNvPr>
              <p:cNvGrpSpPr/>
              <p:nvPr/>
            </p:nvGrpSpPr>
            <p:grpSpPr>
              <a:xfrm>
                <a:off x="1925782" y="3599410"/>
                <a:ext cx="1213658" cy="1654233"/>
                <a:chOff x="1637607" y="1438102"/>
                <a:chExt cx="1213658" cy="1654233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4ACA9407-7383-4288-AA02-91538E7EA0C0}"/>
                    </a:ext>
                  </a:extLst>
                </p:cNvPr>
                <p:cNvSpPr/>
                <p:nvPr/>
              </p:nvSpPr>
              <p:spPr>
                <a:xfrm>
                  <a:off x="1637607" y="1438102"/>
                  <a:ext cx="1213658" cy="165423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60" name="Gerader Verbinder 59">
                  <a:extLst>
                    <a:ext uri="{FF2B5EF4-FFF2-40B4-BE49-F238E27FC236}">
                      <a16:creationId xmlns:a16="http://schemas.microsoft.com/office/drawing/2014/main" id="{E91C207E-7D4A-41BE-9805-58B81DD29C5E}"/>
                    </a:ext>
                  </a:extLst>
                </p:cNvPr>
                <p:cNvCxnSpPr/>
                <p:nvPr/>
              </p:nvCxnSpPr>
              <p:spPr>
                <a:xfrm>
                  <a:off x="1787237" y="1629294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Gerader Verbinder 60">
                  <a:extLst>
                    <a:ext uri="{FF2B5EF4-FFF2-40B4-BE49-F238E27FC236}">
                      <a16:creationId xmlns:a16="http://schemas.microsoft.com/office/drawing/2014/main" id="{4F5F9813-E4CC-4251-855D-8D4F2E120C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1696" y="1790007"/>
                  <a:ext cx="43780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8F5BBF0F-8482-42A8-894E-EA2695E1D851}"/>
                    </a:ext>
                  </a:extLst>
                </p:cNvPr>
                <p:cNvCxnSpPr/>
                <p:nvPr/>
              </p:nvCxnSpPr>
              <p:spPr>
                <a:xfrm>
                  <a:off x="1770610" y="2080952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r Verbinder 62">
                  <a:extLst>
                    <a:ext uri="{FF2B5EF4-FFF2-40B4-BE49-F238E27FC236}">
                      <a16:creationId xmlns:a16="http://schemas.microsoft.com/office/drawing/2014/main" id="{9E5A7BA1-F34C-4084-8D9D-688F90FD5CB0}"/>
                    </a:ext>
                  </a:extLst>
                </p:cNvPr>
                <p:cNvCxnSpPr/>
                <p:nvPr/>
              </p:nvCxnSpPr>
              <p:spPr>
                <a:xfrm>
                  <a:off x="1770610" y="1947948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r Verbinder 63">
                  <a:extLst>
                    <a:ext uri="{FF2B5EF4-FFF2-40B4-BE49-F238E27FC236}">
                      <a16:creationId xmlns:a16="http://schemas.microsoft.com/office/drawing/2014/main" id="{F12D7623-3174-4E02-97CD-C054E914CD98}"/>
                    </a:ext>
                  </a:extLst>
                </p:cNvPr>
                <p:cNvCxnSpPr/>
                <p:nvPr/>
              </p:nvCxnSpPr>
              <p:spPr>
                <a:xfrm>
                  <a:off x="1765070" y="2241665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2A50515B-2C02-4EB5-A7FC-8E9F468D8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5070" y="2416232"/>
                  <a:ext cx="43780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AD70B6E9-CE96-4304-B4E5-2A047297DDBA}"/>
                  </a:ext>
                </a:extLst>
              </p:cNvPr>
              <p:cNvGrpSpPr/>
              <p:nvPr/>
            </p:nvGrpSpPr>
            <p:grpSpPr>
              <a:xfrm>
                <a:off x="1571107" y="4092626"/>
                <a:ext cx="1213658" cy="1654233"/>
                <a:chOff x="1637607" y="1438102"/>
                <a:chExt cx="1213658" cy="1654233"/>
              </a:xfrm>
            </p:grpSpPr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2DA2FED-619B-4262-99E6-478501D25980}"/>
                    </a:ext>
                  </a:extLst>
                </p:cNvPr>
                <p:cNvSpPr/>
                <p:nvPr/>
              </p:nvSpPr>
              <p:spPr>
                <a:xfrm>
                  <a:off x="1637607" y="1438102"/>
                  <a:ext cx="1213658" cy="165423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68" name="Gerader Verbinder 67">
                  <a:extLst>
                    <a:ext uri="{FF2B5EF4-FFF2-40B4-BE49-F238E27FC236}">
                      <a16:creationId xmlns:a16="http://schemas.microsoft.com/office/drawing/2014/main" id="{2D75AEE6-C79E-4583-81DE-24F3C018B3C6}"/>
                    </a:ext>
                  </a:extLst>
                </p:cNvPr>
                <p:cNvCxnSpPr/>
                <p:nvPr/>
              </p:nvCxnSpPr>
              <p:spPr>
                <a:xfrm>
                  <a:off x="1787237" y="1629294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r Verbinder 68">
                  <a:extLst>
                    <a:ext uri="{FF2B5EF4-FFF2-40B4-BE49-F238E27FC236}">
                      <a16:creationId xmlns:a16="http://schemas.microsoft.com/office/drawing/2014/main" id="{123E2AD1-915A-4F53-9740-038F5D75F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1696" y="1790007"/>
                  <a:ext cx="43780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Gerader Verbinder 69">
                  <a:extLst>
                    <a:ext uri="{FF2B5EF4-FFF2-40B4-BE49-F238E27FC236}">
                      <a16:creationId xmlns:a16="http://schemas.microsoft.com/office/drawing/2014/main" id="{FCDD9795-1835-461D-A799-C2E7A0203EF6}"/>
                    </a:ext>
                  </a:extLst>
                </p:cNvPr>
                <p:cNvCxnSpPr/>
                <p:nvPr/>
              </p:nvCxnSpPr>
              <p:spPr>
                <a:xfrm>
                  <a:off x="1770610" y="2080952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r Verbinder 70">
                  <a:extLst>
                    <a:ext uri="{FF2B5EF4-FFF2-40B4-BE49-F238E27FC236}">
                      <a16:creationId xmlns:a16="http://schemas.microsoft.com/office/drawing/2014/main" id="{86ED9CB3-100E-48FE-94B9-45DCEF4B3264}"/>
                    </a:ext>
                  </a:extLst>
                </p:cNvPr>
                <p:cNvCxnSpPr/>
                <p:nvPr/>
              </p:nvCxnSpPr>
              <p:spPr>
                <a:xfrm>
                  <a:off x="1770610" y="1947948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r Verbinder 71">
                  <a:extLst>
                    <a:ext uri="{FF2B5EF4-FFF2-40B4-BE49-F238E27FC236}">
                      <a16:creationId xmlns:a16="http://schemas.microsoft.com/office/drawing/2014/main" id="{431EC033-D8F7-42C2-AC6D-34B8CA673AD0}"/>
                    </a:ext>
                  </a:extLst>
                </p:cNvPr>
                <p:cNvCxnSpPr/>
                <p:nvPr/>
              </p:nvCxnSpPr>
              <p:spPr>
                <a:xfrm>
                  <a:off x="1765070" y="2241665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r Verbinder 72">
                  <a:extLst>
                    <a:ext uri="{FF2B5EF4-FFF2-40B4-BE49-F238E27FC236}">
                      <a16:creationId xmlns:a16="http://schemas.microsoft.com/office/drawing/2014/main" id="{4052D7F6-A70A-44AA-804A-2720BD88BD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5070" y="2416232"/>
                  <a:ext cx="43780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011CB1B7-1A69-4662-A938-605A26440C8C}"/>
                  </a:ext>
                </a:extLst>
              </p:cNvPr>
              <p:cNvCxnSpPr>
                <a:cxnSpLocks/>
                <a:stCxn id="59" idx="3"/>
                <a:endCxn id="18" idx="1"/>
              </p:cNvCxnSpPr>
              <p:nvPr/>
            </p:nvCxnSpPr>
            <p:spPr>
              <a:xfrm>
                <a:off x="3139440" y="4426527"/>
                <a:ext cx="1584961" cy="2272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>
                <a:extLst>
                  <a:ext uri="{FF2B5EF4-FFF2-40B4-BE49-F238E27FC236}">
                    <a16:creationId xmlns:a16="http://schemas.microsoft.com/office/drawing/2014/main" id="{930367C9-49E3-4CA7-AF07-9B499D7628C0}"/>
                  </a:ext>
                </a:extLst>
              </p:cNvPr>
              <p:cNvCxnSpPr>
                <a:cxnSpLocks/>
                <a:stCxn id="67" idx="3"/>
                <a:endCxn id="18" idx="1"/>
              </p:cNvCxnSpPr>
              <p:nvPr/>
            </p:nvCxnSpPr>
            <p:spPr>
              <a:xfrm flipV="1">
                <a:off x="2784765" y="4653738"/>
                <a:ext cx="1939636" cy="266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F1875926-BA9F-4C8C-8370-6E1BBAED8802}"/>
                </a:ext>
              </a:extLst>
            </p:cNvPr>
            <p:cNvGrpSpPr/>
            <p:nvPr/>
          </p:nvGrpSpPr>
          <p:grpSpPr>
            <a:xfrm>
              <a:off x="5899021" y="1943958"/>
              <a:ext cx="1404141" cy="1754793"/>
              <a:chOff x="5195170" y="1325511"/>
              <a:chExt cx="1603154" cy="1871628"/>
            </a:xfrm>
          </p:grpSpPr>
          <p:sp>
            <p:nvSpPr>
              <p:cNvPr id="2" name="Flussdiagramm: Verbinder 1">
                <a:extLst>
                  <a:ext uri="{FF2B5EF4-FFF2-40B4-BE49-F238E27FC236}">
                    <a16:creationId xmlns:a16="http://schemas.microsoft.com/office/drawing/2014/main" id="{C8D43D63-34D0-4C72-8F8F-9415314312CC}"/>
                  </a:ext>
                </a:extLst>
              </p:cNvPr>
              <p:cNvSpPr/>
              <p:nvPr/>
            </p:nvSpPr>
            <p:spPr>
              <a:xfrm>
                <a:off x="5195170" y="1408360"/>
                <a:ext cx="513347" cy="518059"/>
              </a:xfrm>
              <a:prstGeom prst="flowChartConnector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lussdiagramm: Verbinder 40">
                <a:extLst>
                  <a:ext uri="{FF2B5EF4-FFF2-40B4-BE49-F238E27FC236}">
                    <a16:creationId xmlns:a16="http://schemas.microsoft.com/office/drawing/2014/main" id="{4560180D-0FCC-41B6-ADD1-643D214C32CC}"/>
                  </a:ext>
                </a:extLst>
              </p:cNvPr>
              <p:cNvSpPr/>
              <p:nvPr/>
            </p:nvSpPr>
            <p:spPr>
              <a:xfrm>
                <a:off x="5725310" y="2000805"/>
                <a:ext cx="513347" cy="518059"/>
              </a:xfrm>
              <a:prstGeom prst="flowChartConnector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Flussdiagramm: Verbinder 42">
                <a:extLst>
                  <a:ext uri="{FF2B5EF4-FFF2-40B4-BE49-F238E27FC236}">
                    <a16:creationId xmlns:a16="http://schemas.microsoft.com/office/drawing/2014/main" id="{3D8DDD13-D44C-4469-B157-DADD6F8AC199}"/>
                  </a:ext>
                </a:extLst>
              </p:cNvPr>
              <p:cNvSpPr/>
              <p:nvPr/>
            </p:nvSpPr>
            <p:spPr>
              <a:xfrm>
                <a:off x="6063732" y="1325511"/>
                <a:ext cx="513347" cy="518059"/>
              </a:xfrm>
              <a:prstGeom prst="flowChartConnector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Flussdiagramm: Verbinder 43">
                <a:extLst>
                  <a:ext uri="{FF2B5EF4-FFF2-40B4-BE49-F238E27FC236}">
                    <a16:creationId xmlns:a16="http://schemas.microsoft.com/office/drawing/2014/main" id="{3176ED40-3E20-415F-BFF9-F327A476998F}"/>
                  </a:ext>
                </a:extLst>
              </p:cNvPr>
              <p:cNvSpPr/>
              <p:nvPr/>
            </p:nvSpPr>
            <p:spPr>
              <a:xfrm>
                <a:off x="6284977" y="2679080"/>
                <a:ext cx="513347" cy="518059"/>
              </a:xfrm>
              <a:prstGeom prst="flowChartConnector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CA5A49AF-58C3-4FEA-842B-E4A77B101534}"/>
                  </a:ext>
                </a:extLst>
              </p:cNvPr>
              <p:cNvCxnSpPr>
                <a:endCxn id="43" idx="2"/>
              </p:cNvCxnSpPr>
              <p:nvPr/>
            </p:nvCxnSpPr>
            <p:spPr>
              <a:xfrm flipV="1">
                <a:off x="5725310" y="1584541"/>
                <a:ext cx="338422" cy="828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446E9A07-9A6F-41D1-88FC-C66F15C426EA}"/>
                  </a:ext>
                </a:extLst>
              </p:cNvPr>
              <p:cNvCxnSpPr>
                <a:cxnSpLocks/>
                <a:stCxn id="2" idx="5"/>
                <a:endCxn id="41" idx="1"/>
              </p:cNvCxnSpPr>
              <p:nvPr/>
            </p:nvCxnSpPr>
            <p:spPr>
              <a:xfrm>
                <a:off x="5633339" y="1850551"/>
                <a:ext cx="167149" cy="2261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91ACEE61-44D9-4B08-8626-58B403004688}"/>
                  </a:ext>
                </a:extLst>
              </p:cNvPr>
              <p:cNvCxnSpPr>
                <a:stCxn id="41" idx="5"/>
                <a:endCxn id="44" idx="1"/>
              </p:cNvCxnSpPr>
              <p:nvPr/>
            </p:nvCxnSpPr>
            <p:spPr>
              <a:xfrm>
                <a:off x="6163479" y="2442996"/>
                <a:ext cx="196676" cy="3119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A94FDED1-9D10-443F-BCE1-D03CB379AFEB}"/>
                </a:ext>
              </a:extLst>
            </p:cNvPr>
            <p:cNvCxnSpPr/>
            <p:nvPr/>
          </p:nvCxnSpPr>
          <p:spPr>
            <a:xfrm flipV="1">
              <a:off x="4350619" y="2518864"/>
              <a:ext cx="1267716" cy="78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94EC772E-F492-414C-B5ED-9D14DB60448D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6320406" y="3552200"/>
              <a:ext cx="0" cy="765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2B68489F-A59C-414C-A2E2-A084640D2A0F}"/>
                </a:ext>
              </a:extLst>
            </p:cNvPr>
            <p:cNvCxnSpPr>
              <a:cxnSpLocks/>
            </p:cNvCxnSpPr>
            <p:nvPr/>
          </p:nvCxnSpPr>
          <p:spPr>
            <a:xfrm>
              <a:off x="5957972" y="2202264"/>
              <a:ext cx="2888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902B8E4C-0524-4DB5-9B9B-DDB20A34DF6A}"/>
                </a:ext>
              </a:extLst>
            </p:cNvPr>
            <p:cNvCxnSpPr>
              <a:cxnSpLocks/>
            </p:cNvCxnSpPr>
            <p:nvPr/>
          </p:nvCxnSpPr>
          <p:spPr>
            <a:xfrm>
              <a:off x="5965991" y="2306539"/>
              <a:ext cx="1556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D63220B4-0E5C-43F6-8799-87A05C6E4CF6}"/>
                </a:ext>
              </a:extLst>
            </p:cNvPr>
            <p:cNvCxnSpPr>
              <a:cxnSpLocks/>
            </p:cNvCxnSpPr>
            <p:nvPr/>
          </p:nvCxnSpPr>
          <p:spPr>
            <a:xfrm>
              <a:off x="6726390" y="2104407"/>
              <a:ext cx="2888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F56995D-3A20-43CA-9627-BE84106F5992}"/>
                </a:ext>
              </a:extLst>
            </p:cNvPr>
            <p:cNvCxnSpPr>
              <a:cxnSpLocks/>
            </p:cNvCxnSpPr>
            <p:nvPr/>
          </p:nvCxnSpPr>
          <p:spPr>
            <a:xfrm>
              <a:off x="6718754" y="2217989"/>
              <a:ext cx="2888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8ED23E6B-3DB8-48E5-841C-9F789BD9A92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567" y="2793411"/>
              <a:ext cx="2888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9F4EADA-E69D-49EF-BA2F-9B2FDD815B93}"/>
                </a:ext>
              </a:extLst>
            </p:cNvPr>
            <p:cNvCxnSpPr>
              <a:cxnSpLocks/>
            </p:cNvCxnSpPr>
            <p:nvPr/>
          </p:nvCxnSpPr>
          <p:spPr>
            <a:xfrm>
              <a:off x="6923229" y="3359401"/>
              <a:ext cx="15512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0FA2C3A5-6B51-4B8F-9046-73991D260C20}"/>
                </a:ext>
              </a:extLst>
            </p:cNvPr>
            <p:cNvCxnSpPr>
              <a:cxnSpLocks/>
            </p:cNvCxnSpPr>
            <p:nvPr/>
          </p:nvCxnSpPr>
          <p:spPr>
            <a:xfrm>
              <a:off x="6915593" y="3472983"/>
              <a:ext cx="2888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508C2D21-6704-47C6-9AFC-4BF9880FA2F9}"/>
              </a:ext>
            </a:extLst>
          </p:cNvPr>
          <p:cNvSpPr txBox="1"/>
          <p:nvPr/>
        </p:nvSpPr>
        <p:spPr>
          <a:xfrm>
            <a:off x="2850382" y="5954989"/>
            <a:ext cx="767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Graph </a:t>
            </a:r>
            <a:r>
              <a:rPr lang="en-GB" dirty="0" err="1"/>
              <a:t>repräsentiert</a:t>
            </a:r>
            <a:r>
              <a:rPr lang="en-GB" dirty="0"/>
              <a:t> </a:t>
            </a:r>
            <a:r>
              <a:rPr lang="en-GB" dirty="0" err="1"/>
              <a:t>Zusammenhänge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Text-</a:t>
            </a:r>
            <a:r>
              <a:rPr lang="en-GB" dirty="0" err="1"/>
              <a:t>Einheiten</a:t>
            </a:r>
            <a:r>
              <a:rPr lang="en-GB" dirty="0"/>
              <a:t> (</a:t>
            </a:r>
            <a:r>
              <a:rPr lang="en-GB" dirty="0" err="1"/>
              <a:t>z.B</a:t>
            </a:r>
            <a:r>
              <a:rPr lang="en-GB" dirty="0"/>
              <a:t> </a:t>
            </a:r>
            <a:r>
              <a:rPr lang="en-GB" dirty="0" err="1"/>
              <a:t>Paragraphen</a:t>
            </a:r>
            <a:r>
              <a:rPr lang="en-GB" dirty="0"/>
              <a:t>/</a:t>
            </a:r>
            <a:r>
              <a:rPr lang="en-GB" dirty="0" err="1"/>
              <a:t>Sätzen</a:t>
            </a:r>
            <a:r>
              <a:rPr lang="en-GB" dirty="0"/>
              <a:t>)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1974569-40BC-4B8F-8F5F-915DEF6F034A}"/>
              </a:ext>
            </a:extLst>
          </p:cNvPr>
          <p:cNvSpPr txBox="1"/>
          <p:nvPr/>
        </p:nvSpPr>
        <p:spPr>
          <a:xfrm>
            <a:off x="5202589" y="1317791"/>
            <a:ext cx="173198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Paragraphen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04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239</Words>
  <Application>Microsoft Office PowerPoint</Application>
  <PresentationFormat>Breitbild</PresentationFormat>
  <Paragraphs>66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Research-based Group Project</vt:lpstr>
      <vt:lpstr>Team Introduction </vt:lpstr>
      <vt:lpstr>Timeline</vt:lpstr>
      <vt:lpstr>Recap of first 3 Months</vt:lpstr>
      <vt:lpstr>Text Summarization Erklärung</vt:lpstr>
      <vt:lpstr>Multi Document Summarization (MDS)</vt:lpstr>
      <vt:lpstr>Extractive MDS</vt:lpstr>
      <vt:lpstr>Abstractive MDS</vt:lpstr>
      <vt:lpstr>Graph-based MDS</vt:lpstr>
      <vt:lpstr>Graph-based MDS</vt:lpstr>
      <vt:lpstr>Forschungsfragen</vt:lpstr>
      <vt:lpstr>Zukünftige Timeline</vt:lpstr>
      <vt:lpstr>Frameworks / Tools</vt:lpstr>
      <vt:lpstr>Skills / Challenges</vt:lpstr>
      <vt:lpstr>Organisation </vt:lpstr>
      <vt:lpstr>Softwarequalitätssicherung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Research-based Group Project</dc:title>
  <dc:creator>Arne Lochner</dc:creator>
  <cp:lastModifiedBy>Arne Lochner</cp:lastModifiedBy>
  <cp:revision>15</cp:revision>
  <dcterms:created xsi:type="dcterms:W3CDTF">2021-01-06T12:03:16Z</dcterms:created>
  <dcterms:modified xsi:type="dcterms:W3CDTF">2021-01-07T12:13:09Z</dcterms:modified>
</cp:coreProperties>
</file>