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72" r:id="rId5"/>
    <p:sldId id="260" r:id="rId6"/>
    <p:sldId id="259" r:id="rId7"/>
    <p:sldId id="273" r:id="rId8"/>
    <p:sldId id="276" r:id="rId9"/>
    <p:sldId id="277" r:id="rId10"/>
    <p:sldId id="271" r:id="rId11"/>
    <p:sldId id="270" r:id="rId12"/>
    <p:sldId id="27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4" autoAdjust="0"/>
    <p:restoredTop sz="94706" autoAdjust="0"/>
  </p:normalViewPr>
  <p:slideViewPr>
    <p:cSldViewPr>
      <p:cViewPr varScale="1">
        <p:scale>
          <a:sx n="72" d="100"/>
          <a:sy n="72" d="100"/>
        </p:scale>
        <p:origin x="534" y="6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Collect station, neighborhood, and financial data</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Map stations to neighborhoods</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Combine financial data with bike data around neighborhoods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Analyze neighborhood pricing as a function of station installation timing</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Analyze neighborhood pricing as a function of station installation timing</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Combine financial data with bike data around neighborhoods</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Map stations to neighborhoods</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Collect station, neighborhood, and financial data</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52B3B54E-9B0B-45A9-A79E-8AA27DEABF3C}" type="datetime1">
              <a:rPr lang="en-US" smtClean="0"/>
              <a:t>1/6/2018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6BC13808-9EAC-446A-B4D7-5E01AB374646}" type="datetime1">
              <a:rPr lang="en-US" smtClean="0"/>
              <a:t>1/6/2018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567F3F5-C11F-4E43-BB8A-BBBB9E5D382D}" type="datetime1">
              <a:rPr lang="en-US" smtClean="0"/>
              <a:t>1/6/2018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C69A94E3-6CBB-411A-B246-7BE5D5CD3A3E}" type="datetime1">
              <a:rPr lang="en-US" smtClean="0"/>
              <a:t>1/6/2018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95CCD916-BCC8-4579-A3A6-032EE128EF3A}" type="datetime1">
              <a:rPr lang="en-US" smtClean="0"/>
              <a:t>1/6/2018</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984D9AED-0A5D-4DF5-904F-78009E38F45C}" type="datetime1">
              <a:rPr lang="en-US" smtClean="0"/>
              <a:t>1/6/2018</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763AE234-A3AE-40FC-AF10-FDB290AE37CE}" type="datetime1">
              <a:rPr lang="en-US" smtClean="0"/>
              <a:t>1/6/2018</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DFA44E7D-D4B4-42D2-898D-294EB6EC51E0}" type="datetime1">
              <a:rPr lang="en-US" smtClean="0"/>
              <a:t>1/6/2018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40A4C567-34E1-4C77-A8EE-116BDF4F7341}" type="datetime1">
              <a:rPr lang="en-US" smtClean="0"/>
              <a:t>1/6/2018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0673BDC2-7B6B-476E-B183-EDF32A4C49DE}" type="datetime1">
              <a:rPr lang="en-US" smtClean="0"/>
              <a:t>1/6/2018</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DC Bikeshare Impact</a:t>
            </a:r>
          </a:p>
        </p:txBody>
      </p:sp>
      <p:sp>
        <p:nvSpPr>
          <p:cNvPr id="3" name="Subtitle 2"/>
          <p:cNvSpPr>
            <a:spLocks noGrp="1"/>
          </p:cNvSpPr>
          <p:nvPr>
            <p:ph type="subTitle" idx="1"/>
          </p:nvPr>
        </p:nvSpPr>
        <p:spPr/>
        <p:txBody>
          <a:bodyPr>
            <a:normAutofit fontScale="85000" lnSpcReduction="10000"/>
          </a:bodyPr>
          <a:lstStyle/>
          <a:p>
            <a:r>
              <a:rPr lang="en-US" dirty="0"/>
              <a:t>A Preliminary Review of How Bikeshare Stations Impact Residential Property Value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A334-B3F1-40DC-A516-64F41A538E44}"/>
              </a:ext>
            </a:extLst>
          </p:cNvPr>
          <p:cNvSpPr>
            <a:spLocks noGrp="1"/>
          </p:cNvSpPr>
          <p:nvPr>
            <p:ph type="title"/>
          </p:nvPr>
        </p:nvSpPr>
        <p:spPr/>
        <p:txBody>
          <a:bodyPr/>
          <a:lstStyle/>
          <a:p>
            <a:r>
              <a:rPr lang="en-US" dirty="0"/>
              <a:t>Results: Average Neighborhood ZHVI (Oct 2017)</a:t>
            </a:r>
          </a:p>
        </p:txBody>
      </p:sp>
      <p:sp>
        <p:nvSpPr>
          <p:cNvPr id="4" name="Content Placeholder 3">
            <a:extLst>
              <a:ext uri="{FF2B5EF4-FFF2-40B4-BE49-F238E27FC236}">
                <a16:creationId xmlns:a16="http://schemas.microsoft.com/office/drawing/2014/main" id="{E7340926-C849-47F3-8B01-BF4D0464A97D}"/>
              </a:ext>
            </a:extLst>
          </p:cNvPr>
          <p:cNvSpPr>
            <a:spLocks noGrp="1"/>
          </p:cNvSpPr>
          <p:nvPr>
            <p:ph sz="half" idx="2"/>
          </p:nvPr>
        </p:nvSpPr>
        <p:spPr>
          <a:xfrm>
            <a:off x="7016294" y="1931503"/>
            <a:ext cx="4870906" cy="4035510"/>
          </a:xfrm>
        </p:spPr>
        <p:txBody>
          <a:bodyPr/>
          <a:lstStyle/>
          <a:p>
            <a:r>
              <a:rPr lang="en-US" dirty="0"/>
              <a:t>Wide range of prices for neighborhoods with 1-2 stations</a:t>
            </a:r>
          </a:p>
          <a:p>
            <a:r>
              <a:rPr lang="en-US" dirty="0"/>
              <a:t>No neighborhood with &gt;5 stations had ZHVI&lt;$400K </a:t>
            </a:r>
          </a:p>
          <a:p>
            <a:pPr lvl="1"/>
            <a:r>
              <a:rPr lang="en-US" dirty="0"/>
              <a:t>Function of density?</a:t>
            </a:r>
          </a:p>
        </p:txBody>
      </p:sp>
      <p:pic>
        <p:nvPicPr>
          <p:cNvPr id="5" name="Picture 4">
            <a:extLst>
              <a:ext uri="{FF2B5EF4-FFF2-40B4-BE49-F238E27FC236}">
                <a16:creationId xmlns:a16="http://schemas.microsoft.com/office/drawing/2014/main" id="{ECFEF6A5-09C9-44DC-A692-9D8670C3C442}"/>
              </a:ext>
            </a:extLst>
          </p:cNvPr>
          <p:cNvPicPr>
            <a:picLocks noChangeAspect="1"/>
          </p:cNvPicPr>
          <p:nvPr/>
        </p:nvPicPr>
        <p:blipFill>
          <a:blip r:embed="rId2"/>
          <a:stretch>
            <a:fillRect/>
          </a:stretch>
        </p:blipFill>
        <p:spPr>
          <a:xfrm>
            <a:off x="609600" y="1931503"/>
            <a:ext cx="6248400" cy="4194527"/>
          </a:xfrm>
          <a:prstGeom prst="rect">
            <a:avLst/>
          </a:prstGeom>
        </p:spPr>
      </p:pic>
      <p:sp>
        <p:nvSpPr>
          <p:cNvPr id="7" name="Slide Number Placeholder 6">
            <a:extLst>
              <a:ext uri="{FF2B5EF4-FFF2-40B4-BE49-F238E27FC236}">
                <a16:creationId xmlns:a16="http://schemas.microsoft.com/office/drawing/2014/main" id="{13974D4A-958B-45F8-A400-45203B8678C3}"/>
              </a:ext>
            </a:extLst>
          </p:cNvPr>
          <p:cNvSpPr>
            <a:spLocks noGrp="1"/>
          </p:cNvSpPr>
          <p:nvPr>
            <p:ph type="sldNum" sz="quarter" idx="12"/>
          </p:nvPr>
        </p:nvSpPr>
        <p:spPr/>
        <p:txBody>
          <a:bodyPr/>
          <a:lstStyle/>
          <a:p>
            <a:fld id="{B13333A4-2EF1-4B79-B68C-AB20E66B4822}" type="slidenum">
              <a:rPr lang="en-US" smtClean="0"/>
              <a:t>10</a:t>
            </a:fld>
            <a:endParaRPr lang="en-US"/>
          </a:p>
        </p:txBody>
      </p:sp>
    </p:spTree>
    <p:extLst>
      <p:ext uri="{BB962C8B-B14F-4D97-AF65-F5344CB8AC3E}">
        <p14:creationId xmlns:p14="http://schemas.microsoft.com/office/powerpoint/2010/main" val="19447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26AC-FD1C-429C-B452-1C87F1A85020}"/>
              </a:ext>
            </a:extLst>
          </p:cNvPr>
          <p:cNvSpPr>
            <a:spLocks noGrp="1"/>
          </p:cNvSpPr>
          <p:nvPr>
            <p:ph type="title"/>
          </p:nvPr>
        </p:nvSpPr>
        <p:spPr>
          <a:xfrm>
            <a:off x="838200" y="228600"/>
            <a:ext cx="10515600" cy="1145224"/>
          </a:xfrm>
        </p:spPr>
        <p:txBody>
          <a:bodyPr/>
          <a:lstStyle/>
          <a:p>
            <a:r>
              <a:rPr lang="en-US" dirty="0"/>
              <a:t>Results: All Monthly Data </a:t>
            </a:r>
          </a:p>
        </p:txBody>
      </p:sp>
      <p:sp>
        <p:nvSpPr>
          <p:cNvPr id="4" name="Content Placeholder 3">
            <a:extLst>
              <a:ext uri="{FF2B5EF4-FFF2-40B4-BE49-F238E27FC236}">
                <a16:creationId xmlns:a16="http://schemas.microsoft.com/office/drawing/2014/main" id="{CF98A6EB-FAE0-48BB-8765-702C1CB51E82}"/>
              </a:ext>
            </a:extLst>
          </p:cNvPr>
          <p:cNvSpPr>
            <a:spLocks noGrp="1"/>
          </p:cNvSpPr>
          <p:nvPr>
            <p:ph sz="half" idx="2"/>
          </p:nvPr>
        </p:nvSpPr>
        <p:spPr>
          <a:xfrm>
            <a:off x="7315200" y="1373824"/>
            <a:ext cx="4647498" cy="4118559"/>
          </a:xfrm>
        </p:spPr>
        <p:txBody>
          <a:bodyPr/>
          <a:lstStyle/>
          <a:p>
            <a:r>
              <a:rPr lang="en-US" dirty="0"/>
              <a:t>No immediately apparent visual trend</a:t>
            </a:r>
          </a:p>
          <a:p>
            <a:r>
              <a:rPr lang="en-US" dirty="0"/>
              <a:t>More detailed stat analysis required to tease out any significant trend</a:t>
            </a:r>
          </a:p>
        </p:txBody>
      </p:sp>
      <p:pic>
        <p:nvPicPr>
          <p:cNvPr id="13" name="Picture 12">
            <a:extLst>
              <a:ext uri="{FF2B5EF4-FFF2-40B4-BE49-F238E27FC236}">
                <a16:creationId xmlns:a16="http://schemas.microsoft.com/office/drawing/2014/main" id="{19E28180-90C6-4217-9BC8-4202ED507E31}"/>
              </a:ext>
            </a:extLst>
          </p:cNvPr>
          <p:cNvPicPr>
            <a:picLocks noChangeAspect="1"/>
          </p:cNvPicPr>
          <p:nvPr/>
        </p:nvPicPr>
        <p:blipFill>
          <a:blip r:embed="rId2"/>
          <a:stretch>
            <a:fillRect/>
          </a:stretch>
        </p:blipFill>
        <p:spPr>
          <a:xfrm>
            <a:off x="229302" y="1524000"/>
            <a:ext cx="6873589" cy="4273183"/>
          </a:xfrm>
          <a:prstGeom prst="rect">
            <a:avLst/>
          </a:prstGeom>
        </p:spPr>
      </p:pic>
      <p:pic>
        <p:nvPicPr>
          <p:cNvPr id="3" name="Picture 2">
            <a:extLst>
              <a:ext uri="{FF2B5EF4-FFF2-40B4-BE49-F238E27FC236}">
                <a16:creationId xmlns:a16="http://schemas.microsoft.com/office/drawing/2014/main" id="{E0057886-CE51-4BBB-B59E-F0163C8832D5}"/>
              </a:ext>
            </a:extLst>
          </p:cNvPr>
          <p:cNvPicPr>
            <a:picLocks noChangeAspect="1"/>
          </p:cNvPicPr>
          <p:nvPr/>
        </p:nvPicPr>
        <p:blipFill>
          <a:blip r:embed="rId3"/>
          <a:stretch>
            <a:fillRect/>
          </a:stretch>
        </p:blipFill>
        <p:spPr>
          <a:xfrm>
            <a:off x="7315200" y="3124875"/>
            <a:ext cx="4533186" cy="2672308"/>
          </a:xfrm>
          <a:prstGeom prst="rect">
            <a:avLst/>
          </a:prstGeom>
        </p:spPr>
      </p:pic>
      <p:sp>
        <p:nvSpPr>
          <p:cNvPr id="5" name="Slide Number Placeholder 4">
            <a:extLst>
              <a:ext uri="{FF2B5EF4-FFF2-40B4-BE49-F238E27FC236}">
                <a16:creationId xmlns:a16="http://schemas.microsoft.com/office/drawing/2014/main" id="{B38D0A86-FE24-4962-8767-0D57E20A356C}"/>
              </a:ext>
            </a:extLst>
          </p:cNvPr>
          <p:cNvSpPr>
            <a:spLocks noGrp="1"/>
          </p:cNvSpPr>
          <p:nvPr>
            <p:ph type="sldNum" sz="quarter" idx="12"/>
          </p:nvPr>
        </p:nvSpPr>
        <p:spPr/>
        <p:txBody>
          <a:bodyPr/>
          <a:lstStyle/>
          <a:p>
            <a:fld id="{B13333A4-2EF1-4B79-B68C-AB20E66B4822}" type="slidenum">
              <a:rPr lang="en-US" smtClean="0"/>
              <a:t>11</a:t>
            </a:fld>
            <a:endParaRPr lang="en-US"/>
          </a:p>
        </p:txBody>
      </p:sp>
    </p:spTree>
    <p:extLst>
      <p:ext uri="{BB962C8B-B14F-4D97-AF65-F5344CB8AC3E}">
        <p14:creationId xmlns:p14="http://schemas.microsoft.com/office/powerpoint/2010/main" val="271869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A334-B3F1-40DC-A516-64F41A538E44}"/>
              </a:ext>
            </a:extLst>
          </p:cNvPr>
          <p:cNvSpPr>
            <a:spLocks noGrp="1"/>
          </p:cNvSpPr>
          <p:nvPr>
            <p:ph type="title"/>
          </p:nvPr>
        </p:nvSpPr>
        <p:spPr/>
        <p:txBody>
          <a:bodyPr/>
          <a:lstStyle/>
          <a:p>
            <a:r>
              <a:rPr lang="en-US" dirty="0"/>
              <a:t>Results: ZHVI Price Changes Before/After Station</a:t>
            </a:r>
          </a:p>
        </p:txBody>
      </p:sp>
      <p:sp>
        <p:nvSpPr>
          <p:cNvPr id="5" name="Slide Number Placeholder 4">
            <a:extLst>
              <a:ext uri="{FF2B5EF4-FFF2-40B4-BE49-F238E27FC236}">
                <a16:creationId xmlns:a16="http://schemas.microsoft.com/office/drawing/2014/main" id="{DAD01466-C5CC-4C65-928A-D1DE0D498656}"/>
              </a:ext>
            </a:extLst>
          </p:cNvPr>
          <p:cNvSpPr>
            <a:spLocks noGrp="1"/>
          </p:cNvSpPr>
          <p:nvPr>
            <p:ph type="sldNum" sz="quarter" idx="12"/>
          </p:nvPr>
        </p:nvSpPr>
        <p:spPr/>
        <p:txBody>
          <a:bodyPr/>
          <a:lstStyle/>
          <a:p>
            <a:fld id="{B13333A4-2EF1-4B79-B68C-AB20E66B4822}" type="slidenum">
              <a:rPr lang="en-US" smtClean="0"/>
              <a:t>12</a:t>
            </a:fld>
            <a:endParaRPr lang="en-US"/>
          </a:p>
        </p:txBody>
      </p:sp>
      <p:pic>
        <p:nvPicPr>
          <p:cNvPr id="6" name="Picture 5">
            <a:extLst>
              <a:ext uri="{FF2B5EF4-FFF2-40B4-BE49-F238E27FC236}">
                <a16:creationId xmlns:a16="http://schemas.microsoft.com/office/drawing/2014/main" id="{870B686D-473C-4F47-843E-5068ABCD464A}"/>
              </a:ext>
            </a:extLst>
          </p:cNvPr>
          <p:cNvPicPr>
            <a:picLocks noChangeAspect="1"/>
          </p:cNvPicPr>
          <p:nvPr/>
        </p:nvPicPr>
        <p:blipFill>
          <a:blip r:embed="rId2"/>
          <a:stretch>
            <a:fillRect/>
          </a:stretch>
        </p:blipFill>
        <p:spPr>
          <a:xfrm>
            <a:off x="1676400" y="1681566"/>
            <a:ext cx="8229600" cy="4719234"/>
          </a:xfrm>
          <a:prstGeom prst="rect">
            <a:avLst/>
          </a:prstGeom>
        </p:spPr>
      </p:pic>
    </p:spTree>
    <p:extLst>
      <p:ext uri="{BB962C8B-B14F-4D97-AF65-F5344CB8AC3E}">
        <p14:creationId xmlns:p14="http://schemas.microsoft.com/office/powerpoint/2010/main" val="350708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3C9C-7346-4CBB-981B-35FC2EC6DDB9}"/>
              </a:ext>
            </a:extLst>
          </p:cNvPr>
          <p:cNvSpPr>
            <a:spLocks noGrp="1"/>
          </p:cNvSpPr>
          <p:nvPr>
            <p:ph type="title"/>
          </p:nvPr>
        </p:nvSpPr>
        <p:spPr>
          <a:xfrm>
            <a:off x="838200" y="365126"/>
            <a:ext cx="5257800" cy="1145224"/>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43F0E640-62F9-4DCB-907A-14F61598C356}"/>
              </a:ext>
            </a:extLst>
          </p:cNvPr>
          <p:cNvSpPr>
            <a:spLocks noGrp="1"/>
          </p:cNvSpPr>
          <p:nvPr>
            <p:ph sz="half" idx="1"/>
          </p:nvPr>
        </p:nvSpPr>
        <p:spPr/>
        <p:txBody>
          <a:bodyPr/>
          <a:lstStyle/>
          <a:p>
            <a:r>
              <a:rPr lang="en-US" dirty="0"/>
              <a:t>No clear trend between number of bike stations and home values</a:t>
            </a:r>
          </a:p>
          <a:p>
            <a:r>
              <a:rPr lang="en-US" dirty="0"/>
              <a:t>No clear trend between home value increases and addition of bike share </a:t>
            </a:r>
          </a:p>
          <a:p>
            <a:r>
              <a:rPr lang="en-US" dirty="0"/>
              <a:t>Possible indicator that bike share avoids installing a high density of stations in neighborhoods with lower home values – more statistical analysis needed</a:t>
            </a:r>
          </a:p>
        </p:txBody>
      </p:sp>
      <p:sp>
        <p:nvSpPr>
          <p:cNvPr id="4" name="Content Placeholder 3">
            <a:extLst>
              <a:ext uri="{FF2B5EF4-FFF2-40B4-BE49-F238E27FC236}">
                <a16:creationId xmlns:a16="http://schemas.microsoft.com/office/drawing/2014/main" id="{E7AD43AE-4B78-4F34-A17D-45C4985D6296}"/>
              </a:ext>
            </a:extLst>
          </p:cNvPr>
          <p:cNvSpPr>
            <a:spLocks noGrp="1"/>
          </p:cNvSpPr>
          <p:nvPr>
            <p:ph sz="half" idx="2"/>
          </p:nvPr>
        </p:nvSpPr>
        <p:spPr/>
        <p:txBody>
          <a:bodyPr/>
          <a:lstStyle/>
          <a:p>
            <a:r>
              <a:rPr lang="en-US" dirty="0"/>
              <a:t>Rate of change analysis would be the next step</a:t>
            </a:r>
          </a:p>
          <a:p>
            <a:r>
              <a:rPr lang="en-US" dirty="0"/>
              <a:t>An approach that begins with a more granular statistical analysis by neighborhood may be more appropriate</a:t>
            </a:r>
          </a:p>
          <a:p>
            <a:pPr lvl="1"/>
            <a:r>
              <a:rPr lang="en-US" dirty="0"/>
              <a:t>E.g., regression and significance analysis of a single neighborhood based on bike station installations</a:t>
            </a:r>
          </a:p>
          <a:p>
            <a:r>
              <a:rPr lang="en-US" dirty="0"/>
              <a:t>Look for home-level price data in closer proximity to stations, instead of neighborhood-level data</a:t>
            </a:r>
          </a:p>
        </p:txBody>
      </p:sp>
      <p:sp>
        <p:nvSpPr>
          <p:cNvPr id="5" name="Title 1">
            <a:extLst>
              <a:ext uri="{FF2B5EF4-FFF2-40B4-BE49-F238E27FC236}">
                <a16:creationId xmlns:a16="http://schemas.microsoft.com/office/drawing/2014/main" id="{AED765EC-2035-4BA4-8207-721007CFBDE2}"/>
              </a:ext>
            </a:extLst>
          </p:cNvPr>
          <p:cNvSpPr txBox="1">
            <a:spLocks/>
          </p:cNvSpPr>
          <p:nvPr/>
        </p:nvSpPr>
        <p:spPr>
          <a:xfrm>
            <a:off x="5849911" y="365126"/>
            <a:ext cx="5257800" cy="11452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dirty="0"/>
              <a:t>Lessons Learned</a:t>
            </a:r>
          </a:p>
        </p:txBody>
      </p:sp>
      <p:sp>
        <p:nvSpPr>
          <p:cNvPr id="6" name="Slide Number Placeholder 5">
            <a:extLst>
              <a:ext uri="{FF2B5EF4-FFF2-40B4-BE49-F238E27FC236}">
                <a16:creationId xmlns:a16="http://schemas.microsoft.com/office/drawing/2014/main" id="{0208237B-2CFC-498D-A712-6F445096D158}"/>
              </a:ext>
            </a:extLst>
          </p:cNvPr>
          <p:cNvSpPr>
            <a:spLocks noGrp="1"/>
          </p:cNvSpPr>
          <p:nvPr>
            <p:ph type="sldNum" sz="quarter" idx="12"/>
          </p:nvPr>
        </p:nvSpPr>
        <p:spPr/>
        <p:txBody>
          <a:bodyPr/>
          <a:lstStyle/>
          <a:p>
            <a:fld id="{B13333A4-2EF1-4B79-B68C-AB20E66B4822}" type="slidenum">
              <a:rPr lang="en-US" smtClean="0"/>
              <a:t>13</a:t>
            </a:fld>
            <a:endParaRPr lang="en-US"/>
          </a:p>
        </p:txBody>
      </p:sp>
      <p:sp>
        <p:nvSpPr>
          <p:cNvPr id="7" name="TextBox 6">
            <a:extLst>
              <a:ext uri="{FF2B5EF4-FFF2-40B4-BE49-F238E27FC236}">
                <a16:creationId xmlns:a16="http://schemas.microsoft.com/office/drawing/2014/main" id="{439BF65E-AEFB-4BFC-B412-0FB430FA31E4}"/>
              </a:ext>
            </a:extLst>
          </p:cNvPr>
          <p:cNvSpPr txBox="1"/>
          <p:nvPr/>
        </p:nvSpPr>
        <p:spPr>
          <a:xfrm>
            <a:off x="523094" y="5655453"/>
            <a:ext cx="10688611" cy="707886"/>
          </a:xfrm>
          <a:prstGeom prst="rect">
            <a:avLst/>
          </a:prstGeom>
          <a:noFill/>
        </p:spPr>
        <p:txBody>
          <a:bodyPr wrap="square" rtlCol="0">
            <a:spAutoFit/>
          </a:bodyPr>
          <a:lstStyle/>
          <a:p>
            <a:r>
              <a:rPr lang="en-US" sz="2000" dirty="0">
                <a:solidFill>
                  <a:schemeClr val="accent4">
                    <a:lumMod val="60000"/>
                    <a:lumOff val="40000"/>
                  </a:schemeClr>
                </a:solidFill>
              </a:rPr>
              <a:t>A lot of factors go into home price – it may not be feasible to isolate the impacts of bike share stations at a neighborhood scale, even with additional and more rigorous analysis. </a:t>
            </a:r>
          </a:p>
        </p:txBody>
      </p:sp>
    </p:spTree>
    <p:extLst>
      <p:ext uri="{BB962C8B-B14F-4D97-AF65-F5344CB8AC3E}">
        <p14:creationId xmlns:p14="http://schemas.microsoft.com/office/powerpoint/2010/main" val="318199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Overview</a:t>
            </a:r>
          </a:p>
        </p:txBody>
      </p:sp>
      <p:sp>
        <p:nvSpPr>
          <p:cNvPr id="3" name="Content Placeholder 2"/>
          <p:cNvSpPr>
            <a:spLocks noGrp="1"/>
          </p:cNvSpPr>
          <p:nvPr>
            <p:ph idx="1"/>
          </p:nvPr>
        </p:nvSpPr>
        <p:spPr/>
        <p:txBody>
          <a:bodyPr/>
          <a:lstStyle/>
          <a:p>
            <a:r>
              <a:rPr lang="en-US" dirty="0"/>
              <a:t>Hypothesis and analysis questions</a:t>
            </a:r>
          </a:p>
          <a:p>
            <a:r>
              <a:rPr lang="en-US" dirty="0"/>
              <a:t>Data sources</a:t>
            </a:r>
          </a:p>
          <a:p>
            <a:r>
              <a:rPr lang="en-US" dirty="0"/>
              <a:t>Overall process</a:t>
            </a:r>
          </a:p>
          <a:p>
            <a:r>
              <a:rPr lang="en-US" dirty="0"/>
              <a:t>Data collection and cleanup</a:t>
            </a:r>
          </a:p>
          <a:p>
            <a:r>
              <a:rPr lang="en-US" dirty="0"/>
              <a:t>Analysis process</a:t>
            </a:r>
          </a:p>
          <a:p>
            <a:r>
              <a:rPr lang="en-US" dirty="0"/>
              <a:t>Results</a:t>
            </a:r>
          </a:p>
          <a:p>
            <a:r>
              <a:rPr lang="en-US" dirty="0"/>
              <a:t>Conclusions and lessons learned</a:t>
            </a:r>
          </a:p>
        </p:txBody>
      </p:sp>
      <p:sp>
        <p:nvSpPr>
          <p:cNvPr id="4" name="Slide Number Placeholder 3">
            <a:extLst>
              <a:ext uri="{FF2B5EF4-FFF2-40B4-BE49-F238E27FC236}">
                <a16:creationId xmlns:a16="http://schemas.microsoft.com/office/drawing/2014/main" id="{4339BBD3-636B-428B-8A55-53DD695F745F}"/>
              </a:ext>
            </a:extLst>
          </p:cNvPr>
          <p:cNvSpPr>
            <a:spLocks noGrp="1"/>
          </p:cNvSpPr>
          <p:nvPr>
            <p:ph type="sldNum" sz="quarter" idx="12"/>
          </p:nvPr>
        </p:nvSpPr>
        <p:spPr/>
        <p:txBody>
          <a:bodyPr/>
          <a:lstStyle/>
          <a:p>
            <a:fld id="{B13333A4-2EF1-4B79-B68C-AB20E66B4822}" type="slidenum">
              <a:rPr lang="en-US" smtClean="0"/>
              <a:t>2</a:t>
            </a:fld>
            <a:endParaRPr lang="en-US"/>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and Analysis Questions</a:t>
            </a:r>
          </a:p>
        </p:txBody>
      </p:sp>
      <p:sp>
        <p:nvSpPr>
          <p:cNvPr id="5" name="Content Placeholder 2">
            <a:extLst>
              <a:ext uri="{FF2B5EF4-FFF2-40B4-BE49-F238E27FC236}">
                <a16:creationId xmlns:a16="http://schemas.microsoft.com/office/drawing/2014/main" id="{B374E685-E170-4F12-B614-1CA12F311E3B}"/>
              </a:ext>
            </a:extLst>
          </p:cNvPr>
          <p:cNvSpPr txBox="1">
            <a:spLocks/>
          </p:cNvSpPr>
          <p:nvPr/>
        </p:nvSpPr>
        <p:spPr>
          <a:xfrm>
            <a:off x="838200" y="1825625"/>
            <a:ext cx="9906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400" dirty="0"/>
              <a:t>The addition of bikeshare stations to neighborhoods in Washington, DC lead to an increase in neighborhood residential property values.</a:t>
            </a:r>
          </a:p>
          <a:p>
            <a:pPr marL="0" indent="0">
              <a:buNone/>
            </a:pPr>
            <a:endParaRPr lang="en-US" sz="2400" dirty="0"/>
          </a:p>
          <a:p>
            <a:r>
              <a:rPr lang="en-US" dirty="0"/>
              <a:t>Are home values higher in neighborhoods with more bike share stations?</a:t>
            </a:r>
          </a:p>
          <a:p>
            <a:r>
              <a:rPr lang="en-US" dirty="0"/>
              <a:t>Do home values increase at a higher rate in the months following bike station installation compared to months prior to install?</a:t>
            </a:r>
          </a:p>
          <a:p>
            <a:r>
              <a:rPr lang="en-US" dirty="0"/>
              <a:t>Does bike share enter the market based on a specific metric associated with home values?</a:t>
            </a:r>
          </a:p>
        </p:txBody>
      </p:sp>
      <p:sp>
        <p:nvSpPr>
          <p:cNvPr id="3" name="Slide Number Placeholder 2">
            <a:extLst>
              <a:ext uri="{FF2B5EF4-FFF2-40B4-BE49-F238E27FC236}">
                <a16:creationId xmlns:a16="http://schemas.microsoft.com/office/drawing/2014/main" id="{50DC2D47-0A1D-498A-B783-590EF1AF5761}"/>
              </a:ext>
            </a:extLst>
          </p:cNvPr>
          <p:cNvSpPr>
            <a:spLocks noGrp="1"/>
          </p:cNvSpPr>
          <p:nvPr>
            <p:ph type="sldNum" sz="quarter" idx="12"/>
          </p:nvPr>
        </p:nvSpPr>
        <p:spPr/>
        <p:txBody>
          <a:bodyPr/>
          <a:lstStyle/>
          <a:p>
            <a:fld id="{B13333A4-2EF1-4B79-B68C-AB20E66B4822}" type="slidenum">
              <a:rPr lang="en-US" smtClean="0"/>
              <a:t>3</a:t>
            </a:fld>
            <a:endParaRPr lang="en-US"/>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sz="half" idx="1"/>
          </p:nvPr>
        </p:nvSpPr>
        <p:spPr>
          <a:xfrm>
            <a:off x="838200" y="1825625"/>
            <a:ext cx="9144000" cy="4351338"/>
          </a:xfrm>
        </p:spPr>
        <p:txBody>
          <a:bodyPr/>
          <a:lstStyle/>
          <a:p>
            <a:r>
              <a:rPr lang="en-US" dirty="0"/>
              <a:t>Zillow</a:t>
            </a:r>
          </a:p>
          <a:p>
            <a:pPr lvl="1"/>
            <a:r>
              <a:rPr lang="en-US" sz="1600" dirty="0"/>
              <a:t>ZHVI: Zillow Home Value Index (ZHVI) is the median Zestimate valuation for a given geographic area on a given day.</a:t>
            </a:r>
          </a:p>
          <a:p>
            <a:pPr lvl="2"/>
            <a:r>
              <a:rPr lang="en-US" sz="1400" dirty="0"/>
              <a:t>Neighborhood monthly ZHVI for 2001 – present  via downloadable Excel</a:t>
            </a:r>
          </a:p>
          <a:p>
            <a:pPr lvl="1"/>
            <a:r>
              <a:rPr lang="en-US" sz="1600" dirty="0"/>
              <a:t>Neighborhood location data (latitude and longitude) data via API (XML) </a:t>
            </a:r>
          </a:p>
          <a:p>
            <a:pPr lvl="1"/>
            <a:r>
              <a:rPr lang="en-US" sz="1600" dirty="0"/>
              <a:t>~90 neighborhoods (see </a:t>
            </a:r>
            <a:r>
              <a:rPr lang="en-US" sz="1600" dirty="0" err="1"/>
              <a:t>RegionName</a:t>
            </a:r>
            <a:r>
              <a:rPr lang="en-US" sz="1600" dirty="0"/>
              <a:t> figure)</a:t>
            </a:r>
          </a:p>
          <a:p>
            <a:r>
              <a:rPr lang="en-US" dirty="0"/>
              <a:t>Bikeshare</a:t>
            </a:r>
          </a:p>
          <a:p>
            <a:pPr lvl="1"/>
            <a:r>
              <a:rPr lang="en-US" dirty="0"/>
              <a:t>Ride data: Location and time metrics for every ride taken via Excel spreadsheet</a:t>
            </a:r>
          </a:p>
          <a:p>
            <a:pPr lvl="2"/>
            <a:r>
              <a:rPr lang="en-US" dirty="0"/>
              <a:t>Station installation date assumed to be first ride taken</a:t>
            </a:r>
          </a:p>
          <a:p>
            <a:pPr lvl="2"/>
            <a:r>
              <a:rPr lang="en-US" dirty="0"/>
              <a:t>Location as an intersection or key landmark</a:t>
            </a:r>
          </a:p>
          <a:p>
            <a:r>
              <a:rPr lang="en-US" dirty="0"/>
              <a:t>Google Places API</a:t>
            </a:r>
          </a:p>
          <a:p>
            <a:pPr lvl="1"/>
            <a:r>
              <a:rPr lang="en-US" dirty="0"/>
              <a:t>Explored but not used due to differences in neighborhood boundaries</a:t>
            </a:r>
          </a:p>
        </p:txBody>
      </p:sp>
      <p:pic>
        <p:nvPicPr>
          <p:cNvPr id="7" name="Picture 6">
            <a:extLst>
              <a:ext uri="{FF2B5EF4-FFF2-40B4-BE49-F238E27FC236}">
                <a16:creationId xmlns:a16="http://schemas.microsoft.com/office/drawing/2014/main" id="{11C93F0E-A433-4A90-BB05-4EE36AA3C417}"/>
              </a:ext>
            </a:extLst>
          </p:cNvPr>
          <p:cNvPicPr>
            <a:picLocks noChangeAspect="1"/>
          </p:cNvPicPr>
          <p:nvPr/>
        </p:nvPicPr>
        <p:blipFill>
          <a:blip r:embed="rId2"/>
          <a:stretch>
            <a:fillRect/>
          </a:stretch>
        </p:blipFill>
        <p:spPr>
          <a:xfrm>
            <a:off x="10220325" y="1981200"/>
            <a:ext cx="1285875" cy="4240652"/>
          </a:xfrm>
          <a:prstGeom prst="rect">
            <a:avLst/>
          </a:prstGeom>
        </p:spPr>
      </p:pic>
      <p:sp>
        <p:nvSpPr>
          <p:cNvPr id="4" name="Slide Number Placeholder 3">
            <a:extLst>
              <a:ext uri="{FF2B5EF4-FFF2-40B4-BE49-F238E27FC236}">
                <a16:creationId xmlns:a16="http://schemas.microsoft.com/office/drawing/2014/main" id="{A8DF6471-6130-4373-9DD0-8E26A79F0A50}"/>
              </a:ext>
            </a:extLst>
          </p:cNvPr>
          <p:cNvSpPr>
            <a:spLocks noGrp="1"/>
          </p:cNvSpPr>
          <p:nvPr>
            <p:ph type="sldNum" sz="quarter" idx="12"/>
          </p:nvPr>
        </p:nvSpPr>
        <p:spPr/>
        <p:txBody>
          <a:bodyPr/>
          <a:lstStyle/>
          <a:p>
            <a:fld id="{B13333A4-2EF1-4B79-B68C-AB20E66B4822}" type="slidenum">
              <a:rPr lang="en-US" smtClean="0"/>
              <a:t>4</a:t>
            </a:fld>
            <a:endParaRPr lang="en-US"/>
          </a:p>
        </p:txBody>
      </p:sp>
    </p:spTree>
    <p:extLst>
      <p:ext uri="{BB962C8B-B14F-4D97-AF65-F5344CB8AC3E}">
        <p14:creationId xmlns:p14="http://schemas.microsoft.com/office/powerpoint/2010/main" val="218045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Process</a:t>
            </a:r>
          </a:p>
        </p:txBody>
      </p:sp>
      <p:sp>
        <p:nvSpPr>
          <p:cNvPr id="5" name="Content Placeholder 3"/>
          <p:cNvSpPr>
            <a:spLocks noGrp="1"/>
          </p:cNvSpPr>
          <p:nvPr>
            <p:ph sz="half" idx="1"/>
          </p:nvPr>
        </p:nvSpPr>
        <p:spPr>
          <a:xfrm>
            <a:off x="6629400" y="2104566"/>
            <a:ext cx="5029200" cy="486234"/>
          </a:xfrm>
        </p:spPr>
        <p:txBody>
          <a:bodyPr/>
          <a:lstStyle/>
          <a:p>
            <a:r>
              <a:rPr lang="en-US" dirty="0"/>
              <a:t>Conversion of API pull to XML</a:t>
            </a:r>
          </a:p>
          <a:p>
            <a:endParaRPr lang="en-US" dirty="0"/>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608650814"/>
              </p:ext>
            </p:extLst>
          </p:nvPr>
        </p:nvGraphicFramePr>
        <p:xfrm>
          <a:off x="838200" y="1905000"/>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53FC369-A2A2-4BCC-8039-B9FF24E9DBD9}"/>
              </a:ext>
            </a:extLst>
          </p:cNvPr>
          <p:cNvSpPr txBox="1"/>
          <p:nvPr/>
        </p:nvSpPr>
        <p:spPr>
          <a:xfrm>
            <a:off x="7315200" y="1246010"/>
            <a:ext cx="4419600" cy="461665"/>
          </a:xfrm>
          <a:prstGeom prst="rect">
            <a:avLst/>
          </a:prstGeom>
          <a:noFill/>
        </p:spPr>
        <p:txBody>
          <a:bodyPr wrap="square" rtlCol="0">
            <a:spAutoFit/>
          </a:bodyPr>
          <a:lstStyle/>
          <a:p>
            <a:r>
              <a:rPr lang="en-US" sz="2400" dirty="0">
                <a:solidFill>
                  <a:schemeClr val="accent3">
                    <a:lumMod val="40000"/>
                    <a:lumOff val="60000"/>
                  </a:schemeClr>
                </a:solidFill>
              </a:rPr>
              <a:t>Key Challenges</a:t>
            </a:r>
          </a:p>
        </p:txBody>
      </p:sp>
      <p:sp>
        <p:nvSpPr>
          <p:cNvPr id="7" name="Content Placeholder 3">
            <a:extLst>
              <a:ext uri="{FF2B5EF4-FFF2-40B4-BE49-F238E27FC236}">
                <a16:creationId xmlns:a16="http://schemas.microsoft.com/office/drawing/2014/main" id="{367F423E-97F5-44F8-A583-9D02D7B79217}"/>
              </a:ext>
            </a:extLst>
          </p:cNvPr>
          <p:cNvSpPr txBox="1">
            <a:spLocks/>
          </p:cNvSpPr>
          <p:nvPr/>
        </p:nvSpPr>
        <p:spPr>
          <a:xfrm>
            <a:off x="6629400" y="3200400"/>
            <a:ext cx="5029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9pPr>
          </a:lstStyle>
          <a:p>
            <a:r>
              <a:rPr lang="en-US" dirty="0"/>
              <a:t>Identifying and implementing mapping code with dirty data</a:t>
            </a:r>
          </a:p>
          <a:p>
            <a:endParaRPr lang="en-US" dirty="0"/>
          </a:p>
          <a:p>
            <a:r>
              <a:rPr lang="en-US" dirty="0"/>
              <a:t>Data organization &amp; time series alignment</a:t>
            </a:r>
          </a:p>
          <a:p>
            <a:endParaRPr lang="en-US" dirty="0"/>
          </a:p>
          <a:p>
            <a:r>
              <a:rPr lang="en-US" dirty="0"/>
              <a:t>Efficiently teasing out insight from </a:t>
            </a:r>
          </a:p>
        </p:txBody>
      </p:sp>
      <p:sp>
        <p:nvSpPr>
          <p:cNvPr id="4" name="Slide Number Placeholder 3">
            <a:extLst>
              <a:ext uri="{FF2B5EF4-FFF2-40B4-BE49-F238E27FC236}">
                <a16:creationId xmlns:a16="http://schemas.microsoft.com/office/drawing/2014/main" id="{71CDE8B0-3970-48F3-B3D7-6BAB11F22C31}"/>
              </a:ext>
            </a:extLst>
          </p:cNvPr>
          <p:cNvSpPr>
            <a:spLocks noGrp="1"/>
          </p:cNvSpPr>
          <p:nvPr>
            <p:ph type="sldNum" sz="quarter" idx="12"/>
          </p:nvPr>
        </p:nvSpPr>
        <p:spPr/>
        <p:txBody>
          <a:bodyPr/>
          <a:lstStyle/>
          <a:p>
            <a:fld id="{B13333A4-2EF1-4B79-B68C-AB20E66B4822}" type="slidenum">
              <a:rPr lang="en-US" smtClean="0"/>
              <a:t>5</a:t>
            </a:fld>
            <a:endParaRPr lang="en-US"/>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and Cleanup</a:t>
            </a:r>
          </a:p>
        </p:txBody>
      </p:sp>
      <p:sp>
        <p:nvSpPr>
          <p:cNvPr id="3" name="Content Placeholder 2"/>
          <p:cNvSpPr>
            <a:spLocks noGrp="1"/>
          </p:cNvSpPr>
          <p:nvPr>
            <p:ph sz="half" idx="1"/>
          </p:nvPr>
        </p:nvSpPr>
        <p:spPr>
          <a:xfrm>
            <a:off x="838200" y="1825624"/>
            <a:ext cx="6172200" cy="4667249"/>
          </a:xfrm>
        </p:spPr>
        <p:txBody>
          <a:bodyPr>
            <a:normAutofit/>
          </a:bodyPr>
          <a:lstStyle/>
          <a:p>
            <a:r>
              <a:rPr lang="en-US" dirty="0"/>
              <a:t>Zillow neighborhood location data API pull: convert from XML to JSON for use</a:t>
            </a:r>
          </a:p>
          <a:p>
            <a:r>
              <a:rPr lang="en-US" dirty="0"/>
              <a:t>Download Zillow monthly financial data for neighborhoods in Excel format</a:t>
            </a:r>
          </a:p>
          <a:p>
            <a:pPr lvl="1"/>
            <a:r>
              <a:rPr lang="en-US" dirty="0"/>
              <a:t>Manually clean to only include DC</a:t>
            </a:r>
          </a:p>
          <a:p>
            <a:r>
              <a:rPr lang="en-US" dirty="0"/>
              <a:t>Download bike share data in csv format</a:t>
            </a:r>
          </a:p>
          <a:p>
            <a:pPr lvl="1"/>
            <a:r>
              <a:rPr lang="en-US" dirty="0"/>
              <a:t>Develop a list of unique bike stations with addresses</a:t>
            </a:r>
          </a:p>
          <a:p>
            <a:pPr lvl="1"/>
            <a:r>
              <a:rPr lang="en-US" dirty="0"/>
              <a:t>Cleanup of station location needed</a:t>
            </a:r>
          </a:p>
          <a:p>
            <a:r>
              <a:rPr lang="en-US" dirty="0"/>
              <a:t>Data relatively static, so we utilized csv to store information throughout the process</a:t>
            </a:r>
          </a:p>
          <a:p>
            <a:pPr lvl="1"/>
            <a:r>
              <a:rPr lang="en-US" dirty="0"/>
              <a:t>Allowed for modular code price</a:t>
            </a:r>
          </a:p>
          <a:p>
            <a:endParaRPr lang="en-US" dirty="0"/>
          </a:p>
          <a:p>
            <a:endParaRPr lang="en-US" dirty="0"/>
          </a:p>
        </p:txBody>
      </p:sp>
      <p:pic>
        <p:nvPicPr>
          <p:cNvPr id="7" name="Picture 6">
            <a:extLst>
              <a:ext uri="{FF2B5EF4-FFF2-40B4-BE49-F238E27FC236}">
                <a16:creationId xmlns:a16="http://schemas.microsoft.com/office/drawing/2014/main" id="{6C7A6398-B911-478E-8081-02062475DF31}"/>
              </a:ext>
            </a:extLst>
          </p:cNvPr>
          <p:cNvPicPr>
            <a:picLocks noChangeAspect="1"/>
          </p:cNvPicPr>
          <p:nvPr/>
        </p:nvPicPr>
        <p:blipFill>
          <a:blip r:embed="rId2"/>
          <a:stretch>
            <a:fillRect/>
          </a:stretch>
        </p:blipFill>
        <p:spPr>
          <a:xfrm>
            <a:off x="7164049" y="1825625"/>
            <a:ext cx="4778922" cy="1905000"/>
          </a:xfrm>
          <a:prstGeom prst="rect">
            <a:avLst/>
          </a:prstGeom>
        </p:spPr>
      </p:pic>
      <p:pic>
        <p:nvPicPr>
          <p:cNvPr id="8" name="Picture 7">
            <a:extLst>
              <a:ext uri="{FF2B5EF4-FFF2-40B4-BE49-F238E27FC236}">
                <a16:creationId xmlns:a16="http://schemas.microsoft.com/office/drawing/2014/main" id="{FCA77E20-5409-4E96-B3D0-445CE6CE00ED}"/>
              </a:ext>
            </a:extLst>
          </p:cNvPr>
          <p:cNvPicPr>
            <a:picLocks noChangeAspect="1"/>
          </p:cNvPicPr>
          <p:nvPr/>
        </p:nvPicPr>
        <p:blipFill>
          <a:blip r:embed="rId3"/>
          <a:stretch>
            <a:fillRect/>
          </a:stretch>
        </p:blipFill>
        <p:spPr>
          <a:xfrm>
            <a:off x="9067800" y="3896139"/>
            <a:ext cx="1555707" cy="2606674"/>
          </a:xfrm>
          <a:prstGeom prst="rect">
            <a:avLst/>
          </a:prstGeom>
        </p:spPr>
      </p:pic>
      <p:sp>
        <p:nvSpPr>
          <p:cNvPr id="4" name="Slide Number Placeholder 3">
            <a:extLst>
              <a:ext uri="{FF2B5EF4-FFF2-40B4-BE49-F238E27FC236}">
                <a16:creationId xmlns:a16="http://schemas.microsoft.com/office/drawing/2014/main" id="{4E6DFAF9-1DE2-4D6A-A7AD-5738CEB0081B}"/>
              </a:ext>
            </a:extLst>
          </p:cNvPr>
          <p:cNvSpPr>
            <a:spLocks noGrp="1"/>
          </p:cNvSpPr>
          <p:nvPr>
            <p:ph type="sldNum" sz="quarter" idx="12"/>
          </p:nvPr>
        </p:nvSpPr>
        <p:spPr/>
        <p:txBody>
          <a:bodyPr/>
          <a:lstStyle/>
          <a:p>
            <a:fld id="{B13333A4-2EF1-4B79-B68C-AB20E66B4822}" type="slidenum">
              <a:rPr lang="en-US" smtClean="0"/>
              <a:t>6</a:t>
            </a:fld>
            <a:endParaRPr lang="en-US"/>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Bikeshare Location to Neighborhoods</a:t>
            </a:r>
          </a:p>
        </p:txBody>
      </p:sp>
      <p:sp>
        <p:nvSpPr>
          <p:cNvPr id="3" name="Content Placeholder 2"/>
          <p:cNvSpPr>
            <a:spLocks noGrp="1"/>
          </p:cNvSpPr>
          <p:nvPr>
            <p:ph sz="half" idx="1"/>
          </p:nvPr>
        </p:nvSpPr>
        <p:spPr>
          <a:xfrm>
            <a:off x="16239" y="1852430"/>
            <a:ext cx="4724400" cy="4351338"/>
          </a:xfrm>
        </p:spPr>
        <p:txBody>
          <a:bodyPr/>
          <a:lstStyle/>
          <a:p>
            <a:pPr lvl="1"/>
            <a:r>
              <a:rPr lang="en-US" dirty="0"/>
              <a:t>Convert bike share intersections to latitude and longitude</a:t>
            </a:r>
          </a:p>
          <a:p>
            <a:pPr lvl="2"/>
            <a:r>
              <a:rPr lang="en-US" dirty="0"/>
              <a:t>Cleanup of text format required</a:t>
            </a:r>
          </a:p>
          <a:p>
            <a:endParaRPr lang="en-US" dirty="0"/>
          </a:p>
        </p:txBody>
      </p:sp>
      <p:sp>
        <p:nvSpPr>
          <p:cNvPr id="4" name="Content Placeholder 2">
            <a:extLst>
              <a:ext uri="{FF2B5EF4-FFF2-40B4-BE49-F238E27FC236}">
                <a16:creationId xmlns:a16="http://schemas.microsoft.com/office/drawing/2014/main" id="{EB04A2A5-216A-4F70-AAB0-2ECC4EC46CA0}"/>
              </a:ext>
            </a:extLst>
          </p:cNvPr>
          <p:cNvSpPr txBox="1">
            <a:spLocks/>
          </p:cNvSpPr>
          <p:nvPr/>
        </p:nvSpPr>
        <p:spPr>
          <a:xfrm>
            <a:off x="5410200" y="1828800"/>
            <a:ext cx="5791200" cy="4122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9pPr>
          </a:lstStyle>
          <a:p>
            <a:pPr lvl="1"/>
            <a:r>
              <a:rPr lang="en-US" dirty="0"/>
              <a:t>Calculate the shortest distance between the bike station and all neighborhood </a:t>
            </a:r>
            <a:r>
              <a:rPr lang="en-US" dirty="0" err="1"/>
              <a:t>lat</a:t>
            </a:r>
            <a:r>
              <a:rPr lang="en-US" dirty="0"/>
              <a:t>/</a:t>
            </a:r>
            <a:r>
              <a:rPr lang="en-US" dirty="0" err="1"/>
              <a:t>lon</a:t>
            </a:r>
            <a:r>
              <a:rPr lang="en-US" dirty="0"/>
              <a:t> via a nested loop, and assign the neighborhood </a:t>
            </a:r>
          </a:p>
          <a:p>
            <a:endParaRPr lang="en-US" dirty="0"/>
          </a:p>
        </p:txBody>
      </p:sp>
      <p:pic>
        <p:nvPicPr>
          <p:cNvPr id="5" name="Picture 4">
            <a:extLst>
              <a:ext uri="{FF2B5EF4-FFF2-40B4-BE49-F238E27FC236}">
                <a16:creationId xmlns:a16="http://schemas.microsoft.com/office/drawing/2014/main" id="{8534E742-17A3-4E0E-9474-3EEEDDCDB5E7}"/>
              </a:ext>
            </a:extLst>
          </p:cNvPr>
          <p:cNvPicPr>
            <a:picLocks noChangeAspect="1"/>
          </p:cNvPicPr>
          <p:nvPr/>
        </p:nvPicPr>
        <p:blipFill>
          <a:blip r:embed="rId2"/>
          <a:stretch>
            <a:fillRect/>
          </a:stretch>
        </p:blipFill>
        <p:spPr>
          <a:xfrm>
            <a:off x="5979626" y="2957391"/>
            <a:ext cx="5966185" cy="2349618"/>
          </a:xfrm>
          <a:prstGeom prst="rect">
            <a:avLst/>
          </a:prstGeom>
        </p:spPr>
      </p:pic>
      <p:pic>
        <p:nvPicPr>
          <p:cNvPr id="6" name="Picture 5">
            <a:extLst>
              <a:ext uri="{FF2B5EF4-FFF2-40B4-BE49-F238E27FC236}">
                <a16:creationId xmlns:a16="http://schemas.microsoft.com/office/drawing/2014/main" id="{06F3640E-B18F-46D3-9306-05E793E6F094}"/>
              </a:ext>
            </a:extLst>
          </p:cNvPr>
          <p:cNvPicPr>
            <a:picLocks noChangeAspect="1"/>
          </p:cNvPicPr>
          <p:nvPr/>
        </p:nvPicPr>
        <p:blipFill>
          <a:blip r:embed="rId3"/>
          <a:stretch>
            <a:fillRect/>
          </a:stretch>
        </p:blipFill>
        <p:spPr>
          <a:xfrm>
            <a:off x="246189" y="3181012"/>
            <a:ext cx="5503487" cy="2076788"/>
          </a:xfrm>
          <a:prstGeom prst="rect">
            <a:avLst/>
          </a:prstGeom>
        </p:spPr>
      </p:pic>
      <p:sp>
        <p:nvSpPr>
          <p:cNvPr id="7" name="Slide Number Placeholder 6">
            <a:extLst>
              <a:ext uri="{FF2B5EF4-FFF2-40B4-BE49-F238E27FC236}">
                <a16:creationId xmlns:a16="http://schemas.microsoft.com/office/drawing/2014/main" id="{AA4B37F9-0994-4598-B726-2C91C6801C5F}"/>
              </a:ext>
            </a:extLst>
          </p:cNvPr>
          <p:cNvSpPr>
            <a:spLocks noGrp="1"/>
          </p:cNvSpPr>
          <p:nvPr>
            <p:ph type="sldNum" sz="quarter" idx="12"/>
          </p:nvPr>
        </p:nvSpPr>
        <p:spPr/>
        <p:txBody>
          <a:bodyPr/>
          <a:lstStyle/>
          <a:p>
            <a:fld id="{B13333A4-2EF1-4B79-B68C-AB20E66B4822}" type="slidenum">
              <a:rPr lang="en-US" smtClean="0"/>
              <a:t>7</a:t>
            </a:fld>
            <a:endParaRPr lang="en-US"/>
          </a:p>
        </p:txBody>
      </p:sp>
    </p:spTree>
    <p:extLst>
      <p:ext uri="{BB962C8B-B14F-4D97-AF65-F5344CB8AC3E}">
        <p14:creationId xmlns:p14="http://schemas.microsoft.com/office/powerpoint/2010/main" val="405810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145224"/>
          </a:xfrm>
        </p:spPr>
        <p:txBody>
          <a:bodyPr/>
          <a:lstStyle/>
          <a:p>
            <a:r>
              <a:rPr lang="en-US" dirty="0"/>
              <a:t>Combine Financial and Bike Share Data</a:t>
            </a:r>
          </a:p>
        </p:txBody>
      </p:sp>
      <p:sp>
        <p:nvSpPr>
          <p:cNvPr id="3" name="Content Placeholder 2"/>
          <p:cNvSpPr>
            <a:spLocks noGrp="1"/>
          </p:cNvSpPr>
          <p:nvPr>
            <p:ph sz="half" idx="1"/>
          </p:nvPr>
        </p:nvSpPr>
        <p:spPr>
          <a:xfrm>
            <a:off x="241851" y="1560630"/>
            <a:ext cx="5791199" cy="4351338"/>
          </a:xfrm>
        </p:spPr>
        <p:txBody>
          <a:bodyPr/>
          <a:lstStyle/>
          <a:p>
            <a:pPr lvl="1"/>
            <a:r>
              <a:rPr lang="en-US" dirty="0"/>
              <a:t>Downloaded 7 years worth of bike share CSVs</a:t>
            </a:r>
          </a:p>
          <a:p>
            <a:pPr lvl="1"/>
            <a:endParaRPr lang="en-US" dirty="0"/>
          </a:p>
          <a:p>
            <a:pPr lvl="1"/>
            <a:endParaRPr lang="en-US" dirty="0"/>
          </a:p>
          <a:p>
            <a:pPr lvl="1"/>
            <a:r>
              <a:rPr lang="en-US" dirty="0"/>
              <a:t>Merged and normalized the bike share data</a:t>
            </a:r>
          </a:p>
          <a:p>
            <a:pPr lvl="1"/>
            <a:endParaRPr lang="en-US" dirty="0"/>
          </a:p>
          <a:p>
            <a:endParaRPr lang="en-US" dirty="0"/>
          </a:p>
        </p:txBody>
      </p:sp>
      <p:sp>
        <p:nvSpPr>
          <p:cNvPr id="4" name="Content Placeholder 2">
            <a:extLst>
              <a:ext uri="{FF2B5EF4-FFF2-40B4-BE49-F238E27FC236}">
                <a16:creationId xmlns:a16="http://schemas.microsoft.com/office/drawing/2014/main" id="{EB04A2A5-216A-4F70-AAB0-2ECC4EC46CA0}"/>
              </a:ext>
            </a:extLst>
          </p:cNvPr>
          <p:cNvSpPr txBox="1">
            <a:spLocks/>
          </p:cNvSpPr>
          <p:nvPr/>
        </p:nvSpPr>
        <p:spPr>
          <a:xfrm>
            <a:off x="6023113" y="1560630"/>
            <a:ext cx="5791200" cy="4122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9pPr>
          </a:lstStyle>
          <a:p>
            <a:pPr lvl="1"/>
            <a:r>
              <a:rPr lang="en-US" dirty="0"/>
              <a:t>Used a join to combine Zillow and bike share data </a:t>
            </a:r>
          </a:p>
          <a:p>
            <a:endParaRPr lang="en-US" dirty="0"/>
          </a:p>
        </p:txBody>
      </p:sp>
      <p:pic>
        <p:nvPicPr>
          <p:cNvPr id="7" name="Picture 6">
            <a:extLst>
              <a:ext uri="{FF2B5EF4-FFF2-40B4-BE49-F238E27FC236}">
                <a16:creationId xmlns:a16="http://schemas.microsoft.com/office/drawing/2014/main" id="{BEB9464D-4A16-4989-A722-7F6188404C5B}"/>
              </a:ext>
            </a:extLst>
          </p:cNvPr>
          <p:cNvPicPr>
            <a:picLocks noChangeAspect="1"/>
          </p:cNvPicPr>
          <p:nvPr/>
        </p:nvPicPr>
        <p:blipFill>
          <a:blip r:embed="rId2"/>
          <a:stretch>
            <a:fillRect/>
          </a:stretch>
        </p:blipFill>
        <p:spPr>
          <a:xfrm>
            <a:off x="609600" y="1989573"/>
            <a:ext cx="3429000" cy="619125"/>
          </a:xfrm>
          <a:prstGeom prst="rect">
            <a:avLst/>
          </a:prstGeom>
        </p:spPr>
      </p:pic>
      <p:pic>
        <p:nvPicPr>
          <p:cNvPr id="9" name="Picture 8">
            <a:extLst>
              <a:ext uri="{FF2B5EF4-FFF2-40B4-BE49-F238E27FC236}">
                <a16:creationId xmlns:a16="http://schemas.microsoft.com/office/drawing/2014/main" id="{6B8E2353-721A-431C-82A1-87A90F85B3BB}"/>
              </a:ext>
            </a:extLst>
          </p:cNvPr>
          <p:cNvPicPr>
            <a:picLocks noChangeAspect="1"/>
          </p:cNvPicPr>
          <p:nvPr/>
        </p:nvPicPr>
        <p:blipFill>
          <a:blip r:embed="rId3"/>
          <a:stretch>
            <a:fillRect/>
          </a:stretch>
        </p:blipFill>
        <p:spPr>
          <a:xfrm>
            <a:off x="533400" y="3140074"/>
            <a:ext cx="3429000" cy="3180848"/>
          </a:xfrm>
          <a:prstGeom prst="rect">
            <a:avLst/>
          </a:prstGeom>
        </p:spPr>
      </p:pic>
      <p:pic>
        <p:nvPicPr>
          <p:cNvPr id="10" name="Picture 9">
            <a:extLst>
              <a:ext uri="{FF2B5EF4-FFF2-40B4-BE49-F238E27FC236}">
                <a16:creationId xmlns:a16="http://schemas.microsoft.com/office/drawing/2014/main" id="{F8571EC6-25C7-4A93-8A82-DF14CD9584B8}"/>
              </a:ext>
            </a:extLst>
          </p:cNvPr>
          <p:cNvPicPr>
            <a:picLocks noChangeAspect="1"/>
          </p:cNvPicPr>
          <p:nvPr/>
        </p:nvPicPr>
        <p:blipFill>
          <a:blip r:embed="rId4"/>
          <a:stretch>
            <a:fillRect/>
          </a:stretch>
        </p:blipFill>
        <p:spPr>
          <a:xfrm>
            <a:off x="6033050" y="2438400"/>
            <a:ext cx="5715622" cy="4059694"/>
          </a:xfrm>
          <a:prstGeom prst="rect">
            <a:avLst/>
          </a:prstGeom>
        </p:spPr>
      </p:pic>
      <p:sp>
        <p:nvSpPr>
          <p:cNvPr id="11" name="Slide Number Placeholder 10">
            <a:extLst>
              <a:ext uri="{FF2B5EF4-FFF2-40B4-BE49-F238E27FC236}">
                <a16:creationId xmlns:a16="http://schemas.microsoft.com/office/drawing/2014/main" id="{D1ECD60F-F088-4E76-A6B9-947B20628A40}"/>
              </a:ext>
            </a:extLst>
          </p:cNvPr>
          <p:cNvSpPr>
            <a:spLocks noGrp="1"/>
          </p:cNvSpPr>
          <p:nvPr>
            <p:ph type="sldNum" sz="quarter" idx="12"/>
          </p:nvPr>
        </p:nvSpPr>
        <p:spPr/>
        <p:txBody>
          <a:bodyPr/>
          <a:lstStyle/>
          <a:p>
            <a:fld id="{B13333A4-2EF1-4B79-B68C-AB20E66B4822}" type="slidenum">
              <a:rPr lang="en-US" smtClean="0"/>
              <a:t>8</a:t>
            </a:fld>
            <a:endParaRPr lang="en-US"/>
          </a:p>
        </p:txBody>
      </p:sp>
    </p:spTree>
    <p:extLst>
      <p:ext uri="{BB962C8B-B14F-4D97-AF65-F5344CB8AC3E}">
        <p14:creationId xmlns:p14="http://schemas.microsoft.com/office/powerpoint/2010/main" val="348357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A334-B3F1-40DC-A516-64F41A538E44}"/>
              </a:ext>
            </a:extLst>
          </p:cNvPr>
          <p:cNvSpPr>
            <a:spLocks noGrp="1"/>
          </p:cNvSpPr>
          <p:nvPr>
            <p:ph type="title"/>
          </p:nvPr>
        </p:nvSpPr>
        <p:spPr/>
        <p:txBody>
          <a:bodyPr/>
          <a:lstStyle/>
          <a:p>
            <a:r>
              <a:rPr lang="en-US" dirty="0"/>
              <a:t>Results: Bike Share Stations per Neighborhood</a:t>
            </a:r>
          </a:p>
        </p:txBody>
      </p:sp>
      <p:sp>
        <p:nvSpPr>
          <p:cNvPr id="4" name="Content Placeholder 3">
            <a:extLst>
              <a:ext uri="{FF2B5EF4-FFF2-40B4-BE49-F238E27FC236}">
                <a16:creationId xmlns:a16="http://schemas.microsoft.com/office/drawing/2014/main" id="{E7340926-C849-47F3-8B01-BF4D0464A97D}"/>
              </a:ext>
            </a:extLst>
          </p:cNvPr>
          <p:cNvSpPr>
            <a:spLocks noGrp="1"/>
          </p:cNvSpPr>
          <p:nvPr>
            <p:ph sz="half" idx="2"/>
          </p:nvPr>
        </p:nvSpPr>
        <p:spPr>
          <a:xfrm>
            <a:off x="805070" y="4776124"/>
            <a:ext cx="5290930" cy="4351338"/>
          </a:xfrm>
        </p:spPr>
        <p:txBody>
          <a:bodyPr/>
          <a:lstStyle/>
          <a:p>
            <a:r>
              <a:rPr lang="en-US" dirty="0"/>
              <a:t>Simple number of stations by neighborhood</a:t>
            </a:r>
          </a:p>
        </p:txBody>
      </p:sp>
      <p:pic>
        <p:nvPicPr>
          <p:cNvPr id="6" name="Picture 5">
            <a:extLst>
              <a:ext uri="{FF2B5EF4-FFF2-40B4-BE49-F238E27FC236}">
                <a16:creationId xmlns:a16="http://schemas.microsoft.com/office/drawing/2014/main" id="{62B6DDF0-B6EA-47A7-9CD3-9B0FA17D78AA}"/>
              </a:ext>
            </a:extLst>
          </p:cNvPr>
          <p:cNvPicPr>
            <a:picLocks noChangeAspect="1"/>
          </p:cNvPicPr>
          <p:nvPr/>
        </p:nvPicPr>
        <p:blipFill>
          <a:blip r:embed="rId2"/>
          <a:stretch>
            <a:fillRect/>
          </a:stretch>
        </p:blipFill>
        <p:spPr>
          <a:xfrm>
            <a:off x="457199" y="1714800"/>
            <a:ext cx="6007187" cy="2933399"/>
          </a:xfrm>
          <a:prstGeom prst="rect">
            <a:avLst/>
          </a:prstGeom>
        </p:spPr>
      </p:pic>
      <p:pic>
        <p:nvPicPr>
          <p:cNvPr id="7" name="Picture 6">
            <a:extLst>
              <a:ext uri="{FF2B5EF4-FFF2-40B4-BE49-F238E27FC236}">
                <a16:creationId xmlns:a16="http://schemas.microsoft.com/office/drawing/2014/main" id="{27244908-80AB-4E26-A81D-F645586988AE}"/>
              </a:ext>
            </a:extLst>
          </p:cNvPr>
          <p:cNvPicPr>
            <a:picLocks noChangeAspect="1"/>
          </p:cNvPicPr>
          <p:nvPr/>
        </p:nvPicPr>
        <p:blipFill>
          <a:blip r:embed="rId3"/>
          <a:stretch>
            <a:fillRect/>
          </a:stretch>
        </p:blipFill>
        <p:spPr>
          <a:xfrm>
            <a:off x="6629400" y="1714801"/>
            <a:ext cx="4114800" cy="2743200"/>
          </a:xfrm>
          <a:prstGeom prst="rect">
            <a:avLst/>
          </a:prstGeom>
        </p:spPr>
      </p:pic>
      <p:sp>
        <p:nvSpPr>
          <p:cNvPr id="8" name="Content Placeholder 3">
            <a:extLst>
              <a:ext uri="{FF2B5EF4-FFF2-40B4-BE49-F238E27FC236}">
                <a16:creationId xmlns:a16="http://schemas.microsoft.com/office/drawing/2014/main" id="{E8F28817-5B5A-4FE7-8F84-E33AECBF854D}"/>
              </a:ext>
            </a:extLst>
          </p:cNvPr>
          <p:cNvSpPr txBox="1">
            <a:spLocks/>
          </p:cNvSpPr>
          <p:nvPr/>
        </p:nvSpPr>
        <p:spPr>
          <a:xfrm>
            <a:off x="6237450" y="4776124"/>
            <a:ext cx="52909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9pPr>
          </a:lstStyle>
          <a:p>
            <a:r>
              <a:rPr lang="en-US" dirty="0"/>
              <a:t>Home prices (bars), with blue line overlaid as number of stations on secondary axis</a:t>
            </a:r>
          </a:p>
        </p:txBody>
      </p:sp>
      <p:sp>
        <p:nvSpPr>
          <p:cNvPr id="9" name="Slide Number Placeholder 8">
            <a:extLst>
              <a:ext uri="{FF2B5EF4-FFF2-40B4-BE49-F238E27FC236}">
                <a16:creationId xmlns:a16="http://schemas.microsoft.com/office/drawing/2014/main" id="{289EF7ED-0BD5-4402-936D-DBAB0E94DBF5}"/>
              </a:ext>
            </a:extLst>
          </p:cNvPr>
          <p:cNvSpPr>
            <a:spLocks noGrp="1"/>
          </p:cNvSpPr>
          <p:nvPr>
            <p:ph type="sldNum" sz="quarter" idx="12"/>
          </p:nvPr>
        </p:nvSpPr>
        <p:spPr/>
        <p:txBody>
          <a:bodyPr/>
          <a:lstStyle/>
          <a:p>
            <a:fld id="{B13333A4-2EF1-4B79-B68C-AB20E66B4822}" type="slidenum">
              <a:rPr lang="en-US" smtClean="0"/>
              <a:t>9</a:t>
            </a:fld>
            <a:endParaRPr lang="en-US"/>
          </a:p>
        </p:txBody>
      </p:sp>
    </p:spTree>
    <p:extLst>
      <p:ext uri="{BB962C8B-B14F-4D97-AF65-F5344CB8AC3E}">
        <p14:creationId xmlns:p14="http://schemas.microsoft.com/office/powerpoint/2010/main" val="100705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420</TotalTime>
  <Words>663</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Schoolbook</vt:lpstr>
      <vt:lpstr>CITY SKETCH 16X9</vt:lpstr>
      <vt:lpstr>DC Bikeshare Impact</vt:lpstr>
      <vt:lpstr>Presentation Overview</vt:lpstr>
      <vt:lpstr>Hypothesis and Analysis Questions</vt:lpstr>
      <vt:lpstr>Data Sources</vt:lpstr>
      <vt:lpstr>Overall Process</vt:lpstr>
      <vt:lpstr>Data Collection and Cleanup</vt:lpstr>
      <vt:lpstr>Map Bikeshare Location to Neighborhoods</vt:lpstr>
      <vt:lpstr>Combine Financial and Bike Share Data</vt:lpstr>
      <vt:lpstr>Results: Bike Share Stations per Neighborhood</vt:lpstr>
      <vt:lpstr>Results: Average Neighborhood ZHVI (Oct 2017)</vt:lpstr>
      <vt:lpstr>Results: All Monthly Data </vt:lpstr>
      <vt:lpstr>Results: ZHVI Price Changes Before/After Station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 Bikeshare Impact</dc:title>
  <dc:creator>Arne Newman</dc:creator>
  <cp:lastModifiedBy>Arne Newman</cp:lastModifiedBy>
  <cp:revision>27</cp:revision>
  <dcterms:created xsi:type="dcterms:W3CDTF">2018-01-05T23:55:07Z</dcterms:created>
  <dcterms:modified xsi:type="dcterms:W3CDTF">2018-01-06T15:53:32Z</dcterms:modified>
</cp:coreProperties>
</file>