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49377600" cy="30997525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91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1pPr>
    <a:lvl2pPr marL="441609" algn="l" rtl="0" fontAlgn="base">
      <a:spcBef>
        <a:spcPct val="0"/>
      </a:spcBef>
      <a:spcAft>
        <a:spcPct val="0"/>
      </a:spcAft>
      <a:defRPr sz="3091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2pPr>
    <a:lvl3pPr marL="883219" algn="l" rtl="0" fontAlgn="base">
      <a:spcBef>
        <a:spcPct val="0"/>
      </a:spcBef>
      <a:spcAft>
        <a:spcPct val="0"/>
      </a:spcAft>
      <a:defRPr sz="3091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3pPr>
    <a:lvl4pPr marL="1324828" algn="l" rtl="0" fontAlgn="base">
      <a:spcBef>
        <a:spcPct val="0"/>
      </a:spcBef>
      <a:spcAft>
        <a:spcPct val="0"/>
      </a:spcAft>
      <a:defRPr sz="3091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4pPr>
    <a:lvl5pPr marL="1766438" algn="l" rtl="0" fontAlgn="base">
      <a:spcBef>
        <a:spcPct val="0"/>
      </a:spcBef>
      <a:spcAft>
        <a:spcPct val="0"/>
      </a:spcAft>
      <a:defRPr sz="3091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5pPr>
    <a:lvl6pPr marL="2208047" algn="l" defTabSz="883219" rtl="0" eaLnBrk="1" latinLnBrk="0" hangingPunct="1">
      <a:defRPr sz="3091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6pPr>
    <a:lvl7pPr marL="2649657" algn="l" defTabSz="883219" rtl="0" eaLnBrk="1" latinLnBrk="0" hangingPunct="1">
      <a:defRPr sz="3091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7pPr>
    <a:lvl8pPr marL="3091266" algn="l" defTabSz="883219" rtl="0" eaLnBrk="1" latinLnBrk="0" hangingPunct="1">
      <a:defRPr sz="3091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8pPr>
    <a:lvl9pPr marL="3532876" algn="l" defTabSz="883219" rtl="0" eaLnBrk="1" latinLnBrk="0" hangingPunct="1">
      <a:defRPr sz="3091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5" userDrawn="1">
          <p15:clr>
            <a:srgbClr val="A4A3A4"/>
          </p15:clr>
        </p15:guide>
        <p15:guide id="2" orient="horz" pos="18487" userDrawn="1">
          <p15:clr>
            <a:srgbClr val="A4A3A4"/>
          </p15:clr>
        </p15:guide>
        <p15:guide id="3" orient="horz" pos="3511" userDrawn="1">
          <p15:clr>
            <a:srgbClr val="A4A3A4"/>
          </p15:clr>
        </p15:guide>
        <p15:guide id="4" orient="horz" pos="2005" userDrawn="1">
          <p15:clr>
            <a:srgbClr val="A4A3A4"/>
          </p15:clr>
        </p15:guide>
        <p15:guide id="5" pos="7173" userDrawn="1">
          <p15:clr>
            <a:srgbClr val="A4A3A4"/>
          </p15:clr>
        </p15:guide>
        <p15:guide id="6" pos="8112" userDrawn="1">
          <p15:clr>
            <a:srgbClr val="A4A3A4"/>
          </p15:clr>
        </p15:guide>
        <p15:guide id="7" pos="14764" userDrawn="1">
          <p15:clr>
            <a:srgbClr val="A4A3A4"/>
          </p15:clr>
        </p15:guide>
        <p15:guide id="8" pos="23659" userDrawn="1">
          <p15:clr>
            <a:srgbClr val="A4A3A4"/>
          </p15:clr>
        </p15:guide>
        <p15:guide id="9" pos="1109" userDrawn="1">
          <p15:clr>
            <a:srgbClr val="A4A3A4"/>
          </p15:clr>
        </p15:guide>
        <p15:guide id="10" pos="15747" userDrawn="1">
          <p15:clr>
            <a:srgbClr val="A4A3A4"/>
          </p15:clr>
        </p15:guide>
        <p15:guide id="11" pos="22721" userDrawn="1">
          <p15:clr>
            <a:srgbClr val="A4A3A4"/>
          </p15:clr>
        </p15:guide>
        <p15:guide id="12" pos="29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8BD"/>
    <a:srgbClr val="FFFAE7"/>
    <a:srgbClr val="FEE9D2"/>
    <a:srgbClr val="A93013"/>
    <a:srgbClr val="BF3A11"/>
    <a:srgbClr val="32A5A8"/>
    <a:srgbClr val="1BC0ED"/>
    <a:srgbClr val="0B7693"/>
    <a:srgbClr val="09586D"/>
    <a:srgbClr val="0D8C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825"/>
    <p:restoredTop sz="95000" autoAdjust="0"/>
  </p:normalViewPr>
  <p:slideViewPr>
    <p:cSldViewPr snapToGrid="0">
      <p:cViewPr varScale="1">
        <p:scale>
          <a:sx n="24" d="100"/>
          <a:sy n="24" d="100"/>
        </p:scale>
        <p:origin x="280" y="240"/>
      </p:cViewPr>
      <p:guideLst>
        <p:guide orient="horz" pos="675"/>
        <p:guide orient="horz" pos="18487"/>
        <p:guide orient="horz" pos="3511"/>
        <p:guide orient="horz" pos="2005"/>
        <p:guide pos="7173"/>
        <p:guide pos="8112"/>
        <p:guide pos="14764"/>
        <p:guide pos="23659"/>
        <p:guide pos="1109"/>
        <p:guide pos="15747"/>
        <p:guide pos="22721"/>
        <p:guide pos="29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5321F8F-ED1B-4724-8F2B-F120DECFD346}" type="datetime1">
              <a:rPr lang="en-US" altLang="en-US"/>
              <a:pPr/>
              <a:t>11/27/22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3840163"/>
            <a:ext cx="3058795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93616B8-C257-4252-AA2D-2F0162A21C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1609" rtl="0" eaLnBrk="0" fontAlgn="base" hangingPunct="0">
      <a:spcBef>
        <a:spcPct val="30000"/>
      </a:spcBef>
      <a:spcAft>
        <a:spcPct val="0"/>
      </a:spcAft>
      <a:defRPr sz="1159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pitchFamily="-111" charset="-128"/>
      </a:defRPr>
    </a:lvl1pPr>
    <a:lvl2pPr marL="441609" algn="l" defTabSz="441609" rtl="0" eaLnBrk="0" fontAlgn="base" hangingPunct="0">
      <a:spcBef>
        <a:spcPct val="30000"/>
      </a:spcBef>
      <a:spcAft>
        <a:spcPct val="0"/>
      </a:spcAft>
      <a:defRPr sz="1159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2pPr>
    <a:lvl3pPr marL="883219" algn="l" defTabSz="441609" rtl="0" eaLnBrk="0" fontAlgn="base" hangingPunct="0">
      <a:spcBef>
        <a:spcPct val="30000"/>
      </a:spcBef>
      <a:spcAft>
        <a:spcPct val="0"/>
      </a:spcAft>
      <a:defRPr sz="1159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3pPr>
    <a:lvl4pPr marL="1324828" algn="l" defTabSz="441609" rtl="0" eaLnBrk="0" fontAlgn="base" hangingPunct="0">
      <a:spcBef>
        <a:spcPct val="30000"/>
      </a:spcBef>
      <a:spcAft>
        <a:spcPct val="0"/>
      </a:spcAft>
      <a:defRPr sz="1159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4pPr>
    <a:lvl5pPr marL="1766438" algn="l" defTabSz="441609" rtl="0" eaLnBrk="0" fontAlgn="base" hangingPunct="0">
      <a:spcBef>
        <a:spcPct val="30000"/>
      </a:spcBef>
      <a:spcAft>
        <a:spcPct val="0"/>
      </a:spcAft>
      <a:defRPr sz="1159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5pPr>
    <a:lvl6pPr marL="2208047" algn="l" defTabSz="441609" rtl="0" eaLnBrk="1" latinLnBrk="0" hangingPunct="1">
      <a:defRPr sz="1159" kern="1200">
        <a:solidFill>
          <a:schemeClr val="tx1"/>
        </a:solidFill>
        <a:latin typeface="+mn-lt"/>
        <a:ea typeface="+mn-ea"/>
        <a:cs typeface="+mn-cs"/>
      </a:defRPr>
    </a:lvl6pPr>
    <a:lvl7pPr marL="2649657" algn="l" defTabSz="441609" rtl="0" eaLnBrk="1" latinLnBrk="0" hangingPunct="1">
      <a:defRPr sz="1159" kern="1200">
        <a:solidFill>
          <a:schemeClr val="tx1"/>
        </a:solidFill>
        <a:latin typeface="+mn-lt"/>
        <a:ea typeface="+mn-ea"/>
        <a:cs typeface="+mn-cs"/>
      </a:defRPr>
    </a:lvl7pPr>
    <a:lvl8pPr marL="3091266" algn="l" defTabSz="441609" rtl="0" eaLnBrk="1" latinLnBrk="0" hangingPunct="1">
      <a:defRPr sz="1159" kern="1200">
        <a:solidFill>
          <a:schemeClr val="tx1"/>
        </a:solidFill>
        <a:latin typeface="+mn-lt"/>
        <a:ea typeface="+mn-ea"/>
        <a:cs typeface="+mn-cs"/>
      </a:defRPr>
    </a:lvl8pPr>
    <a:lvl9pPr marL="3532876" algn="l" defTabSz="441609" rtl="0" eaLnBrk="1" latinLnBrk="0" hangingPunct="1">
      <a:defRPr sz="11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5225" y="3840163"/>
            <a:ext cx="3058795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05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Download this template at </a:t>
            </a:r>
            <a:r>
              <a:rPr lang="en-US" sz="9600" spc="-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http://peerrecognized.com/poster</a:t>
            </a:r>
            <a:endParaRPr lang="en-US" altLang="en-US" sz="10500" dirty="0">
              <a:solidFill>
                <a:srgbClr val="000000"/>
              </a:solidFill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B6262CE-EB96-4220-B907-50A4F9DFE987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4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40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8776" y="28858580"/>
            <a:ext cx="1719075" cy="9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5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3016" y="2755336"/>
            <a:ext cx="41971572" cy="516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03016" y="8956379"/>
            <a:ext cx="41971572" cy="1859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03014" y="28242189"/>
            <a:ext cx="10287000" cy="206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5979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0988" y="28242189"/>
            <a:ext cx="15635628" cy="206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5979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387588" y="28242189"/>
            <a:ext cx="10287000" cy="206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5979">
                <a:latin typeface="Times New Roman" panose="02020603050405020304" pitchFamily="18" charset="0"/>
              </a:defRPr>
            </a:lvl1pPr>
          </a:lstStyle>
          <a:p>
            <a:fld id="{4C5C4D18-A93C-4456-BF58-5F62622BCD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xStyles>
    <p:titleStyle>
      <a:lvl1pPr algn="ctr" defTabSz="3929547" rtl="0" eaLnBrk="0" fontAlgn="base" hangingPunct="0">
        <a:spcBef>
          <a:spcPct val="0"/>
        </a:spcBef>
        <a:spcAft>
          <a:spcPct val="0"/>
        </a:spcAft>
        <a:defRPr sz="18899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pitchFamily="-65" charset="-128"/>
        </a:defRPr>
      </a:lvl1pPr>
      <a:lvl2pPr algn="ctr" defTabSz="3929547" rtl="0" eaLnBrk="0" fontAlgn="base" hangingPunct="0">
        <a:spcBef>
          <a:spcPct val="0"/>
        </a:spcBef>
        <a:spcAft>
          <a:spcPct val="0"/>
        </a:spcAft>
        <a:defRPr sz="18899">
          <a:solidFill>
            <a:schemeClr val="tx2"/>
          </a:solidFill>
          <a:latin typeface="Times New Roman" pitchFamily="-65" charset="0"/>
          <a:ea typeface="MS PGothic" panose="020B0600070205080204" pitchFamily="34" charset="-128"/>
          <a:cs typeface="ＭＳ Ｐゴシック" pitchFamily="-65" charset="-128"/>
        </a:defRPr>
      </a:lvl2pPr>
      <a:lvl3pPr algn="ctr" defTabSz="3929547" rtl="0" eaLnBrk="0" fontAlgn="base" hangingPunct="0">
        <a:spcBef>
          <a:spcPct val="0"/>
        </a:spcBef>
        <a:spcAft>
          <a:spcPct val="0"/>
        </a:spcAft>
        <a:defRPr sz="18899">
          <a:solidFill>
            <a:schemeClr val="tx2"/>
          </a:solidFill>
          <a:latin typeface="Times New Roman" pitchFamily="-65" charset="0"/>
          <a:ea typeface="MS PGothic" panose="020B0600070205080204" pitchFamily="34" charset="-128"/>
          <a:cs typeface="ＭＳ Ｐゴシック" pitchFamily="-65" charset="-128"/>
        </a:defRPr>
      </a:lvl3pPr>
      <a:lvl4pPr algn="ctr" defTabSz="3929547" rtl="0" eaLnBrk="0" fontAlgn="base" hangingPunct="0">
        <a:spcBef>
          <a:spcPct val="0"/>
        </a:spcBef>
        <a:spcAft>
          <a:spcPct val="0"/>
        </a:spcAft>
        <a:defRPr sz="18899">
          <a:solidFill>
            <a:schemeClr val="tx2"/>
          </a:solidFill>
          <a:latin typeface="Times New Roman" pitchFamily="-65" charset="0"/>
          <a:ea typeface="MS PGothic" panose="020B0600070205080204" pitchFamily="34" charset="-128"/>
          <a:cs typeface="ＭＳ Ｐゴシック" pitchFamily="-65" charset="-128"/>
        </a:defRPr>
      </a:lvl4pPr>
      <a:lvl5pPr algn="ctr" defTabSz="3929547" rtl="0" eaLnBrk="0" fontAlgn="base" hangingPunct="0">
        <a:spcBef>
          <a:spcPct val="0"/>
        </a:spcBef>
        <a:spcAft>
          <a:spcPct val="0"/>
        </a:spcAft>
        <a:defRPr sz="18899">
          <a:solidFill>
            <a:schemeClr val="tx2"/>
          </a:solidFill>
          <a:latin typeface="Times New Roman" pitchFamily="-65" charset="0"/>
          <a:ea typeface="MS PGothic" panose="020B0600070205080204" pitchFamily="34" charset="-128"/>
          <a:cs typeface="ＭＳ Ｐゴシック" pitchFamily="-65" charset="-128"/>
        </a:defRPr>
      </a:lvl5pPr>
      <a:lvl6pPr marL="440868" algn="ctr" defTabSz="3929547" rtl="0" fontAlgn="base">
        <a:spcBef>
          <a:spcPct val="0"/>
        </a:spcBef>
        <a:spcAft>
          <a:spcPct val="0"/>
        </a:spcAft>
        <a:defRPr sz="18899">
          <a:solidFill>
            <a:schemeClr val="tx2"/>
          </a:solidFill>
          <a:latin typeface="Times New Roman" pitchFamily="-65" charset="0"/>
        </a:defRPr>
      </a:lvl6pPr>
      <a:lvl7pPr marL="881737" algn="ctr" defTabSz="3929547" rtl="0" fontAlgn="base">
        <a:spcBef>
          <a:spcPct val="0"/>
        </a:spcBef>
        <a:spcAft>
          <a:spcPct val="0"/>
        </a:spcAft>
        <a:defRPr sz="18899">
          <a:solidFill>
            <a:schemeClr val="tx2"/>
          </a:solidFill>
          <a:latin typeface="Times New Roman" pitchFamily="-65" charset="0"/>
        </a:defRPr>
      </a:lvl7pPr>
      <a:lvl8pPr marL="1322605" algn="ctr" defTabSz="3929547" rtl="0" fontAlgn="base">
        <a:spcBef>
          <a:spcPct val="0"/>
        </a:spcBef>
        <a:spcAft>
          <a:spcPct val="0"/>
        </a:spcAft>
        <a:defRPr sz="18899">
          <a:solidFill>
            <a:schemeClr val="tx2"/>
          </a:solidFill>
          <a:latin typeface="Times New Roman" pitchFamily="-65" charset="0"/>
        </a:defRPr>
      </a:lvl8pPr>
      <a:lvl9pPr marL="1763473" algn="ctr" defTabSz="3929547" rtl="0" fontAlgn="base">
        <a:spcBef>
          <a:spcPct val="0"/>
        </a:spcBef>
        <a:spcAft>
          <a:spcPct val="0"/>
        </a:spcAft>
        <a:defRPr sz="18899">
          <a:solidFill>
            <a:schemeClr val="tx2"/>
          </a:solidFill>
          <a:latin typeface="Times New Roman" pitchFamily="-65" charset="0"/>
        </a:defRPr>
      </a:lvl9pPr>
    </p:titleStyle>
    <p:bodyStyle>
      <a:lvl1pPr marL="1474155" indent="-1474155" algn="l" defTabSz="3929547" rtl="0" eaLnBrk="0" fontAlgn="base" hangingPunct="0">
        <a:spcBef>
          <a:spcPct val="20000"/>
        </a:spcBef>
        <a:spcAft>
          <a:spcPct val="0"/>
        </a:spcAft>
        <a:buChar char="•"/>
        <a:defRPr sz="13789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3193235" indent="-1227696" algn="l" defTabSz="3929547" rtl="0" eaLnBrk="0" fontAlgn="base" hangingPunct="0">
        <a:spcBef>
          <a:spcPct val="20000"/>
        </a:spcBef>
        <a:spcAft>
          <a:spcPct val="0"/>
        </a:spcAft>
        <a:buChar char="–"/>
        <a:defRPr sz="12054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2pPr>
      <a:lvl3pPr marL="4912317" indent="-982769" algn="l" defTabSz="3929547" rtl="0" eaLnBrk="0" fontAlgn="base" hangingPunct="0">
        <a:spcBef>
          <a:spcPct val="20000"/>
        </a:spcBef>
        <a:spcAft>
          <a:spcPct val="0"/>
        </a:spcAft>
        <a:buChar char="•"/>
        <a:defRPr sz="10318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3pPr>
      <a:lvl4pPr marL="6877855" indent="-982769" algn="l" defTabSz="3929547" rtl="0" eaLnBrk="0" fontAlgn="base" hangingPunct="0">
        <a:spcBef>
          <a:spcPct val="20000"/>
        </a:spcBef>
        <a:spcAft>
          <a:spcPct val="0"/>
        </a:spcAft>
        <a:buChar char="–"/>
        <a:defRPr sz="8582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4pPr>
      <a:lvl5pPr marL="8841863" indent="-981240" algn="l" defTabSz="3929547" rtl="0" eaLnBrk="0" fontAlgn="base" hangingPunct="0">
        <a:spcBef>
          <a:spcPct val="20000"/>
        </a:spcBef>
        <a:spcAft>
          <a:spcPct val="0"/>
        </a:spcAft>
        <a:buChar char="»"/>
        <a:defRPr sz="8582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5pPr>
      <a:lvl6pPr marL="9282732" indent="-981240" algn="l" defTabSz="3929547" rtl="0" fontAlgn="base">
        <a:spcBef>
          <a:spcPct val="20000"/>
        </a:spcBef>
        <a:spcAft>
          <a:spcPct val="0"/>
        </a:spcAft>
        <a:buChar char="»"/>
        <a:defRPr sz="8582">
          <a:solidFill>
            <a:schemeClr val="tx1"/>
          </a:solidFill>
          <a:latin typeface="+mn-lt"/>
          <a:ea typeface="ＭＳ Ｐゴシック" pitchFamily="-65" charset="-128"/>
        </a:defRPr>
      </a:lvl6pPr>
      <a:lvl7pPr marL="9723600" indent="-981240" algn="l" defTabSz="3929547" rtl="0" fontAlgn="base">
        <a:spcBef>
          <a:spcPct val="20000"/>
        </a:spcBef>
        <a:spcAft>
          <a:spcPct val="0"/>
        </a:spcAft>
        <a:buChar char="»"/>
        <a:defRPr sz="8582">
          <a:solidFill>
            <a:schemeClr val="tx1"/>
          </a:solidFill>
          <a:latin typeface="+mn-lt"/>
          <a:ea typeface="ＭＳ Ｐゴシック" pitchFamily="-65" charset="-128"/>
        </a:defRPr>
      </a:lvl7pPr>
      <a:lvl8pPr marL="10164468" indent="-981240" algn="l" defTabSz="3929547" rtl="0" fontAlgn="base">
        <a:spcBef>
          <a:spcPct val="20000"/>
        </a:spcBef>
        <a:spcAft>
          <a:spcPct val="0"/>
        </a:spcAft>
        <a:buChar char="»"/>
        <a:defRPr sz="8582">
          <a:solidFill>
            <a:schemeClr val="tx1"/>
          </a:solidFill>
          <a:latin typeface="+mn-lt"/>
          <a:ea typeface="ＭＳ Ｐゴシック" pitchFamily="-65" charset="-128"/>
        </a:defRPr>
      </a:lvl8pPr>
      <a:lvl9pPr marL="10605337" indent="-981240" algn="l" defTabSz="3929547" rtl="0" fontAlgn="base">
        <a:spcBef>
          <a:spcPct val="20000"/>
        </a:spcBef>
        <a:spcAft>
          <a:spcPct val="0"/>
        </a:spcAft>
        <a:buChar char="»"/>
        <a:defRPr sz="8582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40868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0868" algn="l" defTabSz="440868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1737" algn="l" defTabSz="440868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2605" algn="l" defTabSz="440868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3473" algn="l" defTabSz="440868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4343" algn="l" defTabSz="440868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5212" algn="l" defTabSz="440868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6080" algn="l" defTabSz="440868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6948" algn="l" defTabSz="440868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peerrecognized.com/poster" TargetMode="External"/><Relationship Id="rId7" Type="http://schemas.openxmlformats.org/officeDocument/2006/relationships/hyperlink" Target="https://medium.com/analytics-vidhya/build-your-1st-deep-learning-classification-model-with-mnist-dataset-1eb27227746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transgriot.blogspot.com/2019/08/uh-and-tsu-are-back-to-being-harri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9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12306299" y="6230589"/>
            <a:ext cx="24926201" cy="23634768"/>
          </a:xfrm>
          <a:prstGeom prst="rect">
            <a:avLst/>
          </a:prstGeom>
          <a:solidFill>
            <a:srgbClr val="FFFAE7"/>
          </a:solidFill>
          <a:ln w="920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881743" tIns="440871" rIns="881743" bIns="881743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6364" b="1" dirty="0">
                <a:solidFill>
                  <a:srgbClr val="00000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Steps</a:t>
            </a:r>
          </a:p>
          <a:p>
            <a:pPr eaLnBrk="1" hangingPunct="1">
              <a:spcBef>
                <a:spcPts val="483"/>
              </a:spcBef>
            </a:pPr>
            <a:endParaRPr lang="en-US" altLang="ja-JP" sz="6364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6364" dirty="0">
              <a:solidFill>
                <a:schemeClr val="accent2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3856" i="1" dirty="0">
              <a:solidFill>
                <a:schemeClr val="accent2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562272" y="6263666"/>
            <a:ext cx="10136981" cy="5195757"/>
          </a:xfrm>
          <a:prstGeom prst="rect">
            <a:avLst/>
          </a:prstGeom>
          <a:solidFill>
            <a:srgbClr val="FFFAE7"/>
          </a:solidFill>
          <a:ln w="920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881743" tIns="440871" rIns="881743" bIns="881743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lv-LV" altLang="en-US" sz="6364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The Problem</a:t>
            </a:r>
            <a:endParaRPr lang="en-US" altLang="en-US" sz="6364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4340" name="Text Box 11"/>
          <p:cNvSpPr txBox="1">
            <a:spLocks noChangeArrowheads="1"/>
          </p:cNvSpPr>
          <p:nvPr/>
        </p:nvSpPr>
        <p:spPr bwMode="auto">
          <a:xfrm>
            <a:off x="1562271" y="16908052"/>
            <a:ext cx="10136981" cy="5251838"/>
          </a:xfrm>
          <a:prstGeom prst="rect">
            <a:avLst/>
          </a:prstGeom>
          <a:solidFill>
            <a:srgbClr val="FFFAE7"/>
          </a:solidFill>
          <a:ln w="920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881743" tIns="440871" rIns="881743" bIns="881743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lv-LV" altLang="en-US" sz="6364" b="1" dirty="0">
                <a:solidFill>
                  <a:srgbClr val="00000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Objective</a:t>
            </a:r>
            <a:endParaRPr lang="en-US" altLang="en-US" sz="6364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4342" name="Text Box 13"/>
          <p:cNvSpPr txBox="1">
            <a:spLocks noChangeArrowheads="1"/>
          </p:cNvSpPr>
          <p:nvPr/>
        </p:nvSpPr>
        <p:spPr bwMode="auto">
          <a:xfrm>
            <a:off x="37825320" y="6263666"/>
            <a:ext cx="10136981" cy="9590130"/>
          </a:xfrm>
          <a:prstGeom prst="rect">
            <a:avLst/>
          </a:prstGeom>
          <a:solidFill>
            <a:srgbClr val="FFFAE7"/>
          </a:solidFill>
          <a:ln w="920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881743" tIns="440871" rIns="881743" bIns="881743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364" b="1" dirty="0">
                <a:solidFill>
                  <a:srgbClr val="00000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Conclusions</a:t>
            </a:r>
          </a:p>
        </p:txBody>
      </p:sp>
      <p:sp>
        <p:nvSpPr>
          <p:cNvPr id="3" name="Rectangle 180"/>
          <p:cNvSpPr>
            <a:spLocks noChangeArrowheads="1"/>
          </p:cNvSpPr>
          <p:nvPr/>
        </p:nvSpPr>
        <p:spPr bwMode="auto">
          <a:xfrm>
            <a:off x="6084709" y="1143861"/>
            <a:ext cx="36009125" cy="433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lv-LV" sz="15300" b="1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Leelawadee UI" panose="020B0502040204020203" pitchFamily="34" charset="-34"/>
                <a:ea typeface="ＭＳ Ｐゴシック" charset="0"/>
                <a:cs typeface="Leelawadee UI" panose="020B0502040204020203" pitchFamily="34" charset="-34"/>
              </a:rPr>
              <a:t>Implementing Neural Network To Make Image Recognition Better.</a:t>
            </a:r>
            <a:endParaRPr lang="en-US" sz="15300" b="1" dirty="0">
              <a:ln>
                <a:solidFill>
                  <a:schemeClr val="bg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Leelawadee UI" panose="020B0502040204020203" pitchFamily="34" charset="-34"/>
              <a:ea typeface="ＭＳ Ｐゴシック" charset="0"/>
              <a:cs typeface="Leelawadee UI" panose="020B0502040204020203" pitchFamily="34" charset="-34"/>
            </a:endParaRPr>
          </a:p>
        </p:txBody>
      </p:sp>
      <p:sp>
        <p:nvSpPr>
          <p:cNvPr id="14345" name="Text Box 16"/>
          <p:cNvSpPr txBox="1">
            <a:spLocks noChangeArrowheads="1"/>
          </p:cNvSpPr>
          <p:nvPr/>
        </p:nvSpPr>
        <p:spPr bwMode="auto">
          <a:xfrm>
            <a:off x="37877266" y="26446800"/>
            <a:ext cx="10140043" cy="3418556"/>
          </a:xfrm>
          <a:prstGeom prst="rect">
            <a:avLst/>
          </a:prstGeom>
          <a:solidFill>
            <a:srgbClr val="FFFAE7"/>
          </a:solidFill>
          <a:ln w="920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881743" tIns="440871" rIns="881743" bIns="881743"/>
          <a:lstStyle>
            <a:lvl1pPr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Acknowledgments</a:t>
            </a:r>
          </a:p>
        </p:txBody>
      </p:sp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37877266" y="16332813"/>
            <a:ext cx="10140043" cy="9759221"/>
          </a:xfrm>
          <a:prstGeom prst="rect">
            <a:avLst/>
          </a:prstGeom>
          <a:solidFill>
            <a:srgbClr val="FFFAE7"/>
          </a:solidFill>
          <a:ln w="920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881743" tIns="440871" rIns="881743" bIns="881743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lv-LV" altLang="en-US" sz="6360" b="1" dirty="0">
                <a:solidFill>
                  <a:srgbClr val="00000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Further info</a:t>
            </a:r>
            <a:endParaRPr lang="en-US" altLang="en-US" sz="6360" b="1" dirty="0">
              <a:solidFill>
                <a:srgbClr val="000000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D3B809-9BA6-469D-9DD0-E6C31E9578E7}"/>
              </a:ext>
            </a:extLst>
          </p:cNvPr>
          <p:cNvSpPr txBox="1"/>
          <p:nvPr/>
        </p:nvSpPr>
        <p:spPr>
          <a:xfrm>
            <a:off x="39116000" y="1532370"/>
            <a:ext cx="95486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4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Arnesha Nicholas</a:t>
            </a:r>
          </a:p>
          <a:p>
            <a:r>
              <a:rPr lang="lv-LV" sz="4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De’andre Johnson</a:t>
            </a:r>
          </a:p>
          <a:p>
            <a:r>
              <a:rPr lang="lv-LV" sz="4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Oruru Ndu-Nwogu</a:t>
            </a:r>
          </a:p>
          <a:p>
            <a:r>
              <a:rPr lang="en-US" sz="4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Dr. Daniel Vrinceanu (Advisor)</a:t>
            </a:r>
          </a:p>
          <a:p>
            <a:r>
              <a:rPr lang="en-US" sz="4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Dr.Lila Ghemri (Professor)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1562271" y="22574252"/>
            <a:ext cx="10136981" cy="7291104"/>
          </a:xfrm>
          <a:prstGeom prst="rect">
            <a:avLst/>
          </a:prstGeom>
          <a:solidFill>
            <a:srgbClr val="FFFAE7"/>
          </a:solidFill>
          <a:ln w="920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881743" tIns="440871" rIns="881743" bIns="881743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lv-LV" altLang="en-US" sz="6364" b="1" dirty="0">
                <a:solidFill>
                  <a:srgbClr val="00000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Methods</a:t>
            </a:r>
            <a:endParaRPr lang="en-US" altLang="en-US" sz="6364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824460" y="8287293"/>
            <a:ext cx="8298180" cy="6637803"/>
          </a:xfrm>
          <a:prstGeom prst="roundRect">
            <a:avLst/>
          </a:prstGeom>
          <a:solidFill>
            <a:srgbClr val="32A5A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de-CH" sz="48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Prepare Workspace on Jupyter Notebook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de-CH" sz="48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Import dataset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de-CH" sz="48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Clean the data.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8345509" y="8287293"/>
            <a:ext cx="8298180" cy="6926567"/>
          </a:xfrm>
          <a:prstGeom prst="roundRect">
            <a:avLst/>
          </a:prstGeom>
          <a:solidFill>
            <a:srgbClr val="32A5A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ounded Rectangle 39"/>
          <p:cNvSpPr/>
          <p:nvPr/>
        </p:nvSpPr>
        <p:spPr>
          <a:xfrm>
            <a:off x="28345509" y="22159889"/>
            <a:ext cx="8298180" cy="7012370"/>
          </a:xfrm>
          <a:prstGeom prst="roundRect">
            <a:avLst/>
          </a:prstGeom>
          <a:solidFill>
            <a:srgbClr val="32A5A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Rounded Rectangle 40"/>
          <p:cNvSpPr/>
          <p:nvPr/>
        </p:nvSpPr>
        <p:spPr>
          <a:xfrm>
            <a:off x="12824460" y="22159890"/>
            <a:ext cx="8298180" cy="7012370"/>
          </a:xfrm>
          <a:prstGeom prst="roundRect">
            <a:avLst/>
          </a:prstGeom>
          <a:solidFill>
            <a:srgbClr val="32A5A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Box 4"/>
          <p:cNvSpPr txBox="1"/>
          <p:nvPr/>
        </p:nvSpPr>
        <p:spPr>
          <a:xfrm>
            <a:off x="13243710" y="8093753"/>
            <a:ext cx="167132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chemeClr val="bg1"/>
                </a:solidFill>
              </a:rPr>
              <a:t>1</a:t>
            </a:r>
            <a:endParaRPr lang="de-CH" sz="16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29684" y="8335846"/>
            <a:ext cx="189144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chemeClr val="bg1"/>
                </a:solidFill>
              </a:rPr>
              <a:t>2</a:t>
            </a:r>
            <a:endParaRPr lang="de-CH" sz="166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37466" y="22128449"/>
            <a:ext cx="16758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chemeClr val="bg1"/>
                </a:solidFill>
              </a:rPr>
              <a:t>3</a:t>
            </a:r>
            <a:endParaRPr lang="de-CH" sz="16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257827" y="22128449"/>
            <a:ext cx="160048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chemeClr val="bg1"/>
                </a:solidFill>
              </a:rPr>
              <a:t>4</a:t>
            </a:r>
            <a:endParaRPr lang="de-CH" sz="166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04500" y="8287293"/>
            <a:ext cx="905252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Using a Neural Network model to determine if an image is a dog or cat.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332186" y="8585344"/>
            <a:ext cx="9197900" cy="618221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0" indent="-914400">
              <a:spcBef>
                <a:spcPts val="1800"/>
              </a:spcBef>
              <a:buAutoNum type="arabicParenR"/>
            </a:pPr>
            <a:r>
              <a:rPr lang="en-US" sz="4400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Visual layout will help you to present the research.</a:t>
            </a:r>
          </a:p>
          <a:p>
            <a:pPr marL="914400" indent="-914400">
              <a:spcBef>
                <a:spcPts val="1800"/>
              </a:spcBef>
              <a:buAutoNum type="arabicParenR"/>
            </a:pPr>
            <a:r>
              <a:rPr lang="en-US" sz="4400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Only include results that support the key statement on top</a:t>
            </a:r>
          </a:p>
          <a:p>
            <a:pPr marL="914400" indent="-914400">
              <a:spcBef>
                <a:spcPts val="1800"/>
              </a:spcBef>
              <a:buAutoNum type="arabicParenR"/>
            </a:pPr>
            <a:r>
              <a:rPr lang="en-US" sz="4400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White space focuses attention to the important bits.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77146" y="18212900"/>
            <a:ext cx="864184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Model should be able to predict if an</a:t>
            </a:r>
          </a:p>
          <a:p>
            <a:r>
              <a:rPr lang="en-US" sz="4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   image is a </a:t>
            </a:r>
          </a:p>
          <a:p>
            <a:r>
              <a:rPr lang="en-US" sz="4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   dog or a cat.  </a:t>
            </a:r>
            <a:endParaRPr lang="en-US" sz="66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E1EEA0-C816-434F-9E46-71E646368705}"/>
              </a:ext>
            </a:extLst>
          </p:cNvPr>
          <p:cNvSpPr txBox="1"/>
          <p:nvPr/>
        </p:nvSpPr>
        <p:spPr>
          <a:xfrm>
            <a:off x="38449448" y="17994398"/>
            <a:ext cx="91979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Paper Title</a:t>
            </a:r>
          </a:p>
          <a:p>
            <a:r>
              <a:rPr lang="en-US" sz="3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Co-Author No.1, University</a:t>
            </a:r>
          </a:p>
          <a:p>
            <a:r>
              <a:rPr lang="en-US" sz="3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Another author, Another university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E1EEA0-C816-434F-9E46-71E646368705}"/>
              </a:ext>
            </a:extLst>
          </p:cNvPr>
          <p:cNvSpPr txBox="1"/>
          <p:nvPr/>
        </p:nvSpPr>
        <p:spPr>
          <a:xfrm>
            <a:off x="38404388" y="20478836"/>
            <a:ext cx="919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lv-LV" sz="3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A </a:t>
            </a:r>
            <a:r>
              <a:rPr lang="en-US" sz="3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related </a:t>
            </a:r>
            <a:r>
              <a:rPr lang="lv-LV" sz="3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paper of yours, year</a:t>
            </a:r>
          </a:p>
          <a:p>
            <a:pPr marL="742950" indent="-742950">
              <a:buFont typeface="+mj-lt"/>
              <a:buAutoNum type="arabicPeriod"/>
            </a:pPr>
            <a:r>
              <a:rPr lang="lv-LV" sz="3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Another paper, year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366690" y="24236312"/>
            <a:ext cx="7397791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Computer Vision: Make a prediction using a dataset without labels(prediction data)</a:t>
            </a:r>
          </a:p>
          <a:p>
            <a:pPr marL="685800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Evaluate &amp; Improve.</a:t>
            </a:r>
          </a:p>
          <a:p>
            <a:pPr>
              <a:spcBef>
                <a:spcPts val="1800"/>
              </a:spcBef>
            </a:pPr>
            <a:endParaRPr lang="de-CH" sz="4800" b="1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783659" y="10851316"/>
            <a:ext cx="73808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CH" sz="4800" b="1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Create data model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CH" sz="4800" b="1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Train model</a:t>
            </a:r>
          </a:p>
          <a:p>
            <a:pPr marL="1127409" lvl="1" indent="-685800">
              <a:buFont typeface="Arial" panose="020B0604020202020204" pitchFamily="34" charset="0"/>
              <a:buChar char="•"/>
            </a:pPr>
            <a:r>
              <a:rPr lang="de-CH" sz="4800" b="1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Split data into two:</a:t>
            </a:r>
          </a:p>
          <a:p>
            <a:pPr marL="1569019" lvl="2" indent="-685800">
              <a:buFont typeface="Arial" panose="020B0604020202020204" pitchFamily="34" charset="0"/>
              <a:buChar char="•"/>
            </a:pPr>
            <a:r>
              <a:rPr lang="de-CH" sz="4800" b="1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Training Data</a:t>
            </a:r>
          </a:p>
          <a:p>
            <a:pPr marL="1569019" lvl="2" indent="-685800">
              <a:buFont typeface="Arial" panose="020B0604020202020204" pitchFamily="34" charset="0"/>
              <a:buChar char="•"/>
            </a:pPr>
            <a:r>
              <a:rPr lang="de-CH" sz="4800" b="1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Prediction Data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783659" y="24375138"/>
            <a:ext cx="687027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CH" sz="4800" b="1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Divide training data into two:</a:t>
            </a:r>
          </a:p>
          <a:p>
            <a:pPr marL="1127409" lvl="1" indent="-685800">
              <a:buFont typeface="Arial" panose="020B0604020202020204" pitchFamily="34" charset="0"/>
              <a:buChar char="•"/>
            </a:pPr>
            <a:r>
              <a:rPr lang="de-CH" sz="4800" b="1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Training data: 70%</a:t>
            </a:r>
          </a:p>
          <a:p>
            <a:pPr marL="1127409" lvl="1" indent="-685800">
              <a:buFont typeface="Arial" panose="020B0604020202020204" pitchFamily="34" charset="0"/>
              <a:buChar char="•"/>
            </a:pPr>
            <a:r>
              <a:rPr lang="de-CH" sz="4800" b="1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Test Accuracy: 30%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64153" y="24236312"/>
            <a:ext cx="826783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Deep Neural Network using three layers: input, hidden &amp; output layers.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Input receives the signal, the hidden layer processes it and the output layer makes a forecast about the input data.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332185" y="27787265"/>
            <a:ext cx="82678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Reference to the funder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Conflict of interests statement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Logos of partners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5520EB-0F65-403D-A973-B17B2A4C2E9D}"/>
              </a:ext>
            </a:extLst>
          </p:cNvPr>
          <p:cNvSpPr txBox="1"/>
          <p:nvPr/>
        </p:nvSpPr>
        <p:spPr>
          <a:xfrm>
            <a:off x="38332185" y="23668594"/>
            <a:ext cx="103324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Download this template:</a:t>
            </a:r>
          </a:p>
          <a:p>
            <a:r>
              <a:rPr lang="en-US" sz="4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Or visit</a:t>
            </a:r>
            <a:r>
              <a:rPr lang="en-US" sz="40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:</a:t>
            </a:r>
          </a:p>
          <a:p>
            <a:r>
              <a:rPr lang="en-US" sz="3400" spc="-100" dirty="0">
                <a:latin typeface="Leelawadee UI" panose="020B0502040204020203" pitchFamily="34" charset="-34"/>
                <a:cs typeface="Leelawadee UI" panose="020B0502040204020203" pitchFamily="34" charset="-34"/>
                <a:hlinkClick r:id="rId3"/>
              </a:rPr>
              <a:t>http://peerrecognized.com/poster</a:t>
            </a:r>
            <a:endParaRPr lang="en-US" sz="3400" spc="-1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6553" y="22978949"/>
            <a:ext cx="2063533" cy="256637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15520EB-0F65-403D-A973-B17B2A4C2E9D}"/>
              </a:ext>
            </a:extLst>
          </p:cNvPr>
          <p:cNvSpPr txBox="1"/>
          <p:nvPr/>
        </p:nvSpPr>
        <p:spPr>
          <a:xfrm>
            <a:off x="38404387" y="21184475"/>
            <a:ext cx="6647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endParaRPr lang="en-US" sz="40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sz="4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Your web address, QR code of the paper, and other info</a:t>
            </a:r>
            <a:endParaRPr lang="en-US" sz="3400" spc="-1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360034" y="30058897"/>
            <a:ext cx="96850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This poster was made using the “Presenter’s Poster” template from 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316" y="29943121"/>
            <a:ext cx="4253318" cy="699981"/>
          </a:xfrm>
          <a:prstGeom prst="rect">
            <a:avLst/>
          </a:prstGeom>
        </p:spPr>
      </p:pic>
      <p:pic>
        <p:nvPicPr>
          <p:cNvPr id="6" name="Picture 5" descr="A picture containing text, cat&#10;&#10;Description automatically generated">
            <a:extLst>
              <a:ext uri="{FF2B5EF4-FFF2-40B4-BE49-F238E27FC236}">
                <a16:creationId xmlns:a16="http://schemas.microsoft.com/office/drawing/2014/main" id="{10D46D63-4883-9859-4F1C-7F4020A343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041974" y="18879025"/>
            <a:ext cx="5521912" cy="3249424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DBAB5DD1-1401-3DD1-0888-0EC6397F19D6}"/>
              </a:ext>
            </a:extLst>
          </p:cNvPr>
          <p:cNvSpPr/>
          <p:nvPr/>
        </p:nvSpPr>
        <p:spPr>
          <a:xfrm>
            <a:off x="21784783" y="10136641"/>
            <a:ext cx="5915960" cy="3127634"/>
          </a:xfrm>
          <a:prstGeom prst="right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08BEBEBA-033A-7896-BE7B-BC213007B7B6}"/>
              </a:ext>
            </a:extLst>
          </p:cNvPr>
          <p:cNvSpPr/>
          <p:nvPr/>
        </p:nvSpPr>
        <p:spPr>
          <a:xfrm rot="10800000">
            <a:off x="21784783" y="23562920"/>
            <a:ext cx="5915960" cy="3127634"/>
          </a:xfrm>
          <a:prstGeom prst="right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160FA09-9C49-4E8D-9616-16E03D48635E}"/>
              </a:ext>
            </a:extLst>
          </p:cNvPr>
          <p:cNvSpPr/>
          <p:nvPr/>
        </p:nvSpPr>
        <p:spPr>
          <a:xfrm rot="5400000">
            <a:off x="29538336" y="16978676"/>
            <a:ext cx="5915960" cy="3127634"/>
          </a:xfrm>
          <a:prstGeom prst="right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3242E6CA-1DBF-9FB7-A9FC-F1A1CED80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43" y="11750576"/>
            <a:ext cx="10136981" cy="4743114"/>
          </a:xfrm>
          <a:prstGeom prst="rect">
            <a:avLst/>
          </a:prstGeom>
          <a:solidFill>
            <a:srgbClr val="FFFAE7"/>
          </a:solidFill>
          <a:ln w="920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881743" tIns="440871" rIns="881743" bIns="881743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lv-LV" altLang="en-US" sz="636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Tools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Language Used: Python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Platform Used: Jupyter Notebook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Libraries Used: Numpy, Pandas, Matplotlib, Tensor Flow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4FCF3E-6311-436B-1D9D-B4F989AC5F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12941" y="815037"/>
            <a:ext cx="3831713" cy="383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99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4910</TotalTime>
  <Words>308</Words>
  <Application>Microsoft Macintosh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</vt:lpstr>
      <vt:lpstr>Leelawadee UI</vt:lpstr>
      <vt:lpstr>Times New Roman</vt:lpstr>
      <vt:lpstr>Default Design</vt:lpstr>
      <vt:lpstr>PowerPoint Presentation</vt:lpstr>
    </vt:vector>
  </TitlesOfParts>
  <Manager/>
  <Company/>
  <LinksUpToDate>false</LinksUpToDate>
  <SharedDoc>false</SharedDoc>
  <HyperlinkBase>https://colinpurrington.com/tips/poster-design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Presenter's Poster layout from https://peerrecognized.com</dc:title>
  <dc:subject>Presenter's poster</dc:subject>
  <dc:creator>Martins Zaumanis</dc:creator>
  <cp:keywords>poster template;Peer Recognized</cp:keywords>
  <dc:description>Copyright Colin Purrington 2019</dc:description>
  <cp:lastModifiedBy>Nicholas, Arnesha</cp:lastModifiedBy>
  <cp:revision>648</cp:revision>
  <cp:lastPrinted>2011-10-30T12:54:45Z</cp:lastPrinted>
  <dcterms:created xsi:type="dcterms:W3CDTF">2012-06-12T14:08:55Z</dcterms:created>
  <dcterms:modified xsi:type="dcterms:W3CDTF">2022-11-30T19:40:38Z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