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676"/>
    <p:restoredTop sz="95909"/>
  </p:normalViewPr>
  <p:slideViewPr>
    <p:cSldViewPr snapToGrid="0" snapToObjects="1">
      <p:cViewPr>
        <p:scale>
          <a:sx n="71" d="100"/>
          <a:sy n="71" d="100"/>
        </p:scale>
        <p:origin x="144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12/8/22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7143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7686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5248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12/8/22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179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5481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0601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6165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4168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0314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8238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2120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12/8/22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96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Human brain nerve cells">
            <a:extLst>
              <a:ext uri="{FF2B5EF4-FFF2-40B4-BE49-F238E27FC236}">
                <a16:creationId xmlns:a16="http://schemas.microsoft.com/office/drawing/2014/main" id="{AAE15C8A-C2FA-0DB7-61AD-BBAF2F68A0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3364FE-C85C-6B46-84F1-DBC27C718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7192" y="1032483"/>
            <a:ext cx="5037616" cy="29823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8AA776-7814-F045-B2AC-F44823A298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7192" y="4106918"/>
            <a:ext cx="5037616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By: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 </a:t>
            </a:r>
            <a:r>
              <a:rPr lang="en-US" sz="2000" err="1"/>
              <a:t>Arnesha</a:t>
            </a:r>
            <a:r>
              <a:rPr lang="en-US" sz="2000"/>
              <a:t> Nicholas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err="1"/>
              <a:t>Oruru</a:t>
            </a:r>
            <a:r>
              <a:rPr lang="en-US" sz="2000"/>
              <a:t> Nathanael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DeAndre Johnson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3140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EA7B5-E935-E002-79A8-160F6FE1C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Our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330DA-6316-A445-D1C1-B873FDFD8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6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Prepare Workspace on </a:t>
            </a:r>
            <a:r>
              <a:rPr lang="en-US" sz="60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sz="6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Notebook</a:t>
            </a:r>
          </a:p>
          <a:p>
            <a:pPr lvl="1"/>
            <a:r>
              <a:rPr lang="en-US" sz="6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dataset</a:t>
            </a:r>
            <a:endParaRPr lang="en-US" sz="6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6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Clean the data</a:t>
            </a:r>
          </a:p>
          <a:p>
            <a:pPr marL="0" indent="0">
              <a:buNone/>
            </a:pPr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6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data model:</a:t>
            </a:r>
            <a:endParaRPr lang="en-US" sz="6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6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 model</a:t>
            </a:r>
            <a:endParaRPr lang="en-US" sz="6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6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Split data into two:</a:t>
            </a:r>
            <a:endParaRPr lang="en-US" sz="6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6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</a:t>
            </a:r>
            <a:endParaRPr lang="en-US" sz="6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6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Prediction Data</a:t>
            </a: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6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Divide training data into two:</a:t>
            </a:r>
            <a:endParaRPr lang="en-US" sz="6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6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data: 70%</a:t>
            </a:r>
            <a:endParaRPr lang="en-US" sz="6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en-US" sz="6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CH" sz="6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en-US" sz="6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30%</a:t>
            </a:r>
          </a:p>
          <a:p>
            <a:pPr marL="0" indent="0">
              <a:buNone/>
            </a:pPr>
            <a:r>
              <a:rPr lang="en-US" sz="6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Computer Vision: </a:t>
            </a:r>
            <a:endParaRPr lang="en-US" sz="6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6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Make a prediction using a dataset without labels(prediction data): </a:t>
            </a:r>
            <a:endParaRPr lang="en-US" sz="6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6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Evaluate &amp; Improve.</a:t>
            </a:r>
            <a:endParaRPr lang="en-US" sz="6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956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7C59BEC-C4CC-4741-B975-08C543178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72DEF309-605D-4117-9340-6D589B6C3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6173" flipV="1">
            <a:off x="3930947" y="651615"/>
            <a:ext cx="4083433" cy="408343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FC9FB5-FC05-798A-C5D9-8A1FBC50C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How the model helps make image recognition better?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42B0D-0F5A-6999-78AE-4C256CC38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model helps make image recognition better by recognizing patterns and it's inspired by the human structure.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looking at the accuracy of our model we know that the image was very well recognized by 90%.</a:t>
            </a:r>
          </a:p>
          <a:p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77008" y="5228027"/>
            <a:ext cx="1107241" cy="10772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024A0A13-45A4-6934-BF5A-C6ABFB306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9962" y="1972038"/>
            <a:ext cx="4835365" cy="4787009"/>
          </a:xfrm>
          <a:custGeom>
            <a:avLst/>
            <a:gdLst/>
            <a:ahLst/>
            <a:cxnLst/>
            <a:rect l="l" t="t" r="r" b="b"/>
            <a:pathLst>
              <a:path w="4221597" h="4303912">
                <a:moveTo>
                  <a:pt x="126986" y="0"/>
                </a:moveTo>
                <a:lnTo>
                  <a:pt x="4094611" y="0"/>
                </a:lnTo>
                <a:cubicBezTo>
                  <a:pt x="4164743" y="0"/>
                  <a:pt x="4221597" y="56854"/>
                  <a:pt x="4221597" y="126986"/>
                </a:cubicBezTo>
                <a:lnTo>
                  <a:pt x="4221597" y="4176926"/>
                </a:lnTo>
                <a:cubicBezTo>
                  <a:pt x="4221597" y="4247058"/>
                  <a:pt x="4164743" y="4303912"/>
                  <a:pt x="4094611" y="4303912"/>
                </a:cubicBezTo>
                <a:lnTo>
                  <a:pt x="126986" y="4303912"/>
                </a:lnTo>
                <a:cubicBezTo>
                  <a:pt x="56854" y="4303912"/>
                  <a:pt x="0" y="4247058"/>
                  <a:pt x="0" y="4176926"/>
                </a:cubicBezTo>
                <a:lnTo>
                  <a:pt x="0" y="126986"/>
                </a:lnTo>
                <a:cubicBezTo>
                  <a:pt x="0" y="56854"/>
                  <a:pt x="56854" y="0"/>
                  <a:pt x="12698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37035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73EB10-AEDA-42B9-9D11-54E59B48D4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72DEF309-605D-4117-9340-6D589B6C3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6173" flipV="1">
            <a:off x="3930947" y="651615"/>
            <a:ext cx="4083433" cy="408343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1F5EC-A250-02AC-21B6-03431A9A3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BDD6F-F051-2700-E06C-5C55DFC17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Helvetica Neue" panose="02000503000000020004" pitchFamily="2" charset="0"/>
              </a:rPr>
              <a:t>T</a:t>
            </a:r>
            <a:r>
              <a:rPr lang="en-US" dirty="0">
                <a:effectLst/>
                <a:latin typeface="Helvetica Neue" panose="02000503000000020004" pitchFamily="2" charset="0"/>
              </a:rPr>
              <a:t>he model is adjusting with the pictures by making the predictions by what is it thinking of what its seeing and what is it actual seeing.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Chart, treemap chart&#10;&#10;Description automatically generated">
            <a:extLst>
              <a:ext uri="{FF2B5EF4-FFF2-40B4-BE49-F238E27FC236}">
                <a16:creationId xmlns:a16="http://schemas.microsoft.com/office/drawing/2014/main" id="{A77A4058-93AB-FB7E-1B8E-DBF30758B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7318" y="1690688"/>
            <a:ext cx="5168009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724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0" name="Arc 1039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62D6B6-318C-734B-A953-1417D305B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/>
              <a:t>Neural network overview</a:t>
            </a:r>
          </a:p>
        </p:txBody>
      </p:sp>
      <p:sp>
        <p:nvSpPr>
          <p:cNvPr id="1042" name="Freeform: Shape 1041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Everything you need to know about Neural Networks and ...">
            <a:extLst>
              <a:ext uri="{FF2B5EF4-FFF2-40B4-BE49-F238E27FC236}">
                <a16:creationId xmlns:a16="http://schemas.microsoft.com/office/drawing/2014/main" id="{0AF4BCC8-4788-224E-8B16-2FBEDB28D4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34"/>
          <a:stretch/>
        </p:blipFill>
        <p:spPr bwMode="auto">
          <a:xfrm>
            <a:off x="703182" y="1998827"/>
            <a:ext cx="4777381" cy="2690602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1A7D7-4236-4041-A836-6612BD212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r>
              <a:rPr lang="en-US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neural network is a type of network architecture that consists of inputs and outputs in the form of a neurons or nodes.  </a:t>
            </a:r>
          </a:p>
          <a:p>
            <a:r>
              <a:rPr lang="en-US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goal of neural networking is to map those inputs to a particular output and in the case of our model the input will be pictures of dogs and cats and the output will consist of determining whether the specified image is a dog or cat</a:t>
            </a:r>
          </a:p>
          <a:p>
            <a:endParaRPr lang="en-US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01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2" name="Rectangle 2061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B9335D-F771-0042-AB54-99F3624DD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 dirty="0"/>
              <a:t>Neural network overview continued</a:t>
            </a:r>
          </a:p>
        </p:txBody>
      </p:sp>
      <p:sp>
        <p:nvSpPr>
          <p:cNvPr id="2064" name="Freeform: Shape 2063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0DB1A-FB02-D54C-8040-45A12F4E5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Neural networks also consist of hidden layers or simply layers to help map the input data to the output. A neural network is considered a deep neural network if there are two or more layers. </a:t>
            </a:r>
          </a:p>
          <a:p>
            <a:endParaRPr lang="en-US" dirty="0"/>
          </a:p>
        </p:txBody>
      </p:sp>
      <p:sp>
        <p:nvSpPr>
          <p:cNvPr id="2066" name="Oval 2065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2" name="Picture 4" descr="Hidden Layers in Neural Networks | i2tutorials">
            <a:extLst>
              <a:ext uri="{FF2B5EF4-FFF2-40B4-BE49-F238E27FC236}">
                <a16:creationId xmlns:a16="http://schemas.microsoft.com/office/drawing/2014/main" id="{EC943952-2AA9-2646-B43A-5FAE4FD3A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87184" y="2170638"/>
            <a:ext cx="3781051" cy="1872746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8" name="Freeform: Shape 2067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70" name="Straight Connector 2069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2" name="Freeform: Shape 2071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74" name="Freeform: Shape 2073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76" name="Freeform: Shape 2075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6673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FDA18D-A0F2-E149-831B-704CD5AC5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998018"/>
            <a:ext cx="3981854" cy="2216513"/>
          </a:xfrm>
        </p:spPr>
        <p:txBody>
          <a:bodyPr>
            <a:normAutofit/>
          </a:bodyPr>
          <a:lstStyle/>
          <a:p>
            <a:r>
              <a:rPr lang="en-US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What happens in each individual neuron?</a:t>
            </a:r>
            <a:br>
              <a:rPr lang="en-US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Picture 20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B40365D-8293-8645-9AD6-9DCC16C60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14" y="824218"/>
            <a:ext cx="10872172" cy="2718044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CE71F-99A5-514E-B3FC-61D532F15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835" y="3998019"/>
            <a:ext cx="6382966" cy="2216512"/>
          </a:xfrm>
        </p:spPr>
        <p:txBody>
          <a:bodyPr>
            <a:normAutofit/>
          </a:bodyPr>
          <a:lstStyle/>
          <a:p>
            <a:r>
              <a:rPr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Once data is passed, whether it be from the input or a neuron from the hidden layer we take a summation from the unique weights multiplied against the it’s attached data and pass the results to an activation function. This process simulates a neuron firing or not firing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519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A56FAA-E665-CC4B-848E-2BDF574DC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998018"/>
            <a:ext cx="3981854" cy="2216513"/>
          </a:xfrm>
        </p:spPr>
        <p:txBody>
          <a:bodyPr>
            <a:normAutofit/>
          </a:bodyPr>
          <a:lstStyle/>
          <a:p>
            <a:r>
              <a:rPr lang="en-US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Convolutional neural network</a:t>
            </a:r>
            <a:br>
              <a:rPr lang="en-US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4107" name="Arc 4106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100" name="Picture 4" descr="Convolutional Neural Network | Deep Learning | Developers Breach">
            <a:extLst>
              <a:ext uri="{FF2B5EF4-FFF2-40B4-BE49-F238E27FC236}">
                <a16:creationId xmlns:a16="http://schemas.microsoft.com/office/drawing/2014/main" id="{23D6FC62-8162-BE43-9CB0-C3136EA47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49752" y="704504"/>
            <a:ext cx="6292496" cy="2957472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196A7-826F-9D4C-8B1F-BC5CEA15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835" y="3998019"/>
            <a:ext cx="6382966" cy="2216512"/>
          </a:xfrm>
        </p:spPr>
        <p:txBody>
          <a:bodyPr>
            <a:normAutofit/>
          </a:bodyPr>
          <a:lstStyle/>
          <a:p>
            <a:r>
              <a:rPr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convolutional Neural network is a Network architecture that is derived from Neural networks which have have multiple layers where each layer passes a convolved image as input to the next layer.</a:t>
            </a:r>
          </a:p>
          <a:p>
            <a:endParaRPr lang="en-US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487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2B783EE-0239-4717-BBEA-8C9EAC61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E04C54-8D3F-EF49-82DB-C8F539CEB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7075"/>
            <a:ext cx="5120561" cy="1325563"/>
          </a:xfrm>
        </p:spPr>
        <p:txBody>
          <a:bodyPr>
            <a:normAutofit/>
          </a:bodyPr>
          <a:lstStyle/>
          <a:p>
            <a:r>
              <a:rPr lang="en-US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How does our CNN work?</a:t>
            </a:r>
            <a:br>
              <a:rPr lang="en-US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2B5EDC6-5832-9144-B6DB-17F8D3A03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92194" cy="4351338"/>
          </a:xfrm>
        </p:spPr>
        <p:txBody>
          <a:bodyPr>
            <a:normAutofit/>
          </a:bodyPr>
          <a:lstStyle/>
          <a:p>
            <a:r>
              <a:rPr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take an image and convert the image to pixel data; we then take a X by Y convolutional window and inside this window the convolution will then try to simplify the data in that particular widow down to a certain value then the window will shift over and proceed to do the process over again.  </a:t>
            </a:r>
          </a:p>
          <a:p>
            <a:endParaRPr lang="en-US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 descr="A picture containing athletic game, sport&#10;&#10;Description automatically generated">
            <a:extLst>
              <a:ext uri="{FF2B5EF4-FFF2-40B4-BE49-F238E27FC236}">
                <a16:creationId xmlns:a16="http://schemas.microsoft.com/office/drawing/2014/main" id="{102AB30D-6893-E340-BFA8-59118FCBC7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647" b="3"/>
          <a:stretch/>
        </p:blipFill>
        <p:spPr>
          <a:xfrm>
            <a:off x="7901259" y="2727729"/>
            <a:ext cx="4290741" cy="4130271"/>
          </a:xfrm>
          <a:custGeom>
            <a:avLst/>
            <a:gdLst/>
            <a:ahLst/>
            <a:cxnLst/>
            <a:rect l="l" t="t" r="r" b="b"/>
            <a:pathLst>
              <a:path w="4290741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1" y="751286"/>
                </a:lnTo>
                <a:lnTo>
                  <a:pt x="4290741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</p:pic>
      <p:sp>
        <p:nvSpPr>
          <p:cNvPr id="19" name="Arc 18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picture containing text, glass&#10;&#10;Description automatically generated">
            <a:extLst>
              <a:ext uri="{FF2B5EF4-FFF2-40B4-BE49-F238E27FC236}">
                <a16:creationId xmlns:a16="http://schemas.microsoft.com/office/drawing/2014/main" id="{42F3966B-ADA9-EB45-9E09-637013712C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352" r="1" b="6540"/>
          <a:stretch/>
        </p:blipFill>
        <p:spPr>
          <a:xfrm>
            <a:off x="6261607" y="1"/>
            <a:ext cx="3519312" cy="3007909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36400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20306B-F41F-8D40-899B-C23449618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998018"/>
            <a:ext cx="3981854" cy="2216513"/>
          </a:xfrm>
        </p:spPr>
        <p:txBody>
          <a:bodyPr>
            <a:normAutofit/>
          </a:bodyPr>
          <a:lstStyle/>
          <a:p>
            <a:r>
              <a:rPr lang="en-US" dirty="0"/>
              <a:t>Continued.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text, sport, athletic game&#10;&#10;Description automatically generated">
            <a:extLst>
              <a:ext uri="{FF2B5EF4-FFF2-40B4-BE49-F238E27FC236}">
                <a16:creationId xmlns:a16="http://schemas.microsoft.com/office/drawing/2014/main" id="{FA068380-9CCA-C845-BAC1-FFCAEDAC7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797" y="704504"/>
            <a:ext cx="10562406" cy="2957472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83FF5-4616-BA47-BCFA-6DDC7E067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835" y="3998019"/>
            <a:ext cx="6382966" cy="2216512"/>
          </a:xfrm>
        </p:spPr>
        <p:txBody>
          <a:bodyPr>
            <a:normAutofit/>
          </a:bodyPr>
          <a:lstStyle/>
          <a:p>
            <a:r>
              <a:rPr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continue the sliding window process until the entire image is covered producing a feature map of simplified pixel data from the convolutions.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704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9B161DF-E457-41D5-83AD-378B43003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1A1E9B-6CB3-EA49-8805-5E8191F7E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1294" y="486184"/>
            <a:ext cx="5397237" cy="1325563"/>
          </a:xfrm>
        </p:spPr>
        <p:txBody>
          <a:bodyPr>
            <a:normAutofit/>
          </a:bodyPr>
          <a:lstStyle/>
          <a:p>
            <a:r>
              <a:rPr lang="en-US" dirty="0"/>
              <a:t>Continued.</a:t>
            </a:r>
          </a:p>
        </p:txBody>
      </p:sp>
      <p:pic>
        <p:nvPicPr>
          <p:cNvPr id="5" name="Picture 4" descr="Text, whiteboard&#10;&#10;Description automatically generated">
            <a:extLst>
              <a:ext uri="{FF2B5EF4-FFF2-40B4-BE49-F238E27FC236}">
                <a16:creationId xmlns:a16="http://schemas.microsoft.com/office/drawing/2014/main" id="{1B9DC523-0C9E-6144-8AF3-7108D59AD2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99" b="-3"/>
          <a:stretch/>
        </p:blipFill>
        <p:spPr>
          <a:xfrm>
            <a:off x="643466" y="579155"/>
            <a:ext cx="5130797" cy="2642068"/>
          </a:xfrm>
          <a:custGeom>
            <a:avLst/>
            <a:gdLst/>
            <a:ahLst/>
            <a:cxnLst/>
            <a:rect l="l" t="t" r="r" b="b"/>
            <a:pathLst>
              <a:path w="4252881" h="4252881">
                <a:moveTo>
                  <a:pt x="95137" y="0"/>
                </a:moveTo>
                <a:lnTo>
                  <a:pt x="4157744" y="0"/>
                </a:lnTo>
                <a:cubicBezTo>
                  <a:pt x="4210287" y="0"/>
                  <a:pt x="4252881" y="42594"/>
                  <a:pt x="4252881" y="95137"/>
                </a:cubicBezTo>
                <a:lnTo>
                  <a:pt x="4252881" y="4157744"/>
                </a:lnTo>
                <a:cubicBezTo>
                  <a:pt x="4252881" y="4210287"/>
                  <a:pt x="4210287" y="4252881"/>
                  <a:pt x="4157744" y="4252881"/>
                </a:cubicBezTo>
                <a:lnTo>
                  <a:pt x="95137" y="4252881"/>
                </a:lnTo>
                <a:cubicBezTo>
                  <a:pt x="42594" y="4252881"/>
                  <a:pt x="0" y="4210287"/>
                  <a:pt x="0" y="4157744"/>
                </a:cubicBezTo>
                <a:lnTo>
                  <a:pt x="0" y="95137"/>
                </a:lnTo>
                <a:cubicBezTo>
                  <a:pt x="0" y="42594"/>
                  <a:pt x="42594" y="0"/>
                  <a:pt x="95137" y="0"/>
                </a:cubicBezTo>
                <a:close/>
              </a:path>
            </a:pathLst>
          </a:custGeom>
        </p:spPr>
      </p:pic>
      <p:pic>
        <p:nvPicPr>
          <p:cNvPr id="7" name="Picture 6" descr="Whiteboard&#10;&#10;Description automatically generated">
            <a:extLst>
              <a:ext uri="{FF2B5EF4-FFF2-40B4-BE49-F238E27FC236}">
                <a16:creationId xmlns:a16="http://schemas.microsoft.com/office/drawing/2014/main" id="{A62D7300-DF0F-1043-A7B8-90145080E9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339" b="1"/>
          <a:stretch/>
        </p:blipFill>
        <p:spPr>
          <a:xfrm>
            <a:off x="1052257" y="3389964"/>
            <a:ext cx="5102297" cy="2642068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07D50C9-F568-423A-A839-B49874AAE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9499" y="4590068"/>
            <a:ext cx="624734" cy="62473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FC184-06FB-5540-AF32-E40E54066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1294" y="1946684"/>
            <a:ext cx="5397237" cy="4351338"/>
          </a:xfrm>
        </p:spPr>
        <p:txBody>
          <a:bodyPr>
            <a:normAutofit/>
          </a:bodyPr>
          <a:lstStyle/>
          <a:p>
            <a:r>
              <a:rPr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the feature map is produced, we do a pooling layer which includes a max pooling window that simply extracts the max value inside a X by Y window that is in the feature map produced by the convolutions.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18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B0050-14F9-7341-B905-E570D62ED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78819-2EC6-4A3F-348C-293105BAC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We want to use images of dogs and cats for a Neural Network model to determine how well the model will predict the images of dogs and cats.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775158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532</Words>
  <Application>Microsoft Macintosh PowerPoint</Application>
  <PresentationFormat>Widescreen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Century Gothic</vt:lpstr>
      <vt:lpstr>Helvetica Neue</vt:lpstr>
      <vt:lpstr>Leelawadee UI</vt:lpstr>
      <vt:lpstr>Times New Roman</vt:lpstr>
      <vt:lpstr>ShapesVTI</vt:lpstr>
      <vt:lpstr>Neural Networks</vt:lpstr>
      <vt:lpstr>Neural network overview</vt:lpstr>
      <vt:lpstr>Neural network overview continued</vt:lpstr>
      <vt:lpstr>What happens in each individual neuron? </vt:lpstr>
      <vt:lpstr>Convolutional neural network </vt:lpstr>
      <vt:lpstr>How does our CNN work? </vt:lpstr>
      <vt:lpstr>Continued.</vt:lpstr>
      <vt:lpstr>Continued.</vt:lpstr>
      <vt:lpstr>Problem Statement</vt:lpstr>
      <vt:lpstr>Steps In Our Research</vt:lpstr>
      <vt:lpstr>How the model helps make image recognition better?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</dc:title>
  <dc:creator>Johnson, De'andre</dc:creator>
  <cp:lastModifiedBy>Nicholas, Arnesha</cp:lastModifiedBy>
  <cp:revision>5</cp:revision>
  <dcterms:created xsi:type="dcterms:W3CDTF">2022-12-08T19:22:24Z</dcterms:created>
  <dcterms:modified xsi:type="dcterms:W3CDTF">2022-12-08T20:51:10Z</dcterms:modified>
</cp:coreProperties>
</file>