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orsiva"/>
      <p:regular r:id="rId13"/>
      <p:bold r:id="rId14"/>
      <p:italic r:id="rId15"/>
      <p:boldItalic r:id="rId16"/>
    </p:embeddedFont>
    <p:embeddedFont>
      <p:font typeface="Inter SemiBold"/>
      <p:regular r:id="rId17"/>
      <p:bold r:id="rId18"/>
      <p:italic r:id="rId19"/>
      <p:boldItalic r:id="rId20"/>
    </p:embeddedFont>
    <p:embeddedFont>
      <p:font typeface="Inter Light"/>
      <p:regular r:id="rId21"/>
      <p:bold r:id="rId22"/>
      <p:italic r:id="rId23"/>
      <p:boldItalic r:id="rId24"/>
    </p:embeddedFont>
    <p:embeddedFont>
      <p:font typeface="Int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SemiBold-boldItalic.fntdata"/><Relationship Id="rId22" Type="http://schemas.openxmlformats.org/officeDocument/2006/relationships/font" Target="fonts/InterLight-bold.fntdata"/><Relationship Id="rId21" Type="http://schemas.openxmlformats.org/officeDocument/2006/relationships/font" Target="fonts/InterLight-regular.fntdata"/><Relationship Id="rId24" Type="http://schemas.openxmlformats.org/officeDocument/2006/relationships/font" Target="fonts/InterLight-boldItalic.fntdata"/><Relationship Id="rId23" Type="http://schemas.openxmlformats.org/officeDocument/2006/relationships/font" Target="fonts/Inter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rsiva-regular.fntdata"/><Relationship Id="rId12" Type="http://schemas.openxmlformats.org/officeDocument/2006/relationships/slide" Target="slides/slide7.xml"/><Relationship Id="rId15" Type="http://schemas.openxmlformats.org/officeDocument/2006/relationships/font" Target="fonts/Corsiva-italic.fntdata"/><Relationship Id="rId14" Type="http://schemas.openxmlformats.org/officeDocument/2006/relationships/font" Target="fonts/Corsiva-bold.fntdata"/><Relationship Id="rId17" Type="http://schemas.openxmlformats.org/officeDocument/2006/relationships/font" Target="fonts/InterSemiBold-regular.fntdata"/><Relationship Id="rId16" Type="http://schemas.openxmlformats.org/officeDocument/2006/relationships/font" Target="fonts/Corsiva-boldItalic.fntdata"/><Relationship Id="rId19" Type="http://schemas.openxmlformats.org/officeDocument/2006/relationships/font" Target="fonts/InterSemiBold-italic.fntdata"/><Relationship Id="rId18" Type="http://schemas.openxmlformats.org/officeDocument/2006/relationships/font" Target="fonts/Inter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2a6eacf1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2a6eacf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2a6eacf196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2a6eacf196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2a6eacf19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2a6eacf19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2a6eacf196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2a6eacf196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a6eacf19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2a6eacf19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a6eacf196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a6eacf196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a6eacf19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2a6eacf19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11" name="Google Shape;11;p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12" name="Google Shape;12;p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 name="Google Shape;13;p2"/>
          <p:cNvSpPr/>
          <p:nvPr>
            <p:ph idx="3" type="pic"/>
          </p:nvPr>
        </p:nvSpPr>
        <p:spPr>
          <a:xfrm>
            <a:off x="5039775" y="196800"/>
            <a:ext cx="3905400" cy="4749900"/>
          </a:xfrm>
          <a:prstGeom prst="roundRect">
            <a:avLst>
              <a:gd fmla="val 2053" name="adj"/>
            </a:avLst>
          </a:prstGeom>
          <a:noFill/>
          <a:ln>
            <a:noFill/>
          </a:ln>
        </p:spPr>
      </p:sp>
      <p:sp>
        <p:nvSpPr>
          <p:cNvPr id="14" name="Google Shape;14;p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5" name="Google Shape;15;p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16" name="Google Shape;16;p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97" name="Shape 97"/>
        <p:cNvGrpSpPr/>
        <p:nvPr/>
      </p:nvGrpSpPr>
      <p:grpSpPr>
        <a:xfrm>
          <a:off x="0" y="0"/>
          <a:ext cx="0" cy="0"/>
          <a:chOff x="0" y="0"/>
          <a:chExt cx="0" cy="0"/>
        </a:xfrm>
      </p:grpSpPr>
      <p:sp>
        <p:nvSpPr>
          <p:cNvPr id="98" name="Google Shape;98;p1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99" name="Google Shape;99;p1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1"/>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1" name="Google Shape;101;p11"/>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02" name="Google Shape;102;p11"/>
          <p:cNvCxnSpPr>
            <a:endCxn id="103"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11"/>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5" name="Google Shape;105;p11"/>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6" name="Google Shape;106;p11"/>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7" name="Google Shape;107;p11"/>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8" name="Google Shape;108;p11"/>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9" name="Google Shape;109;p11"/>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0" name="Google Shape;110;p11"/>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11" name="Google Shape;111;p11"/>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2" name="Google Shape;112;p11"/>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13" name="Google Shape;113;p11"/>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14" name="Google Shape;114;p11"/>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15" name="Google Shape;115;p1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16" name="Google Shape;116;p1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17" name="Shape 117"/>
        <p:cNvGrpSpPr/>
        <p:nvPr/>
      </p:nvGrpSpPr>
      <p:grpSpPr>
        <a:xfrm>
          <a:off x="0" y="0"/>
          <a:ext cx="0" cy="0"/>
          <a:chOff x="0" y="0"/>
          <a:chExt cx="0" cy="0"/>
        </a:xfrm>
      </p:grpSpPr>
      <p:cxnSp>
        <p:nvCxnSpPr>
          <p:cNvPr id="118" name="Google Shape;118;p12"/>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9" name="Google Shape;119;p12"/>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20" name="Google Shape;120;p12"/>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21" name="Google Shape;121;p12"/>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22" name="Google Shape;122;p1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3" name="Google Shape;123;p12"/>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24" name="Shape 124"/>
        <p:cNvGrpSpPr/>
        <p:nvPr/>
      </p:nvGrpSpPr>
      <p:grpSpPr>
        <a:xfrm>
          <a:off x="0" y="0"/>
          <a:ext cx="0" cy="0"/>
          <a:chOff x="0" y="0"/>
          <a:chExt cx="0" cy="0"/>
        </a:xfrm>
      </p:grpSpPr>
      <p:sp>
        <p:nvSpPr>
          <p:cNvPr id="125" name="Google Shape;125;p13"/>
          <p:cNvSpPr/>
          <p:nvPr>
            <p:ph idx="2" type="pic"/>
          </p:nvPr>
        </p:nvSpPr>
        <p:spPr>
          <a:xfrm>
            <a:off x="213750" y="586950"/>
            <a:ext cx="8701800" cy="2327100"/>
          </a:xfrm>
          <a:prstGeom prst="roundRect">
            <a:avLst>
              <a:gd fmla="val 3913" name="adj"/>
            </a:avLst>
          </a:prstGeom>
          <a:noFill/>
          <a:ln>
            <a:noFill/>
          </a:ln>
        </p:spPr>
      </p:sp>
      <p:sp>
        <p:nvSpPr>
          <p:cNvPr id="126" name="Google Shape;126;p1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27" name="Google Shape;127;p1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8" name="Google Shape;128;p13"/>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9" name="Google Shape;129;p1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30" name="Google Shape;130;p1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31" name="Shape 131"/>
        <p:cNvGrpSpPr/>
        <p:nvPr/>
      </p:nvGrpSpPr>
      <p:grpSpPr>
        <a:xfrm>
          <a:off x="0" y="0"/>
          <a:ext cx="0" cy="0"/>
          <a:chOff x="0" y="0"/>
          <a:chExt cx="0" cy="0"/>
        </a:xfrm>
      </p:grpSpPr>
      <p:sp>
        <p:nvSpPr>
          <p:cNvPr id="132" name="Google Shape;132;p14"/>
          <p:cNvSpPr/>
          <p:nvPr>
            <p:ph idx="2" type="pic"/>
          </p:nvPr>
        </p:nvSpPr>
        <p:spPr>
          <a:xfrm>
            <a:off x="6445900" y="626975"/>
            <a:ext cx="1932900" cy="2070000"/>
          </a:xfrm>
          <a:prstGeom prst="roundRect">
            <a:avLst>
              <a:gd fmla="val 5387" name="adj"/>
            </a:avLst>
          </a:prstGeom>
          <a:noFill/>
          <a:ln>
            <a:noFill/>
          </a:ln>
        </p:spPr>
      </p:sp>
      <p:sp>
        <p:nvSpPr>
          <p:cNvPr id="133" name="Google Shape;133;p14"/>
          <p:cNvSpPr/>
          <p:nvPr>
            <p:ph idx="3" type="pic"/>
          </p:nvPr>
        </p:nvSpPr>
        <p:spPr>
          <a:xfrm>
            <a:off x="4210025" y="626975"/>
            <a:ext cx="1932900" cy="2070000"/>
          </a:xfrm>
          <a:prstGeom prst="roundRect">
            <a:avLst>
              <a:gd fmla="val 5387" name="adj"/>
            </a:avLst>
          </a:prstGeom>
          <a:noFill/>
          <a:ln>
            <a:noFill/>
          </a:ln>
        </p:spPr>
      </p:sp>
      <p:cxnSp>
        <p:nvCxnSpPr>
          <p:cNvPr id="134" name="Google Shape;134;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5" name="Google Shape;135;p14"/>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36" name="Google Shape;136;p14"/>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7" name="Google Shape;137;p14"/>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8" name="Google Shape;138;p14"/>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9" name="Google Shape;139;p14"/>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40" name="Google Shape;140;p14"/>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41" name="Google Shape;141;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2" name="Google Shape;142;p1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43" name="Google Shape;143;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44" name="Shape 144"/>
        <p:cNvGrpSpPr/>
        <p:nvPr/>
      </p:nvGrpSpPr>
      <p:grpSpPr>
        <a:xfrm>
          <a:off x="0" y="0"/>
          <a:ext cx="0" cy="0"/>
          <a:chOff x="0" y="0"/>
          <a:chExt cx="0" cy="0"/>
        </a:xfrm>
      </p:grpSpPr>
      <p:cxnSp>
        <p:nvCxnSpPr>
          <p:cNvPr id="145" name="Google Shape;145;p1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46" name="Google Shape;146;p15"/>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47" name="Google Shape;147;p15"/>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48" name="Google Shape;148;p15"/>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49" name="Google Shape;149;p15"/>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0" name="Google Shape;150;p15"/>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1" name="Google Shape;151;p15"/>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2" name="Google Shape;152;p15"/>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3" name="Google Shape;153;p15"/>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4" name="Google Shape;154;p15"/>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5" name="Google Shape;155;p15"/>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6" name="Google Shape;156;p15"/>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7" name="Google Shape;157;p15"/>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8" name="Google Shape;158;p15"/>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9" name="Google Shape;159;p1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0" name="Google Shape;160;p1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1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64" name="Google Shape;164;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16"/>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166" name="Google Shape;166;p16"/>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7" name="Google Shape;16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8" name="Google Shape;168;p16"/>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9" name="Google Shape;16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170" name="Shape 170"/>
        <p:cNvGrpSpPr/>
        <p:nvPr/>
      </p:nvGrpSpPr>
      <p:grpSpPr>
        <a:xfrm>
          <a:off x="0" y="0"/>
          <a:ext cx="0" cy="0"/>
          <a:chOff x="0" y="0"/>
          <a:chExt cx="0" cy="0"/>
        </a:xfrm>
      </p:grpSpPr>
      <p:sp>
        <p:nvSpPr>
          <p:cNvPr id="171" name="Google Shape;171;p17"/>
          <p:cNvSpPr/>
          <p:nvPr>
            <p:ph idx="2" type="pic"/>
          </p:nvPr>
        </p:nvSpPr>
        <p:spPr>
          <a:xfrm>
            <a:off x="211850" y="203250"/>
            <a:ext cx="4292400" cy="4737000"/>
          </a:xfrm>
          <a:prstGeom prst="roundRect">
            <a:avLst>
              <a:gd fmla="val 3358" name="adj"/>
            </a:avLst>
          </a:prstGeom>
          <a:noFill/>
          <a:ln>
            <a:noFill/>
          </a:ln>
        </p:spPr>
      </p:sp>
      <p:sp>
        <p:nvSpPr>
          <p:cNvPr id="172" name="Google Shape;172;p17"/>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ph idx="2" type="pic"/>
          </p:nvPr>
        </p:nvSpPr>
        <p:spPr>
          <a:xfrm>
            <a:off x="4014725" y="557375"/>
            <a:ext cx="1374300" cy="1471500"/>
          </a:xfrm>
          <a:prstGeom prst="roundRect">
            <a:avLst>
              <a:gd fmla="val 7582" name="adj"/>
            </a:avLst>
          </a:prstGeom>
          <a:noFill/>
          <a:ln>
            <a:noFill/>
          </a:ln>
        </p:spPr>
      </p:sp>
      <p:sp>
        <p:nvSpPr>
          <p:cNvPr id="175" name="Google Shape;175;p18"/>
          <p:cNvSpPr/>
          <p:nvPr>
            <p:ph idx="3" type="pic"/>
          </p:nvPr>
        </p:nvSpPr>
        <p:spPr>
          <a:xfrm>
            <a:off x="5688575" y="557375"/>
            <a:ext cx="1374300" cy="1471500"/>
          </a:xfrm>
          <a:prstGeom prst="roundRect">
            <a:avLst>
              <a:gd fmla="val 7582" name="adj"/>
            </a:avLst>
          </a:prstGeom>
          <a:noFill/>
          <a:ln>
            <a:noFill/>
          </a:ln>
        </p:spPr>
      </p:sp>
      <p:sp>
        <p:nvSpPr>
          <p:cNvPr id="176" name="Google Shape;176;p18"/>
          <p:cNvSpPr/>
          <p:nvPr>
            <p:ph idx="4" type="pic"/>
          </p:nvPr>
        </p:nvSpPr>
        <p:spPr>
          <a:xfrm>
            <a:off x="7362425" y="557375"/>
            <a:ext cx="1374300" cy="1471500"/>
          </a:xfrm>
          <a:prstGeom prst="roundRect">
            <a:avLst>
              <a:gd fmla="val 7582" name="adj"/>
            </a:avLst>
          </a:prstGeom>
          <a:noFill/>
          <a:ln>
            <a:noFill/>
          </a:ln>
        </p:spPr>
      </p:sp>
      <p:sp>
        <p:nvSpPr>
          <p:cNvPr id="177" name="Google Shape;177;p18"/>
          <p:cNvSpPr/>
          <p:nvPr>
            <p:ph idx="5" type="pic"/>
          </p:nvPr>
        </p:nvSpPr>
        <p:spPr>
          <a:xfrm>
            <a:off x="4014725" y="2644475"/>
            <a:ext cx="1374300" cy="1471500"/>
          </a:xfrm>
          <a:prstGeom prst="roundRect">
            <a:avLst>
              <a:gd fmla="val 7582" name="adj"/>
            </a:avLst>
          </a:prstGeom>
          <a:noFill/>
          <a:ln>
            <a:noFill/>
          </a:ln>
        </p:spPr>
      </p:sp>
      <p:sp>
        <p:nvSpPr>
          <p:cNvPr id="178" name="Google Shape;178;p18"/>
          <p:cNvSpPr/>
          <p:nvPr>
            <p:ph idx="6" type="pic"/>
          </p:nvPr>
        </p:nvSpPr>
        <p:spPr>
          <a:xfrm>
            <a:off x="5688575" y="2644475"/>
            <a:ext cx="1374300" cy="1471500"/>
          </a:xfrm>
          <a:prstGeom prst="roundRect">
            <a:avLst>
              <a:gd fmla="val 7582" name="adj"/>
            </a:avLst>
          </a:prstGeom>
          <a:noFill/>
          <a:ln>
            <a:noFill/>
          </a:ln>
        </p:spPr>
      </p:sp>
      <p:sp>
        <p:nvSpPr>
          <p:cNvPr id="179" name="Google Shape;179;p18"/>
          <p:cNvSpPr/>
          <p:nvPr>
            <p:ph idx="7" type="pic"/>
          </p:nvPr>
        </p:nvSpPr>
        <p:spPr>
          <a:xfrm>
            <a:off x="7362425" y="2644475"/>
            <a:ext cx="1374300" cy="1471500"/>
          </a:xfrm>
          <a:prstGeom prst="roundRect">
            <a:avLst>
              <a:gd fmla="val 7582" name="adj"/>
            </a:avLst>
          </a:prstGeom>
          <a:noFill/>
          <a:ln>
            <a:noFill/>
          </a:ln>
        </p:spPr>
      </p:sp>
      <p:cxnSp>
        <p:nvCxnSpPr>
          <p:cNvPr id="180" name="Google Shape;180;p1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18"/>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82" name="Google Shape;182;p18"/>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83" name="Google Shape;183;p18"/>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84" name="Google Shape;184;p18"/>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5" name="Google Shape;185;p18"/>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6" name="Google Shape;186;p18"/>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7" name="Google Shape;187;p18"/>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8" name="Google Shape;188;p18"/>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9" name="Google Shape;189;p18"/>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90" name="Google Shape;190;p1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91" name="Google Shape;191;p1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92" name="Google Shape;192;p1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193" name="Shape 193"/>
        <p:cNvGrpSpPr/>
        <p:nvPr/>
      </p:nvGrpSpPr>
      <p:grpSpPr>
        <a:xfrm>
          <a:off x="0" y="0"/>
          <a:ext cx="0" cy="0"/>
          <a:chOff x="0" y="0"/>
          <a:chExt cx="0" cy="0"/>
        </a:xfrm>
      </p:grpSpPr>
      <p:sp>
        <p:nvSpPr>
          <p:cNvPr id="194" name="Google Shape;194;p19"/>
          <p:cNvSpPr/>
          <p:nvPr>
            <p:ph idx="2" type="pic"/>
          </p:nvPr>
        </p:nvSpPr>
        <p:spPr>
          <a:xfrm>
            <a:off x="228625" y="592625"/>
            <a:ext cx="2205000" cy="1215600"/>
          </a:xfrm>
          <a:prstGeom prst="roundRect">
            <a:avLst>
              <a:gd fmla="val 3655" name="adj"/>
            </a:avLst>
          </a:prstGeom>
          <a:noFill/>
          <a:ln>
            <a:noFill/>
          </a:ln>
        </p:spPr>
      </p:sp>
      <p:sp>
        <p:nvSpPr>
          <p:cNvPr id="195" name="Google Shape;195;p19"/>
          <p:cNvSpPr/>
          <p:nvPr>
            <p:ph idx="3" type="pic"/>
          </p:nvPr>
        </p:nvSpPr>
        <p:spPr>
          <a:xfrm>
            <a:off x="3931925" y="592625"/>
            <a:ext cx="2205000" cy="1215600"/>
          </a:xfrm>
          <a:prstGeom prst="roundRect">
            <a:avLst>
              <a:gd fmla="val 3655" name="adj"/>
            </a:avLst>
          </a:prstGeom>
          <a:noFill/>
          <a:ln>
            <a:noFill/>
          </a:ln>
        </p:spPr>
      </p:sp>
      <p:sp>
        <p:nvSpPr>
          <p:cNvPr id="196" name="Google Shape;196;p19"/>
          <p:cNvSpPr/>
          <p:nvPr>
            <p:ph idx="4" type="pic"/>
          </p:nvPr>
        </p:nvSpPr>
        <p:spPr>
          <a:xfrm>
            <a:off x="7635600" y="592625"/>
            <a:ext cx="1135200" cy="1215600"/>
          </a:xfrm>
          <a:prstGeom prst="roundRect">
            <a:avLst>
              <a:gd fmla="val 3655" name="adj"/>
            </a:avLst>
          </a:prstGeom>
          <a:noFill/>
          <a:ln>
            <a:noFill/>
          </a:ln>
        </p:spPr>
      </p:sp>
      <p:sp>
        <p:nvSpPr>
          <p:cNvPr id="197" name="Google Shape;197;p19"/>
          <p:cNvSpPr/>
          <p:nvPr>
            <p:ph idx="5" type="pic"/>
          </p:nvPr>
        </p:nvSpPr>
        <p:spPr>
          <a:xfrm>
            <a:off x="2575300" y="593225"/>
            <a:ext cx="1215000" cy="1215000"/>
          </a:xfrm>
          <a:prstGeom prst="ellipse">
            <a:avLst/>
          </a:prstGeom>
          <a:noFill/>
          <a:ln>
            <a:noFill/>
          </a:ln>
        </p:spPr>
      </p:sp>
      <p:sp>
        <p:nvSpPr>
          <p:cNvPr id="198" name="Google Shape;198;p19"/>
          <p:cNvSpPr/>
          <p:nvPr>
            <p:ph idx="6" type="pic"/>
          </p:nvPr>
        </p:nvSpPr>
        <p:spPr>
          <a:xfrm>
            <a:off x="6278800" y="593225"/>
            <a:ext cx="1215000" cy="1215000"/>
          </a:xfrm>
          <a:prstGeom prst="ellipse">
            <a:avLst/>
          </a:prstGeom>
          <a:noFill/>
          <a:ln>
            <a:noFill/>
          </a:ln>
        </p:spPr>
      </p:sp>
      <p:sp>
        <p:nvSpPr>
          <p:cNvPr id="199" name="Google Shape;199;p19"/>
          <p:cNvSpPr/>
          <p:nvPr>
            <p:ph idx="7" type="pic"/>
          </p:nvPr>
        </p:nvSpPr>
        <p:spPr>
          <a:xfrm>
            <a:off x="228613" y="1964250"/>
            <a:ext cx="1215000" cy="1215000"/>
          </a:xfrm>
          <a:prstGeom prst="ellipse">
            <a:avLst/>
          </a:prstGeom>
          <a:noFill/>
          <a:ln>
            <a:noFill/>
          </a:ln>
        </p:spPr>
      </p:sp>
      <p:sp>
        <p:nvSpPr>
          <p:cNvPr id="200" name="Google Shape;200;p19"/>
          <p:cNvSpPr/>
          <p:nvPr>
            <p:ph idx="8" type="pic"/>
          </p:nvPr>
        </p:nvSpPr>
        <p:spPr>
          <a:xfrm>
            <a:off x="1545425" y="1963950"/>
            <a:ext cx="2205000" cy="1215600"/>
          </a:xfrm>
          <a:prstGeom prst="roundRect">
            <a:avLst>
              <a:gd fmla="val 3655" name="adj"/>
            </a:avLst>
          </a:prstGeom>
          <a:noFill/>
          <a:ln>
            <a:noFill/>
          </a:ln>
        </p:spPr>
      </p:sp>
      <p:sp>
        <p:nvSpPr>
          <p:cNvPr id="201" name="Google Shape;201;p19"/>
          <p:cNvSpPr/>
          <p:nvPr>
            <p:ph idx="9" type="pic"/>
          </p:nvPr>
        </p:nvSpPr>
        <p:spPr>
          <a:xfrm>
            <a:off x="3932063" y="1963950"/>
            <a:ext cx="1135200" cy="1215600"/>
          </a:xfrm>
          <a:prstGeom prst="roundRect">
            <a:avLst>
              <a:gd fmla="val 3655" name="adj"/>
            </a:avLst>
          </a:prstGeom>
          <a:noFill/>
          <a:ln>
            <a:noFill/>
          </a:ln>
        </p:spPr>
      </p:sp>
      <p:sp>
        <p:nvSpPr>
          <p:cNvPr id="202" name="Google Shape;202;p19"/>
          <p:cNvSpPr/>
          <p:nvPr>
            <p:ph idx="13" type="pic"/>
          </p:nvPr>
        </p:nvSpPr>
        <p:spPr>
          <a:xfrm>
            <a:off x="5248888" y="1963950"/>
            <a:ext cx="2205000" cy="1215600"/>
          </a:xfrm>
          <a:prstGeom prst="roundRect">
            <a:avLst>
              <a:gd fmla="val 3655" name="adj"/>
            </a:avLst>
          </a:prstGeom>
          <a:noFill/>
          <a:ln>
            <a:noFill/>
          </a:ln>
        </p:spPr>
      </p:sp>
      <p:sp>
        <p:nvSpPr>
          <p:cNvPr id="203" name="Google Shape;203;p19"/>
          <p:cNvSpPr/>
          <p:nvPr>
            <p:ph idx="14" type="pic"/>
          </p:nvPr>
        </p:nvSpPr>
        <p:spPr>
          <a:xfrm>
            <a:off x="7555713" y="1964250"/>
            <a:ext cx="1215000" cy="1215000"/>
          </a:xfrm>
          <a:prstGeom prst="ellipse">
            <a:avLst/>
          </a:prstGeom>
          <a:noFill/>
          <a:ln>
            <a:noFill/>
          </a:ln>
        </p:spPr>
      </p:sp>
      <p:sp>
        <p:nvSpPr>
          <p:cNvPr id="204" name="Google Shape;204;p19"/>
          <p:cNvSpPr/>
          <p:nvPr>
            <p:ph idx="15" type="pic"/>
          </p:nvPr>
        </p:nvSpPr>
        <p:spPr>
          <a:xfrm>
            <a:off x="228625" y="3335275"/>
            <a:ext cx="2205000" cy="1215600"/>
          </a:xfrm>
          <a:prstGeom prst="roundRect">
            <a:avLst>
              <a:gd fmla="val 3655" name="adj"/>
            </a:avLst>
          </a:prstGeom>
          <a:noFill/>
          <a:ln>
            <a:noFill/>
          </a:ln>
        </p:spPr>
      </p:sp>
      <p:sp>
        <p:nvSpPr>
          <p:cNvPr id="205" name="Google Shape;205;p19"/>
          <p:cNvSpPr/>
          <p:nvPr>
            <p:ph idx="16" type="pic"/>
          </p:nvPr>
        </p:nvSpPr>
        <p:spPr>
          <a:xfrm>
            <a:off x="3931925" y="3335275"/>
            <a:ext cx="2205000" cy="1215600"/>
          </a:xfrm>
          <a:prstGeom prst="roundRect">
            <a:avLst>
              <a:gd fmla="val 3655" name="adj"/>
            </a:avLst>
          </a:prstGeom>
          <a:noFill/>
          <a:ln>
            <a:noFill/>
          </a:ln>
        </p:spPr>
      </p:sp>
      <p:sp>
        <p:nvSpPr>
          <p:cNvPr id="206" name="Google Shape;206;p19"/>
          <p:cNvSpPr/>
          <p:nvPr>
            <p:ph idx="17" type="pic"/>
          </p:nvPr>
        </p:nvSpPr>
        <p:spPr>
          <a:xfrm>
            <a:off x="7635600" y="3335275"/>
            <a:ext cx="1135200" cy="1215600"/>
          </a:xfrm>
          <a:prstGeom prst="roundRect">
            <a:avLst>
              <a:gd fmla="val 3655" name="adj"/>
            </a:avLst>
          </a:prstGeom>
          <a:noFill/>
          <a:ln>
            <a:noFill/>
          </a:ln>
        </p:spPr>
      </p:sp>
      <p:sp>
        <p:nvSpPr>
          <p:cNvPr id="207" name="Google Shape;207;p19"/>
          <p:cNvSpPr/>
          <p:nvPr>
            <p:ph idx="18" type="pic"/>
          </p:nvPr>
        </p:nvSpPr>
        <p:spPr>
          <a:xfrm>
            <a:off x="2575300" y="3335875"/>
            <a:ext cx="1215000" cy="1215000"/>
          </a:xfrm>
          <a:prstGeom prst="ellipse">
            <a:avLst/>
          </a:prstGeom>
          <a:noFill/>
          <a:ln>
            <a:noFill/>
          </a:ln>
        </p:spPr>
      </p:sp>
      <p:sp>
        <p:nvSpPr>
          <p:cNvPr id="208" name="Google Shape;208;p19"/>
          <p:cNvSpPr/>
          <p:nvPr>
            <p:ph idx="19" type="pic"/>
          </p:nvPr>
        </p:nvSpPr>
        <p:spPr>
          <a:xfrm>
            <a:off x="6278800" y="3335875"/>
            <a:ext cx="1215000" cy="1215000"/>
          </a:xfrm>
          <a:prstGeom prst="ellipse">
            <a:avLst/>
          </a:prstGeom>
          <a:noFill/>
          <a:ln>
            <a:noFill/>
          </a:ln>
        </p:spPr>
      </p:sp>
      <p:sp>
        <p:nvSpPr>
          <p:cNvPr id="209" name="Google Shape;209;p1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10" name="Google Shape;210;p1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11" name="Google Shape;211;p1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12" name="Google Shape;212;p1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20" name="Google Shape;20;p3"/>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21" name="Google Shape;21;p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2" name="Google Shape;22;p3"/>
          <p:cNvSpPr/>
          <p:nvPr>
            <p:ph idx="3" type="pic"/>
          </p:nvPr>
        </p:nvSpPr>
        <p:spPr>
          <a:xfrm>
            <a:off x="5039775" y="196800"/>
            <a:ext cx="3905400" cy="4749900"/>
          </a:xfrm>
          <a:prstGeom prst="roundRect">
            <a:avLst>
              <a:gd fmla="val 2053" name="adj"/>
            </a:avLst>
          </a:prstGeom>
          <a:noFill/>
          <a:ln>
            <a:noFill/>
          </a:ln>
        </p:spPr>
      </p:sp>
      <p:sp>
        <p:nvSpPr>
          <p:cNvPr id="23" name="Google Shape;23;p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4" name="Google Shape;24;p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25" name="Google Shape;25;p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2" name="Google Shape;2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3" name="Google Shape;2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6" name="Google Shape;22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1" name="Google Shape;23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5" name="Google Shape;2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39" name="Shape 239"/>
        <p:cNvGrpSpPr/>
        <p:nvPr/>
      </p:nvGrpSpPr>
      <p:grpSpPr>
        <a:xfrm>
          <a:off x="0" y="0"/>
          <a:ext cx="0" cy="0"/>
          <a:chOff x="0" y="0"/>
          <a:chExt cx="0" cy="0"/>
        </a:xfrm>
      </p:grpSpPr>
      <p:sp>
        <p:nvSpPr>
          <p:cNvPr id="240" name="Google Shape;24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42" name="Google Shape;242;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51" name="Google Shape;25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52" name="Shape 252"/>
        <p:cNvGrpSpPr/>
        <p:nvPr/>
      </p:nvGrpSpPr>
      <p:grpSpPr>
        <a:xfrm>
          <a:off x="0" y="0"/>
          <a:ext cx="0" cy="0"/>
          <a:chOff x="0" y="0"/>
          <a:chExt cx="0" cy="0"/>
        </a:xfrm>
      </p:grpSpPr>
      <p:sp>
        <p:nvSpPr>
          <p:cNvPr id="253" name="Google Shape;2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26" name="Shape 26"/>
        <p:cNvGrpSpPr/>
        <p:nvPr/>
      </p:nvGrpSpPr>
      <p:grpSpPr>
        <a:xfrm>
          <a:off x="0" y="0"/>
          <a:ext cx="0" cy="0"/>
          <a:chOff x="0" y="0"/>
          <a:chExt cx="0" cy="0"/>
        </a:xfrm>
      </p:grpSpPr>
      <p:sp>
        <p:nvSpPr>
          <p:cNvPr id="27" name="Google Shape;27;p4"/>
          <p:cNvSpPr/>
          <p:nvPr>
            <p:ph idx="2" type="pic"/>
          </p:nvPr>
        </p:nvSpPr>
        <p:spPr>
          <a:xfrm>
            <a:off x="5039775" y="203250"/>
            <a:ext cx="3905400" cy="2298600"/>
          </a:xfrm>
          <a:prstGeom prst="roundRect">
            <a:avLst>
              <a:gd fmla="val 2053" name="adj"/>
            </a:avLst>
          </a:prstGeom>
          <a:noFill/>
          <a:ln>
            <a:noFill/>
          </a:ln>
        </p:spPr>
      </p:sp>
      <p:cxnSp>
        <p:nvCxnSpPr>
          <p:cNvPr id="28" name="Google Shape;28;p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9" name="Google Shape;29;p4"/>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0" name="Google Shape;30;p4"/>
          <p:cNvSpPr/>
          <p:nvPr>
            <p:ph idx="3" type="pic"/>
          </p:nvPr>
        </p:nvSpPr>
        <p:spPr>
          <a:xfrm>
            <a:off x="5039775" y="2624675"/>
            <a:ext cx="3905400" cy="2298600"/>
          </a:xfrm>
          <a:prstGeom prst="roundRect">
            <a:avLst>
              <a:gd fmla="val 2053" name="adj"/>
            </a:avLst>
          </a:prstGeom>
          <a:noFill/>
          <a:ln>
            <a:noFill/>
          </a:ln>
        </p:spPr>
      </p:sp>
      <p:sp>
        <p:nvSpPr>
          <p:cNvPr id="31" name="Google Shape;31;p4"/>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2" name="Google Shape;32;p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3" name="Google Shape;33;p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4" name="Google Shape;34;p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3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6" name="Google Shape;2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5" name="Google Shape;265;p3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32"/>
          <p:cNvSpPr/>
          <p:nvPr>
            <p:ph idx="2" type="pic"/>
          </p:nvPr>
        </p:nvSpPr>
        <p:spPr>
          <a:xfrm>
            <a:off x="4992024" y="1152775"/>
            <a:ext cx="3840300" cy="3416400"/>
          </a:xfrm>
          <a:prstGeom prst="rect">
            <a:avLst/>
          </a:prstGeom>
          <a:noFill/>
          <a:ln>
            <a:noFill/>
          </a:ln>
        </p:spPr>
      </p:sp>
      <p:sp>
        <p:nvSpPr>
          <p:cNvPr id="267" name="Google Shape;2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68" name="Shape 268"/>
        <p:cNvGrpSpPr/>
        <p:nvPr/>
      </p:nvGrpSpPr>
      <p:grpSpPr>
        <a:xfrm>
          <a:off x="0" y="0"/>
          <a:ext cx="0" cy="0"/>
          <a:chOff x="0" y="0"/>
          <a:chExt cx="0" cy="0"/>
        </a:xfrm>
      </p:grpSpPr>
      <p:sp>
        <p:nvSpPr>
          <p:cNvPr id="269" name="Google Shape;26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3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3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3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9" name="Google Shape;279;p3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3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3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7" name="Google Shape;287;p3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0" name="Google Shape;290;p3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7" name="Google Shape;29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3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7"/>
          <p:cNvSpPr/>
          <p:nvPr>
            <p:ph idx="2" type="pic"/>
          </p:nvPr>
        </p:nvSpPr>
        <p:spPr>
          <a:xfrm>
            <a:off x="4804825" y="1133300"/>
            <a:ext cx="4027500" cy="2392800"/>
          </a:xfrm>
          <a:prstGeom prst="rect">
            <a:avLst/>
          </a:prstGeom>
          <a:noFill/>
          <a:ln>
            <a:noFill/>
          </a:ln>
        </p:spPr>
      </p:sp>
      <p:sp>
        <p:nvSpPr>
          <p:cNvPr id="302" name="Google Shape;302;p37"/>
          <p:cNvSpPr/>
          <p:nvPr>
            <p:ph idx="3" type="pic"/>
          </p:nvPr>
        </p:nvSpPr>
        <p:spPr>
          <a:xfrm>
            <a:off x="311725" y="1133300"/>
            <a:ext cx="4027500" cy="2392800"/>
          </a:xfrm>
          <a:prstGeom prst="rect">
            <a:avLst/>
          </a:prstGeom>
          <a:noFill/>
          <a:ln>
            <a:noFill/>
          </a:ln>
        </p:spPr>
      </p:sp>
      <p:sp>
        <p:nvSpPr>
          <p:cNvPr id="303" name="Google Shape;303;p3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6" name="Google Shape;30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07" name="Google Shape;30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3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0" name="Google Shape;310;p38"/>
          <p:cNvSpPr/>
          <p:nvPr>
            <p:ph idx="2" type="pic"/>
          </p:nvPr>
        </p:nvSpPr>
        <p:spPr>
          <a:xfrm>
            <a:off x="6205225" y="1128325"/>
            <a:ext cx="2627100" cy="2273100"/>
          </a:xfrm>
          <a:prstGeom prst="rect">
            <a:avLst/>
          </a:prstGeom>
          <a:noFill/>
          <a:ln>
            <a:noFill/>
          </a:ln>
        </p:spPr>
      </p:sp>
      <p:sp>
        <p:nvSpPr>
          <p:cNvPr id="311" name="Google Shape;311;p38"/>
          <p:cNvSpPr/>
          <p:nvPr>
            <p:ph idx="3" type="pic"/>
          </p:nvPr>
        </p:nvSpPr>
        <p:spPr>
          <a:xfrm>
            <a:off x="311725" y="1128325"/>
            <a:ext cx="2627100" cy="2273100"/>
          </a:xfrm>
          <a:prstGeom prst="rect">
            <a:avLst/>
          </a:prstGeom>
          <a:noFill/>
          <a:ln>
            <a:noFill/>
          </a:ln>
        </p:spPr>
      </p:sp>
      <p:sp>
        <p:nvSpPr>
          <p:cNvPr id="312" name="Google Shape;312;p3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3" name="Google Shape;313;p38"/>
          <p:cNvSpPr/>
          <p:nvPr>
            <p:ph idx="5" type="pic"/>
          </p:nvPr>
        </p:nvSpPr>
        <p:spPr>
          <a:xfrm>
            <a:off x="3255250" y="1128325"/>
            <a:ext cx="2627100" cy="2273100"/>
          </a:xfrm>
          <a:prstGeom prst="rect">
            <a:avLst/>
          </a:prstGeom>
          <a:noFill/>
          <a:ln>
            <a:noFill/>
          </a:ln>
        </p:spPr>
      </p:sp>
      <p:sp>
        <p:nvSpPr>
          <p:cNvPr id="314" name="Google Shape;314;p3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6" name="Google Shape;3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7" name="Google Shape;317;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8" name="Google Shape;318;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9" name="Google Shape;319;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39"/>
          <p:cNvSpPr/>
          <p:nvPr>
            <p:ph idx="2" type="pic"/>
          </p:nvPr>
        </p:nvSpPr>
        <p:spPr>
          <a:xfrm>
            <a:off x="311700" y="445025"/>
            <a:ext cx="8520600" cy="4218300"/>
          </a:xfrm>
          <a:prstGeom prst="rect">
            <a:avLst/>
          </a:prstGeom>
          <a:noFill/>
          <a:ln>
            <a:noFill/>
          </a:ln>
        </p:spPr>
      </p:sp>
      <p:sp>
        <p:nvSpPr>
          <p:cNvPr id="322" name="Google Shape;32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40"/>
          <p:cNvSpPr/>
          <p:nvPr>
            <p:ph idx="2" type="pic"/>
          </p:nvPr>
        </p:nvSpPr>
        <p:spPr>
          <a:xfrm>
            <a:off x="3389600" y="118913"/>
            <a:ext cx="1643700" cy="1535100"/>
          </a:xfrm>
          <a:prstGeom prst="rect">
            <a:avLst/>
          </a:prstGeom>
          <a:noFill/>
          <a:ln>
            <a:noFill/>
          </a:ln>
        </p:spPr>
      </p:sp>
      <p:sp>
        <p:nvSpPr>
          <p:cNvPr id="326" name="Google Shape;326;p40"/>
          <p:cNvSpPr/>
          <p:nvPr>
            <p:ph idx="3" type="pic"/>
          </p:nvPr>
        </p:nvSpPr>
        <p:spPr>
          <a:xfrm>
            <a:off x="5195935" y="118913"/>
            <a:ext cx="1643700" cy="1535100"/>
          </a:xfrm>
          <a:prstGeom prst="rect">
            <a:avLst/>
          </a:prstGeom>
          <a:noFill/>
          <a:ln>
            <a:noFill/>
          </a:ln>
        </p:spPr>
      </p:sp>
      <p:sp>
        <p:nvSpPr>
          <p:cNvPr id="327" name="Google Shape;327;p40"/>
          <p:cNvSpPr/>
          <p:nvPr>
            <p:ph idx="4" type="pic"/>
          </p:nvPr>
        </p:nvSpPr>
        <p:spPr>
          <a:xfrm>
            <a:off x="7002270" y="118913"/>
            <a:ext cx="1643700" cy="1535100"/>
          </a:xfrm>
          <a:prstGeom prst="rect">
            <a:avLst/>
          </a:prstGeom>
          <a:noFill/>
          <a:ln>
            <a:noFill/>
          </a:ln>
        </p:spPr>
      </p:sp>
      <p:sp>
        <p:nvSpPr>
          <p:cNvPr id="328" name="Google Shape;328;p40"/>
          <p:cNvSpPr/>
          <p:nvPr>
            <p:ph idx="5" type="pic"/>
          </p:nvPr>
        </p:nvSpPr>
        <p:spPr>
          <a:xfrm>
            <a:off x="3389588" y="1804212"/>
            <a:ext cx="1643700" cy="1535100"/>
          </a:xfrm>
          <a:prstGeom prst="rect">
            <a:avLst/>
          </a:prstGeom>
          <a:noFill/>
          <a:ln>
            <a:noFill/>
          </a:ln>
        </p:spPr>
      </p:sp>
      <p:sp>
        <p:nvSpPr>
          <p:cNvPr id="329" name="Google Shape;329;p40"/>
          <p:cNvSpPr/>
          <p:nvPr>
            <p:ph idx="6" type="pic"/>
          </p:nvPr>
        </p:nvSpPr>
        <p:spPr>
          <a:xfrm>
            <a:off x="5195922" y="1804212"/>
            <a:ext cx="1643700" cy="1535100"/>
          </a:xfrm>
          <a:prstGeom prst="rect">
            <a:avLst/>
          </a:prstGeom>
          <a:noFill/>
          <a:ln>
            <a:noFill/>
          </a:ln>
        </p:spPr>
      </p:sp>
      <p:sp>
        <p:nvSpPr>
          <p:cNvPr id="330" name="Google Shape;330;p40"/>
          <p:cNvSpPr/>
          <p:nvPr>
            <p:ph idx="7" type="pic"/>
          </p:nvPr>
        </p:nvSpPr>
        <p:spPr>
          <a:xfrm>
            <a:off x="7002257" y="1804212"/>
            <a:ext cx="1643700" cy="1535100"/>
          </a:xfrm>
          <a:prstGeom prst="rect">
            <a:avLst/>
          </a:prstGeom>
          <a:noFill/>
          <a:ln>
            <a:noFill/>
          </a:ln>
        </p:spPr>
      </p:sp>
      <p:sp>
        <p:nvSpPr>
          <p:cNvPr id="331" name="Google Shape;331;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2" name="Google Shape;332;p40"/>
          <p:cNvSpPr/>
          <p:nvPr>
            <p:ph idx="8" type="pic"/>
          </p:nvPr>
        </p:nvSpPr>
        <p:spPr>
          <a:xfrm>
            <a:off x="3389588" y="3489487"/>
            <a:ext cx="1643700" cy="1535100"/>
          </a:xfrm>
          <a:prstGeom prst="rect">
            <a:avLst/>
          </a:prstGeom>
          <a:noFill/>
          <a:ln>
            <a:noFill/>
          </a:ln>
        </p:spPr>
      </p:sp>
      <p:sp>
        <p:nvSpPr>
          <p:cNvPr id="333" name="Google Shape;333;p40"/>
          <p:cNvSpPr/>
          <p:nvPr>
            <p:ph idx="9" type="pic"/>
          </p:nvPr>
        </p:nvSpPr>
        <p:spPr>
          <a:xfrm>
            <a:off x="5195922" y="3489487"/>
            <a:ext cx="1643700" cy="1535100"/>
          </a:xfrm>
          <a:prstGeom prst="rect">
            <a:avLst/>
          </a:prstGeom>
          <a:noFill/>
          <a:ln>
            <a:noFill/>
          </a:ln>
        </p:spPr>
      </p:sp>
      <p:sp>
        <p:nvSpPr>
          <p:cNvPr id="334" name="Google Shape;334;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35" name="Shape 35"/>
        <p:cNvGrpSpPr/>
        <p:nvPr/>
      </p:nvGrpSpPr>
      <p:grpSpPr>
        <a:xfrm>
          <a:off x="0" y="0"/>
          <a:ext cx="0" cy="0"/>
          <a:chOff x="0" y="0"/>
          <a:chExt cx="0" cy="0"/>
        </a:xfrm>
      </p:grpSpPr>
      <p:cxnSp>
        <p:nvCxnSpPr>
          <p:cNvPr id="36" name="Google Shape;36;p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7" name="Google Shape;37;p5"/>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8" name="Google Shape;38;p5"/>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39" name="Google Shape;39;p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0" name="Google Shape;40;p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42" name="Shape 42"/>
        <p:cNvGrpSpPr/>
        <p:nvPr/>
      </p:nvGrpSpPr>
      <p:grpSpPr>
        <a:xfrm>
          <a:off x="0" y="0"/>
          <a:ext cx="0" cy="0"/>
          <a:chOff x="0" y="0"/>
          <a:chExt cx="0" cy="0"/>
        </a:xfrm>
      </p:grpSpPr>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5" name="Google Shape;45;p6"/>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7" name="Google Shape;47;p6"/>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 name="Google Shape;48;p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9" name="Google Shape;49;p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51" name="Shape 51"/>
        <p:cNvGrpSpPr/>
        <p:nvPr/>
      </p:nvGrpSpPr>
      <p:grpSpPr>
        <a:xfrm>
          <a:off x="0" y="0"/>
          <a:ext cx="0" cy="0"/>
          <a:chOff x="0" y="0"/>
          <a:chExt cx="0" cy="0"/>
        </a:xfrm>
      </p:grpSpPr>
      <p:sp>
        <p:nvSpPr>
          <p:cNvPr id="52" name="Google Shape;5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4" name="Google Shape;54;p7"/>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5" name="Google Shape;55;p7"/>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6" name="Google Shape;56;p7"/>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7" name="Google Shape;57;p7"/>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 name="Google Shape;58;p7"/>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9" name="Google Shape;59;p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0" name="Google Shape;60;p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1" name="Google Shape;61;p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62" name="Shape 62"/>
        <p:cNvGrpSpPr/>
        <p:nvPr/>
      </p:nvGrpSpPr>
      <p:grpSpPr>
        <a:xfrm>
          <a:off x="0" y="0"/>
          <a:ext cx="0" cy="0"/>
          <a:chOff x="0" y="0"/>
          <a:chExt cx="0" cy="0"/>
        </a:xfrm>
      </p:grpSpPr>
      <p:sp>
        <p:nvSpPr>
          <p:cNvPr id="63" name="Google Shape;6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5" name="Google Shape;65;p8"/>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6" name="Google Shape;66;p8"/>
          <p:cNvSpPr/>
          <p:nvPr>
            <p:ph idx="2" type="pic"/>
          </p:nvPr>
        </p:nvSpPr>
        <p:spPr>
          <a:xfrm>
            <a:off x="5039775" y="196800"/>
            <a:ext cx="3905400" cy="4749900"/>
          </a:xfrm>
          <a:prstGeom prst="roundRect">
            <a:avLst>
              <a:gd fmla="val 2053" name="adj"/>
            </a:avLst>
          </a:prstGeom>
          <a:noFill/>
          <a:ln>
            <a:noFill/>
          </a:ln>
        </p:spPr>
      </p:sp>
      <p:sp>
        <p:nvSpPr>
          <p:cNvPr id="67" name="Google Shape;67;p8"/>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8" name="Google Shape;68;p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9" name="Google Shape;69;p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71" name="Shape 71"/>
        <p:cNvGrpSpPr/>
        <p:nvPr/>
      </p:nvGrpSpPr>
      <p:grpSpPr>
        <a:xfrm>
          <a:off x="0" y="0"/>
          <a:ext cx="0" cy="0"/>
          <a:chOff x="0" y="0"/>
          <a:chExt cx="0" cy="0"/>
        </a:xfrm>
      </p:grpSpPr>
      <p:sp>
        <p:nvSpPr>
          <p:cNvPr id="72" name="Google Shape;72;p9"/>
          <p:cNvSpPr/>
          <p:nvPr>
            <p:ph idx="2" type="pic"/>
          </p:nvPr>
        </p:nvSpPr>
        <p:spPr>
          <a:xfrm>
            <a:off x="566350" y="1569300"/>
            <a:ext cx="1466400" cy="1570200"/>
          </a:xfrm>
          <a:prstGeom prst="roundRect">
            <a:avLst>
              <a:gd fmla="val 6320" name="adj"/>
            </a:avLst>
          </a:prstGeom>
          <a:noFill/>
          <a:ln>
            <a:noFill/>
          </a:ln>
        </p:spPr>
      </p:sp>
      <p:sp>
        <p:nvSpPr>
          <p:cNvPr id="73" name="Google Shape;73;p9"/>
          <p:cNvSpPr/>
          <p:nvPr>
            <p:ph idx="3" type="pic"/>
          </p:nvPr>
        </p:nvSpPr>
        <p:spPr>
          <a:xfrm>
            <a:off x="2588275" y="1569300"/>
            <a:ext cx="1466400" cy="1570200"/>
          </a:xfrm>
          <a:prstGeom prst="roundRect">
            <a:avLst>
              <a:gd fmla="val 6320" name="adj"/>
            </a:avLst>
          </a:prstGeom>
          <a:noFill/>
          <a:ln>
            <a:noFill/>
          </a:ln>
        </p:spPr>
      </p:sp>
      <p:sp>
        <p:nvSpPr>
          <p:cNvPr id="74" name="Google Shape;74;p9"/>
          <p:cNvSpPr/>
          <p:nvPr>
            <p:ph idx="4" type="pic"/>
          </p:nvPr>
        </p:nvSpPr>
        <p:spPr>
          <a:xfrm>
            <a:off x="4613113" y="1569300"/>
            <a:ext cx="1466400" cy="1570200"/>
          </a:xfrm>
          <a:prstGeom prst="roundRect">
            <a:avLst>
              <a:gd fmla="val 6320" name="adj"/>
            </a:avLst>
          </a:prstGeom>
          <a:noFill/>
          <a:ln>
            <a:noFill/>
          </a:ln>
        </p:spPr>
      </p:sp>
      <p:sp>
        <p:nvSpPr>
          <p:cNvPr id="75" name="Google Shape;75;p9"/>
          <p:cNvSpPr/>
          <p:nvPr>
            <p:ph idx="5" type="pic"/>
          </p:nvPr>
        </p:nvSpPr>
        <p:spPr>
          <a:xfrm>
            <a:off x="6637950" y="1569300"/>
            <a:ext cx="1466400" cy="1570200"/>
          </a:xfrm>
          <a:prstGeom prst="roundRect">
            <a:avLst>
              <a:gd fmla="val 6320" name="adj"/>
            </a:avLst>
          </a:prstGeom>
          <a:noFill/>
          <a:ln>
            <a:noFill/>
          </a:ln>
        </p:spPr>
      </p:sp>
      <p:cxnSp>
        <p:nvCxnSpPr>
          <p:cNvPr id="76" name="Google Shape;76;p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77" name="Google Shape;77;p9"/>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78" name="Google Shape;78;p9"/>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79" name="Google Shape;79;p9"/>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0" name="Google Shape;80;p9"/>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1" name="Google Shape;81;p9"/>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2" name="Google Shape;82;p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3" name="Google Shape;83;p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85" name="Shape 85"/>
        <p:cNvGrpSpPr/>
        <p:nvPr/>
      </p:nvGrpSpPr>
      <p:grpSpPr>
        <a:xfrm>
          <a:off x="0" y="0"/>
          <a:ext cx="0" cy="0"/>
          <a:chOff x="0" y="0"/>
          <a:chExt cx="0" cy="0"/>
        </a:xfrm>
      </p:grpSpPr>
      <p:sp>
        <p:nvSpPr>
          <p:cNvPr id="86" name="Google Shape;86;p1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87" name="Google Shape;87;p1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8" name="Google Shape;88;p10"/>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89" name="Google Shape;89;p10"/>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0" name="Google Shape;90;p10"/>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1" name="Google Shape;91;p10"/>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0"/>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3" name="Google Shape;93;p10"/>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4" name="Google Shape;94;p10"/>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5" name="Google Shape;95;p1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6" name="Google Shape;96;p1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8" name="Google Shape;8;p1"/>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7.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1"/>
          <p:cNvSpPr txBox="1"/>
          <p:nvPr>
            <p:ph type="title"/>
          </p:nvPr>
        </p:nvSpPr>
        <p:spPr>
          <a:xfrm>
            <a:off x="2409600" y="839246"/>
            <a:ext cx="4324800" cy="1732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800">
                <a:latin typeface="Corsiva"/>
                <a:ea typeface="Corsiva"/>
                <a:cs typeface="Corsiva"/>
                <a:sym typeface="Corsiva"/>
              </a:rPr>
              <a:t>Mapping the Unknown: An Interactive UFO Experience</a:t>
            </a:r>
            <a:endParaRPr sz="900">
              <a:latin typeface="Corsiva"/>
              <a:ea typeface="Corsiva"/>
              <a:cs typeface="Corsiva"/>
              <a:sym typeface="Corsiva"/>
            </a:endParaRPr>
          </a:p>
        </p:txBody>
      </p:sp>
      <p:sp>
        <p:nvSpPr>
          <p:cNvPr id="340" name="Google Shape;340;p41"/>
          <p:cNvSpPr/>
          <p:nvPr/>
        </p:nvSpPr>
        <p:spPr>
          <a:xfrm>
            <a:off x="3381250" y="2571750"/>
            <a:ext cx="2218800" cy="709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Comic Sans MS"/>
                <a:ea typeface="Comic Sans MS"/>
                <a:cs typeface="Comic Sans MS"/>
                <a:sym typeface="Comic Sans MS"/>
              </a:rPr>
              <a:t>Chase Arnett, Zach Horn, and Jeff Gary</a:t>
            </a:r>
            <a:endParaRPr b="1">
              <a:solidFill>
                <a:schemeClr val="lt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2"/>
          <p:cNvSpPr txBox="1"/>
          <p:nvPr>
            <p:ph idx="1" type="body"/>
          </p:nvPr>
        </p:nvSpPr>
        <p:spPr>
          <a:xfrm>
            <a:off x="374025" y="1087600"/>
            <a:ext cx="2965500" cy="244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accent4"/>
                </a:solidFill>
                <a:latin typeface="Comic Sans MS"/>
                <a:ea typeface="Comic Sans MS"/>
                <a:cs typeface="Comic Sans MS"/>
                <a:sym typeface="Comic Sans MS"/>
              </a:rPr>
              <a:t>The dataset originally consisted of approximately 70,000 unique records but was reduced to 10,000 records for efficiency and analysis purposes. Below is an explanation of the dataset structure and the methodology used for reducing its size:</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120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Random Sampling:</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Preservation of Key Patterns</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Stratification</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Removal of Duplicates</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Retention of Extreme Cases</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Balance Between Quantitative and Qualitative Data</a:t>
            </a:r>
            <a:endParaRPr sz="1100">
              <a:solidFill>
                <a:schemeClr val="accent4"/>
              </a:solidFill>
              <a:latin typeface="Comic Sans MS"/>
              <a:ea typeface="Comic Sans MS"/>
              <a:cs typeface="Comic Sans MS"/>
              <a:sym typeface="Comic Sans MS"/>
            </a:endParaRPr>
          </a:p>
          <a:p>
            <a:pPr indent="0" lvl="0" marL="0" rtl="0" algn="l">
              <a:spcBef>
                <a:spcPts val="1200"/>
              </a:spcBef>
              <a:spcAft>
                <a:spcPts val="0"/>
              </a:spcAft>
              <a:buNone/>
            </a:pPr>
            <a:r>
              <a:t/>
            </a:r>
            <a:endParaRPr>
              <a:solidFill>
                <a:schemeClr val="accent4"/>
              </a:solidFill>
            </a:endParaRPr>
          </a:p>
        </p:txBody>
      </p:sp>
      <p:sp>
        <p:nvSpPr>
          <p:cNvPr id="346" name="Google Shape;346;p42"/>
          <p:cNvSpPr txBox="1"/>
          <p:nvPr>
            <p:ph type="title"/>
          </p:nvPr>
        </p:nvSpPr>
        <p:spPr>
          <a:xfrm>
            <a:off x="452575" y="390575"/>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Corsiva"/>
                <a:ea typeface="Corsiva"/>
                <a:cs typeface="Corsiva"/>
                <a:sym typeface="Corsiva"/>
              </a:rPr>
              <a:t>Our Dataset</a:t>
            </a:r>
            <a:endParaRPr>
              <a:solidFill>
                <a:schemeClr val="accent4"/>
              </a:solidFill>
              <a:latin typeface="Corsiva"/>
              <a:ea typeface="Corsiva"/>
              <a:cs typeface="Corsiva"/>
              <a:sym typeface="Corsiva"/>
            </a:endParaRPr>
          </a:p>
          <a:p>
            <a:pPr indent="0" lvl="0" marL="0" rtl="0" algn="l">
              <a:spcBef>
                <a:spcPts val="0"/>
              </a:spcBef>
              <a:spcAft>
                <a:spcPts val="0"/>
              </a:spcAft>
              <a:buNone/>
            </a:pPr>
            <a:r>
              <a:t/>
            </a:r>
            <a:endParaRPr/>
          </a:p>
        </p:txBody>
      </p:sp>
      <p:sp>
        <p:nvSpPr>
          <p:cNvPr id="347" name="Google Shape;347;p42"/>
          <p:cNvSpPr txBox="1"/>
          <p:nvPr/>
        </p:nvSpPr>
        <p:spPr>
          <a:xfrm>
            <a:off x="3947575" y="1787575"/>
            <a:ext cx="4559100" cy="12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
              <a:solidFill>
                <a:schemeClr val="accent4"/>
              </a:solidFill>
              <a:latin typeface="Inter"/>
              <a:ea typeface="Inter"/>
              <a:cs typeface="Inter"/>
              <a:sym typeface="Inter"/>
            </a:endParaRPr>
          </a:p>
          <a:p>
            <a:pPr indent="0" lvl="0" marL="0" rtl="0" algn="l">
              <a:lnSpc>
                <a:spcPct val="115000"/>
              </a:lnSpc>
              <a:spcBef>
                <a:spcPts val="1400"/>
              </a:spcBef>
              <a:spcAft>
                <a:spcPts val="0"/>
              </a:spcAft>
              <a:buNone/>
            </a:pPr>
            <a:r>
              <a:rPr lang="en" sz="1300">
                <a:solidFill>
                  <a:schemeClr val="accent4"/>
                </a:solidFill>
                <a:latin typeface="Comic Sans MS"/>
                <a:ea typeface="Comic Sans MS"/>
                <a:cs typeface="Comic Sans MS"/>
                <a:sym typeface="Comic Sans MS"/>
              </a:rPr>
              <a:t>Value of the Reduced Dataset:</a:t>
            </a:r>
            <a:endParaRPr sz="1300">
              <a:solidFill>
                <a:schemeClr val="accent4"/>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1100">
                <a:solidFill>
                  <a:schemeClr val="accent4"/>
                </a:solidFill>
                <a:latin typeface="Comic Sans MS"/>
                <a:ea typeface="Comic Sans MS"/>
                <a:cs typeface="Comic Sans MS"/>
                <a:sym typeface="Comic Sans MS"/>
              </a:rPr>
              <a:t>The smaller dataset of 10,000 records retains the diversity and richness of the original while being computationally manageable. It provides a solid foundation for analysis, including:</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120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Geographic trends (e.g., which states or cities report the most sightings).</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Temporal trends (e.g., year-over-year changes in sightings).</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Phenomenological analysis (e.g., which UFO shapes are most commonly reported).</a:t>
            </a:r>
            <a:endParaRPr sz="1100">
              <a:solidFill>
                <a:schemeClr val="accent4"/>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chemeClr val="accent4"/>
              </a:buClr>
              <a:buSzPts val="1100"/>
              <a:buFont typeface="Comic Sans MS"/>
              <a:buChar char="●"/>
            </a:pPr>
            <a:r>
              <a:rPr lang="en" sz="1100">
                <a:solidFill>
                  <a:schemeClr val="accent4"/>
                </a:solidFill>
                <a:latin typeface="Comic Sans MS"/>
                <a:ea typeface="Comic Sans MS"/>
                <a:cs typeface="Comic Sans MS"/>
                <a:sym typeface="Comic Sans MS"/>
              </a:rPr>
              <a:t>Qualitative analysis of witness descriptions.</a:t>
            </a:r>
            <a:endParaRPr sz="1100">
              <a:solidFill>
                <a:schemeClr val="accent4"/>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rPr lang="en" sz="1100">
                <a:solidFill>
                  <a:schemeClr val="accent4"/>
                </a:solidFill>
                <a:latin typeface="Comic Sans MS"/>
                <a:ea typeface="Comic Sans MS"/>
                <a:cs typeface="Comic Sans MS"/>
                <a:sym typeface="Comic Sans MS"/>
              </a:rPr>
              <a:t>This approach strikes a balance between maintaining reliability and achieving efficiency in data processing and analysis. </a:t>
            </a:r>
            <a:endParaRPr sz="1000">
              <a:solidFill>
                <a:schemeClr val="accent4"/>
              </a:solidFill>
              <a:latin typeface="Comic Sans MS"/>
              <a:ea typeface="Comic Sans MS"/>
              <a:cs typeface="Comic Sans MS"/>
              <a:sym typeface="Comic Sans MS"/>
            </a:endParaRPr>
          </a:p>
        </p:txBody>
      </p:sp>
      <p:pic>
        <p:nvPicPr>
          <p:cNvPr id="348" name="Google Shape;348;p42"/>
          <p:cNvPicPr preferRelativeResize="0"/>
          <p:nvPr/>
        </p:nvPicPr>
        <p:blipFill>
          <a:blip r:embed="rId4">
            <a:alphaModFix/>
          </a:blip>
          <a:stretch>
            <a:fillRect/>
          </a:stretch>
        </p:blipFill>
        <p:spPr>
          <a:xfrm>
            <a:off x="4474400" y="172113"/>
            <a:ext cx="3254457" cy="177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43"/>
          <p:cNvSpPr txBox="1"/>
          <p:nvPr>
            <p:ph idx="1" type="body"/>
          </p:nvPr>
        </p:nvSpPr>
        <p:spPr>
          <a:xfrm>
            <a:off x="335625" y="1406450"/>
            <a:ext cx="4177200" cy="3165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accent4"/>
              </a:buClr>
              <a:buSzPts val="1200"/>
              <a:buFont typeface="Comic Sans MS"/>
              <a:buChar char="●"/>
            </a:pPr>
            <a:r>
              <a:rPr lang="en">
                <a:solidFill>
                  <a:schemeClr val="accent4"/>
                </a:solidFill>
                <a:latin typeface="Comic Sans MS"/>
                <a:ea typeface="Comic Sans MS"/>
                <a:cs typeface="Comic Sans MS"/>
                <a:sym typeface="Comic Sans MS"/>
              </a:rPr>
              <a:t> Sightings are spread across the entire country, with notable clusters in certain areas. This suggests that there may be regional factors influencing the frequency of sightings.</a:t>
            </a:r>
            <a:endParaRPr>
              <a:solidFill>
                <a:schemeClr val="accent4"/>
              </a:solidFill>
              <a:latin typeface="Comic Sans MS"/>
              <a:ea typeface="Comic Sans MS"/>
              <a:cs typeface="Comic Sans MS"/>
              <a:sym typeface="Comic Sans MS"/>
            </a:endParaRPr>
          </a:p>
          <a:p>
            <a:pPr indent="-304800" lvl="0" marL="457200" rtl="0" algn="l">
              <a:spcBef>
                <a:spcPts val="0"/>
              </a:spcBef>
              <a:spcAft>
                <a:spcPts val="0"/>
              </a:spcAft>
              <a:buClr>
                <a:schemeClr val="accent4"/>
              </a:buClr>
              <a:buSzPts val="1200"/>
              <a:buFont typeface="Comic Sans MS"/>
              <a:buChar char="●"/>
            </a:pPr>
            <a:r>
              <a:rPr lang="en">
                <a:solidFill>
                  <a:schemeClr val="accent4"/>
                </a:solidFill>
                <a:latin typeface="Comic Sans MS"/>
                <a:ea typeface="Comic Sans MS"/>
                <a:cs typeface="Comic Sans MS"/>
                <a:sym typeface="Comic Sans MS"/>
              </a:rPr>
              <a:t>UFO sightings are not limited to densely populated areas; there are reports from remote regions such as Alaska and Hawaii, but also suggests that sightings can occur in diverse environments, as well.</a:t>
            </a:r>
            <a:endParaRPr>
              <a:solidFill>
                <a:schemeClr val="accent4"/>
              </a:solidFill>
              <a:latin typeface="Comic Sans MS"/>
              <a:ea typeface="Comic Sans MS"/>
              <a:cs typeface="Comic Sans MS"/>
              <a:sym typeface="Comic Sans MS"/>
            </a:endParaRPr>
          </a:p>
          <a:p>
            <a:pPr indent="-304800" lvl="0" marL="457200" rtl="0" algn="l">
              <a:spcBef>
                <a:spcPts val="0"/>
              </a:spcBef>
              <a:spcAft>
                <a:spcPts val="0"/>
              </a:spcAft>
              <a:buClr>
                <a:schemeClr val="accent4"/>
              </a:buClr>
              <a:buSzPts val="1200"/>
              <a:buFont typeface="Comic Sans MS"/>
              <a:buChar char="●"/>
            </a:pPr>
            <a:r>
              <a:rPr lang="en">
                <a:solidFill>
                  <a:schemeClr val="accent4"/>
                </a:solidFill>
                <a:latin typeface="Comic Sans MS"/>
                <a:ea typeface="Comic Sans MS"/>
                <a:cs typeface="Comic Sans MS"/>
                <a:sym typeface="Comic Sans MS"/>
              </a:rPr>
              <a:t>Certain states or regions may have a higher density of sightings. Exploring these areas, we can further provide insights into why these locations have more reports.</a:t>
            </a:r>
            <a:endParaRPr>
              <a:solidFill>
                <a:schemeClr val="accent4"/>
              </a:solidFill>
              <a:latin typeface="Comic Sans MS"/>
              <a:ea typeface="Comic Sans MS"/>
              <a:cs typeface="Comic Sans MS"/>
              <a:sym typeface="Comic Sans MS"/>
            </a:endParaRPr>
          </a:p>
          <a:p>
            <a:pPr indent="-304800" lvl="0" marL="457200" rtl="0" algn="l">
              <a:spcBef>
                <a:spcPts val="0"/>
              </a:spcBef>
              <a:spcAft>
                <a:spcPts val="0"/>
              </a:spcAft>
              <a:buClr>
                <a:schemeClr val="accent4"/>
              </a:buClr>
              <a:buSzPts val="1200"/>
              <a:buFont typeface="Comic Sans MS"/>
              <a:buChar char="●"/>
            </a:pPr>
            <a:r>
              <a:rPr lang="en">
                <a:solidFill>
                  <a:schemeClr val="accent4"/>
                </a:solidFill>
                <a:latin typeface="Comic Sans MS"/>
                <a:ea typeface="Comic Sans MS"/>
                <a:cs typeface="Comic Sans MS"/>
                <a:sym typeface="Comic Sans MS"/>
              </a:rPr>
              <a:t>The high number of sightings could indicate a strong public interest in UFO phenomena and a willingness to report unusual occurrences.</a:t>
            </a:r>
            <a:endParaRPr>
              <a:solidFill>
                <a:schemeClr val="accent4"/>
              </a:solidFill>
              <a:latin typeface="Comic Sans MS"/>
              <a:ea typeface="Comic Sans MS"/>
              <a:cs typeface="Comic Sans MS"/>
              <a:sym typeface="Comic Sans MS"/>
            </a:endParaRPr>
          </a:p>
        </p:txBody>
      </p:sp>
      <p:pic>
        <p:nvPicPr>
          <p:cNvPr id="354" name="Google Shape;354;p43"/>
          <p:cNvPicPr preferRelativeResize="0"/>
          <p:nvPr>
            <p:ph idx="2" type="pic"/>
          </p:nvPr>
        </p:nvPicPr>
        <p:blipFill rotWithShape="1">
          <a:blip r:embed="rId4">
            <a:alphaModFix/>
          </a:blip>
          <a:srcRect b="0" l="7648" r="7648" t="0"/>
          <a:stretch/>
        </p:blipFill>
        <p:spPr>
          <a:xfrm>
            <a:off x="5039775" y="203200"/>
            <a:ext cx="3905400" cy="2298600"/>
          </a:xfrm>
          <a:prstGeom prst="roundRect">
            <a:avLst>
              <a:gd fmla="val 16667" name="adj"/>
            </a:avLst>
          </a:prstGeom>
        </p:spPr>
      </p:pic>
      <p:pic>
        <p:nvPicPr>
          <p:cNvPr id="355" name="Google Shape;355;p43"/>
          <p:cNvPicPr preferRelativeResize="0"/>
          <p:nvPr>
            <p:ph idx="3" type="pic"/>
          </p:nvPr>
        </p:nvPicPr>
        <p:blipFill rotWithShape="1">
          <a:blip r:embed="rId5">
            <a:alphaModFix/>
          </a:blip>
          <a:srcRect b="5516" l="0" r="0" t="5516"/>
          <a:stretch/>
        </p:blipFill>
        <p:spPr>
          <a:xfrm>
            <a:off x="5039775" y="2624675"/>
            <a:ext cx="3905400" cy="2298600"/>
          </a:xfrm>
          <a:prstGeom prst="roundRect">
            <a:avLst>
              <a:gd fmla="val 16667" name="adj"/>
            </a:avLst>
          </a:prstGeom>
        </p:spPr>
      </p:pic>
      <p:sp>
        <p:nvSpPr>
          <p:cNvPr id="356" name="Google Shape;356;p43"/>
          <p:cNvSpPr txBox="1"/>
          <p:nvPr>
            <p:ph type="title"/>
          </p:nvPr>
        </p:nvSpPr>
        <p:spPr>
          <a:xfrm>
            <a:off x="420875" y="206100"/>
            <a:ext cx="4819800" cy="9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solidFill>
                  <a:schemeClr val="accent4"/>
                </a:solidFill>
                <a:latin typeface="Corsiva"/>
                <a:ea typeface="Corsiva"/>
                <a:cs typeface="Corsiva"/>
                <a:sym typeface="Corsiva"/>
              </a:rPr>
              <a:t>Interactive Map of USA sightings</a:t>
            </a:r>
            <a:endParaRPr b="0">
              <a:solidFill>
                <a:schemeClr val="accent4"/>
              </a:solidFill>
              <a:latin typeface="Corsiva"/>
              <a:ea typeface="Corsiva"/>
              <a:cs typeface="Corsiva"/>
              <a:sym typeface="Corsiva"/>
            </a:endParaRPr>
          </a:p>
        </p:txBody>
      </p:sp>
      <p:sp>
        <p:nvSpPr>
          <p:cNvPr id="357" name="Google Shape;357;p4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pic>
        <p:nvPicPr>
          <p:cNvPr id="362" name="Google Shape;362;p44"/>
          <p:cNvPicPr preferRelativeResize="0"/>
          <p:nvPr/>
        </p:nvPicPr>
        <p:blipFill>
          <a:blip r:embed="rId4">
            <a:alphaModFix/>
          </a:blip>
          <a:stretch>
            <a:fillRect/>
          </a:stretch>
        </p:blipFill>
        <p:spPr>
          <a:xfrm>
            <a:off x="5399750" y="2423700"/>
            <a:ext cx="3279500" cy="2236200"/>
          </a:xfrm>
          <a:prstGeom prst="rect">
            <a:avLst/>
          </a:prstGeom>
          <a:noFill/>
          <a:ln>
            <a:noFill/>
          </a:ln>
        </p:spPr>
      </p:pic>
      <p:pic>
        <p:nvPicPr>
          <p:cNvPr id="363" name="Google Shape;363;p44"/>
          <p:cNvPicPr preferRelativeResize="0"/>
          <p:nvPr/>
        </p:nvPicPr>
        <p:blipFill>
          <a:blip r:embed="rId5">
            <a:alphaModFix/>
          </a:blip>
          <a:stretch>
            <a:fillRect/>
          </a:stretch>
        </p:blipFill>
        <p:spPr>
          <a:xfrm>
            <a:off x="5077575" y="152400"/>
            <a:ext cx="3923850" cy="1950424"/>
          </a:xfrm>
          <a:prstGeom prst="rect">
            <a:avLst/>
          </a:prstGeom>
          <a:noFill/>
          <a:ln>
            <a:noFill/>
          </a:ln>
        </p:spPr>
      </p:pic>
      <p:sp>
        <p:nvSpPr>
          <p:cNvPr id="364" name="Google Shape;364;p44"/>
          <p:cNvSpPr txBox="1"/>
          <p:nvPr>
            <p:ph idx="4294967295" type="title"/>
          </p:nvPr>
        </p:nvSpPr>
        <p:spPr>
          <a:xfrm>
            <a:off x="168525" y="241800"/>
            <a:ext cx="4293600" cy="828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accent4"/>
                </a:solidFill>
                <a:latin typeface="Corsiva"/>
                <a:ea typeface="Corsiva"/>
                <a:cs typeface="Corsiva"/>
                <a:sym typeface="Corsiva"/>
              </a:rPr>
              <a:t>What are the common location sightings, and how does their frequency/duration differ from one place to another?</a:t>
            </a:r>
            <a:endParaRPr sz="2000">
              <a:solidFill>
                <a:schemeClr val="accent4"/>
              </a:solidFill>
              <a:latin typeface="Corsiva"/>
              <a:ea typeface="Corsiva"/>
              <a:cs typeface="Corsiva"/>
              <a:sym typeface="Corsiva"/>
            </a:endParaRPr>
          </a:p>
          <a:p>
            <a:pPr indent="0" lvl="0" marL="0" rtl="0" algn="ctr">
              <a:spcBef>
                <a:spcPts val="0"/>
              </a:spcBef>
              <a:spcAft>
                <a:spcPts val="0"/>
              </a:spcAft>
              <a:buNone/>
            </a:pPr>
            <a:r>
              <a:t/>
            </a:r>
            <a:endParaRPr sz="1500">
              <a:solidFill>
                <a:schemeClr val="accent4"/>
              </a:solidFill>
            </a:endParaRPr>
          </a:p>
        </p:txBody>
      </p:sp>
      <p:sp>
        <p:nvSpPr>
          <p:cNvPr id="365" name="Google Shape;365;p44"/>
          <p:cNvSpPr txBox="1"/>
          <p:nvPr/>
        </p:nvSpPr>
        <p:spPr>
          <a:xfrm>
            <a:off x="73275" y="1487375"/>
            <a:ext cx="2256600" cy="30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accent4"/>
                </a:solidFill>
                <a:latin typeface="Comic Sans MS"/>
                <a:ea typeface="Comic Sans MS"/>
                <a:cs typeface="Comic Sans MS"/>
                <a:sym typeface="Comic Sans MS"/>
              </a:rPr>
              <a:t>The top five cities for UFO sightings in the USA are:</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1200"/>
              </a:spcBef>
              <a:spcAft>
                <a:spcPts val="0"/>
              </a:spcAft>
              <a:buClr>
                <a:schemeClr val="accent4"/>
              </a:buClr>
              <a:buSzPts val="800"/>
              <a:buChar char="●"/>
            </a:pPr>
            <a:r>
              <a:rPr b="1" lang="en" sz="800">
                <a:solidFill>
                  <a:schemeClr val="accent4"/>
                </a:solidFill>
                <a:latin typeface="Comic Sans MS"/>
                <a:ea typeface="Comic Sans MS"/>
                <a:cs typeface="Comic Sans MS"/>
                <a:sym typeface="Comic Sans MS"/>
              </a:rPr>
              <a:t>Seattle, WA</a:t>
            </a:r>
            <a:r>
              <a:rPr lang="en" sz="800">
                <a:solidFill>
                  <a:schemeClr val="accent4"/>
                </a:solidFill>
                <a:latin typeface="Comic Sans MS"/>
                <a:ea typeface="Comic Sans MS"/>
                <a:cs typeface="Comic Sans MS"/>
                <a:sym typeface="Comic Sans MS"/>
              </a:rPr>
              <a:t>: 80 sightings (Average duration: ~626 seconds)</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0"/>
              </a:spcBef>
              <a:spcAft>
                <a:spcPts val="0"/>
              </a:spcAft>
              <a:buClr>
                <a:schemeClr val="accent4"/>
              </a:buClr>
              <a:buSzPts val="800"/>
              <a:buChar char="●"/>
            </a:pPr>
            <a:r>
              <a:rPr b="1" lang="en" sz="800">
                <a:solidFill>
                  <a:schemeClr val="accent4"/>
                </a:solidFill>
                <a:latin typeface="Comic Sans MS"/>
                <a:ea typeface="Comic Sans MS"/>
                <a:cs typeface="Comic Sans MS"/>
                <a:sym typeface="Comic Sans MS"/>
              </a:rPr>
              <a:t>Tinley Park, IL</a:t>
            </a:r>
            <a:r>
              <a:rPr lang="en" sz="800">
                <a:solidFill>
                  <a:schemeClr val="accent4"/>
                </a:solidFill>
                <a:latin typeface="Comic Sans MS"/>
                <a:ea typeface="Comic Sans MS"/>
                <a:cs typeface="Comic Sans MS"/>
                <a:sym typeface="Comic Sans MS"/>
              </a:rPr>
              <a:t>: 70 sightings (Average duration: ~1,169 seconds)</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0"/>
              </a:spcBef>
              <a:spcAft>
                <a:spcPts val="0"/>
              </a:spcAft>
              <a:buClr>
                <a:schemeClr val="accent4"/>
              </a:buClr>
              <a:buSzPts val="800"/>
              <a:buChar char="●"/>
            </a:pPr>
            <a:r>
              <a:rPr b="1" lang="en" sz="800">
                <a:solidFill>
                  <a:schemeClr val="accent4"/>
                </a:solidFill>
                <a:latin typeface="Comic Sans MS"/>
                <a:ea typeface="Comic Sans MS"/>
                <a:cs typeface="Comic Sans MS"/>
                <a:sym typeface="Comic Sans MS"/>
              </a:rPr>
              <a:t>San Diego, CA</a:t>
            </a:r>
            <a:r>
              <a:rPr lang="en" sz="800">
                <a:solidFill>
                  <a:schemeClr val="accent4"/>
                </a:solidFill>
                <a:latin typeface="Comic Sans MS"/>
                <a:ea typeface="Comic Sans MS"/>
                <a:cs typeface="Comic Sans MS"/>
                <a:sym typeface="Comic Sans MS"/>
              </a:rPr>
              <a:t>: 61 sightings (Average duration: ~3,161 seconds)</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0"/>
              </a:spcBef>
              <a:spcAft>
                <a:spcPts val="0"/>
              </a:spcAft>
              <a:buClr>
                <a:schemeClr val="accent4"/>
              </a:buClr>
              <a:buSzPts val="800"/>
              <a:buChar char="●"/>
            </a:pPr>
            <a:r>
              <a:rPr b="1" lang="en" sz="800">
                <a:solidFill>
                  <a:schemeClr val="accent4"/>
                </a:solidFill>
                <a:latin typeface="Comic Sans MS"/>
                <a:ea typeface="Comic Sans MS"/>
                <a:cs typeface="Comic Sans MS"/>
                <a:sym typeface="Comic Sans MS"/>
              </a:rPr>
              <a:t>Phoenix, AZ</a:t>
            </a:r>
            <a:r>
              <a:rPr lang="en" sz="800">
                <a:solidFill>
                  <a:schemeClr val="accent4"/>
                </a:solidFill>
                <a:latin typeface="Comic Sans MS"/>
                <a:ea typeface="Comic Sans MS"/>
                <a:cs typeface="Comic Sans MS"/>
                <a:sym typeface="Comic Sans MS"/>
              </a:rPr>
              <a:t>: 58 sightings (Average duration: ~983 seconds)</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0"/>
              </a:spcBef>
              <a:spcAft>
                <a:spcPts val="0"/>
              </a:spcAft>
              <a:buClr>
                <a:schemeClr val="accent4"/>
              </a:buClr>
              <a:buSzPts val="800"/>
              <a:buChar char="●"/>
            </a:pPr>
            <a:r>
              <a:rPr b="1" lang="en" sz="800">
                <a:solidFill>
                  <a:schemeClr val="accent4"/>
                </a:solidFill>
                <a:latin typeface="Comic Sans MS"/>
                <a:ea typeface="Comic Sans MS"/>
                <a:cs typeface="Comic Sans MS"/>
                <a:sym typeface="Comic Sans MS"/>
              </a:rPr>
              <a:t>Las Vegas, NV</a:t>
            </a:r>
            <a:r>
              <a:rPr lang="en" sz="800">
                <a:solidFill>
                  <a:schemeClr val="accent4"/>
                </a:solidFill>
                <a:latin typeface="Comic Sans MS"/>
                <a:ea typeface="Comic Sans MS"/>
                <a:cs typeface="Comic Sans MS"/>
                <a:sym typeface="Comic Sans MS"/>
              </a:rPr>
              <a:t>: 56 sightings (Average duration: ~1,136 seconds)</a:t>
            </a:r>
            <a:endParaRPr sz="800">
              <a:solidFill>
                <a:schemeClr val="accent4"/>
              </a:solidFill>
              <a:latin typeface="Comic Sans MS"/>
              <a:ea typeface="Comic Sans MS"/>
              <a:cs typeface="Comic Sans MS"/>
              <a:sym typeface="Comic Sans MS"/>
            </a:endParaRPr>
          </a:p>
          <a:p>
            <a:pPr indent="0" lvl="0" marL="0" rtl="0" algn="l">
              <a:spcBef>
                <a:spcPts val="1200"/>
              </a:spcBef>
              <a:spcAft>
                <a:spcPts val="0"/>
              </a:spcAft>
              <a:buNone/>
            </a:pPr>
            <a:r>
              <a:t/>
            </a:r>
            <a:endParaRPr sz="900">
              <a:solidFill>
                <a:schemeClr val="accent4"/>
              </a:solidFill>
              <a:latin typeface="Comic Sans MS"/>
              <a:ea typeface="Comic Sans MS"/>
              <a:cs typeface="Comic Sans MS"/>
              <a:sym typeface="Comic Sans MS"/>
            </a:endParaRPr>
          </a:p>
        </p:txBody>
      </p:sp>
      <p:sp>
        <p:nvSpPr>
          <p:cNvPr id="366" name="Google Shape;366;p44"/>
          <p:cNvSpPr txBox="1"/>
          <p:nvPr/>
        </p:nvSpPr>
        <p:spPr>
          <a:xfrm>
            <a:off x="2329875" y="1304200"/>
            <a:ext cx="2579100" cy="4080600"/>
          </a:xfrm>
          <a:prstGeom prst="rect">
            <a:avLst/>
          </a:prstGeom>
          <a:noFill/>
          <a:ln>
            <a:noFill/>
          </a:ln>
        </p:spPr>
        <p:txBody>
          <a:bodyPr anchorCtr="0" anchor="t" bIns="91425" lIns="91425" spcFirstLastPara="1" rIns="91425" wrap="square" tIns="91425">
            <a:spAutoFit/>
          </a:bodyPr>
          <a:lstStyle/>
          <a:p>
            <a:pPr indent="0" lvl="0" marL="0" rtl="0" algn="ctr">
              <a:lnSpc>
                <a:spcPct val="135000"/>
              </a:lnSpc>
              <a:spcBef>
                <a:spcPts val="1200"/>
              </a:spcBef>
              <a:spcAft>
                <a:spcPts val="0"/>
              </a:spcAft>
              <a:buNone/>
            </a:pPr>
            <a:r>
              <a:rPr lang="en" sz="800" u="sng">
                <a:solidFill>
                  <a:schemeClr val="accent4"/>
                </a:solidFill>
                <a:latin typeface="Comic Sans MS"/>
                <a:ea typeface="Comic Sans MS"/>
                <a:cs typeface="Comic Sans MS"/>
                <a:sym typeface="Comic Sans MS"/>
              </a:rPr>
              <a:t>Insights</a:t>
            </a:r>
            <a:endParaRPr sz="800" u="sng">
              <a:solidFill>
                <a:schemeClr val="accent4"/>
              </a:solidFill>
              <a:latin typeface="Comic Sans MS"/>
              <a:ea typeface="Comic Sans MS"/>
              <a:cs typeface="Comic Sans MS"/>
              <a:sym typeface="Comic Sans MS"/>
            </a:endParaRPr>
          </a:p>
          <a:p>
            <a:pPr indent="-273050" lvl="0" marL="457200" rtl="0" algn="l">
              <a:lnSpc>
                <a:spcPct val="135000"/>
              </a:lnSpc>
              <a:spcBef>
                <a:spcPts val="1200"/>
              </a:spcBef>
              <a:spcAft>
                <a:spcPts val="0"/>
              </a:spcAft>
              <a:buClr>
                <a:schemeClr val="accent4"/>
              </a:buClr>
              <a:buSzPts val="700"/>
              <a:buFont typeface="Inter"/>
              <a:buChar char="●"/>
            </a:pPr>
            <a:r>
              <a:rPr b="1" lang="en" sz="700">
                <a:solidFill>
                  <a:schemeClr val="accent4"/>
                </a:solidFill>
                <a:latin typeface="Comic Sans MS"/>
                <a:ea typeface="Comic Sans MS"/>
                <a:cs typeface="Comic Sans MS"/>
                <a:sym typeface="Comic Sans MS"/>
              </a:rPr>
              <a:t>High Urban Sightings</a:t>
            </a:r>
            <a:r>
              <a:rPr lang="en" sz="700">
                <a:solidFill>
                  <a:schemeClr val="accent4"/>
                </a:solidFill>
                <a:latin typeface="Comic Sans MS"/>
                <a:ea typeface="Comic Sans MS"/>
                <a:cs typeface="Comic Sans MS"/>
                <a:sym typeface="Comic Sans MS"/>
              </a:rPr>
              <a:t>: Most of these cities are urban hubs, which suggests that areas with higher populations tend to report more sightings. This could be due to more people looking at the sky or a higher likelihood of anomalous events being witnessed.</a:t>
            </a:r>
            <a:endParaRPr sz="700">
              <a:solidFill>
                <a:schemeClr val="accent4"/>
              </a:solidFill>
              <a:latin typeface="Comic Sans MS"/>
              <a:ea typeface="Comic Sans MS"/>
              <a:cs typeface="Comic Sans MS"/>
              <a:sym typeface="Comic Sans MS"/>
            </a:endParaRPr>
          </a:p>
          <a:p>
            <a:pPr indent="-273050" lvl="0" marL="457200" rtl="0" algn="l">
              <a:lnSpc>
                <a:spcPct val="135000"/>
              </a:lnSpc>
              <a:spcBef>
                <a:spcPts val="0"/>
              </a:spcBef>
              <a:spcAft>
                <a:spcPts val="0"/>
              </a:spcAft>
              <a:buClr>
                <a:schemeClr val="accent4"/>
              </a:buClr>
              <a:buSzPts val="700"/>
              <a:buFont typeface="Inter"/>
              <a:buChar char="●"/>
            </a:pPr>
            <a:r>
              <a:rPr b="1" lang="en" sz="700">
                <a:solidFill>
                  <a:schemeClr val="accent4"/>
                </a:solidFill>
                <a:latin typeface="Comic Sans MS"/>
                <a:ea typeface="Comic Sans MS"/>
                <a:cs typeface="Comic Sans MS"/>
                <a:sym typeface="Comic Sans MS"/>
              </a:rPr>
              <a:t>Variation in Duration</a:t>
            </a:r>
            <a:r>
              <a:rPr lang="en" sz="700">
                <a:solidFill>
                  <a:schemeClr val="accent4"/>
                </a:solidFill>
                <a:latin typeface="Comic Sans MS"/>
                <a:ea typeface="Comic Sans MS"/>
                <a:cs typeface="Comic Sans MS"/>
                <a:sym typeface="Comic Sans MS"/>
              </a:rPr>
              <a:t>: While San Diego has fewer sightings than Seattle or Tinley Park, the </a:t>
            </a:r>
            <a:r>
              <a:rPr b="1" lang="en" sz="700">
                <a:solidFill>
                  <a:schemeClr val="accent4"/>
                </a:solidFill>
                <a:latin typeface="Comic Sans MS"/>
                <a:ea typeface="Comic Sans MS"/>
                <a:cs typeface="Comic Sans MS"/>
                <a:sym typeface="Comic Sans MS"/>
              </a:rPr>
              <a:t>average duration</a:t>
            </a:r>
            <a:r>
              <a:rPr lang="en" sz="700">
                <a:solidFill>
                  <a:schemeClr val="accent4"/>
                </a:solidFill>
                <a:latin typeface="Comic Sans MS"/>
                <a:ea typeface="Comic Sans MS"/>
                <a:cs typeface="Comic Sans MS"/>
                <a:sym typeface="Comic Sans MS"/>
              </a:rPr>
              <a:t> of its sightings is far higher (~3,161 seconds, or ~52 minutes). This could indicate more persistent or observable phenomena in this region, possibly due to environmental factors or localized phenomena.</a:t>
            </a:r>
            <a:endParaRPr sz="700">
              <a:solidFill>
                <a:schemeClr val="accent4"/>
              </a:solidFill>
              <a:latin typeface="Comic Sans MS"/>
              <a:ea typeface="Comic Sans MS"/>
              <a:cs typeface="Comic Sans MS"/>
              <a:sym typeface="Comic Sans MS"/>
            </a:endParaRPr>
          </a:p>
          <a:p>
            <a:pPr indent="-273050" lvl="0" marL="457200" rtl="0" algn="l">
              <a:lnSpc>
                <a:spcPct val="135000"/>
              </a:lnSpc>
              <a:spcBef>
                <a:spcPts val="0"/>
              </a:spcBef>
              <a:spcAft>
                <a:spcPts val="0"/>
              </a:spcAft>
              <a:buClr>
                <a:schemeClr val="accent4"/>
              </a:buClr>
              <a:buSzPts val="700"/>
              <a:buFont typeface="Inter"/>
              <a:buChar char="●"/>
            </a:pPr>
            <a:r>
              <a:rPr b="1" lang="en" sz="700">
                <a:solidFill>
                  <a:schemeClr val="accent4"/>
                </a:solidFill>
                <a:latin typeface="Comic Sans MS"/>
                <a:ea typeface="Comic Sans MS"/>
                <a:cs typeface="Comic Sans MS"/>
                <a:sym typeface="Comic Sans MS"/>
              </a:rPr>
              <a:t>Tourism and Lights</a:t>
            </a:r>
            <a:r>
              <a:rPr lang="en" sz="700">
                <a:solidFill>
                  <a:schemeClr val="accent4"/>
                </a:solidFill>
                <a:latin typeface="Comic Sans MS"/>
                <a:ea typeface="Comic Sans MS"/>
                <a:cs typeface="Comic Sans MS"/>
                <a:sym typeface="Comic Sans MS"/>
              </a:rPr>
              <a:t>: Cities like Las Vegas and Phoenix, known for their vibrant nightlife and clear skies, may naturally lead to more observations of unexplained lights, even if they are not UFOs.</a:t>
            </a:r>
            <a:endParaRPr sz="700">
              <a:solidFill>
                <a:schemeClr val="accent4"/>
              </a:solidFill>
              <a:latin typeface="Comic Sans MS"/>
              <a:ea typeface="Comic Sans MS"/>
              <a:cs typeface="Comic Sans MS"/>
              <a:sym typeface="Comic Sans MS"/>
            </a:endParaRPr>
          </a:p>
          <a:p>
            <a:pPr indent="0" lvl="0" marL="0" rtl="0" algn="ctr">
              <a:lnSpc>
                <a:spcPct val="115000"/>
              </a:lnSpc>
              <a:spcBef>
                <a:spcPts val="1200"/>
              </a:spcBef>
              <a:spcAft>
                <a:spcPts val="0"/>
              </a:spcAft>
              <a:buNone/>
            </a:pPr>
            <a:r>
              <a:rPr lang="en" sz="700">
                <a:solidFill>
                  <a:schemeClr val="accent4"/>
                </a:solidFill>
                <a:latin typeface="Comic Sans MS"/>
                <a:ea typeface="Comic Sans MS"/>
                <a:cs typeface="Comic Sans MS"/>
                <a:sym typeface="Comic Sans MS"/>
              </a:rPr>
              <a:t>*These differences suggest that not all UFO reports are the same—some areas may report more brief anomalies, while others see longer-lasting or more remarkable events.*</a:t>
            </a:r>
            <a:endParaRPr sz="700">
              <a:solidFill>
                <a:schemeClr val="accent4"/>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t/>
            </a:r>
            <a:endParaRPr sz="1000">
              <a:solidFill>
                <a:schemeClr val="accent4"/>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5"/>
          <p:cNvSpPr txBox="1"/>
          <p:nvPr>
            <p:ph type="title"/>
          </p:nvPr>
        </p:nvSpPr>
        <p:spPr>
          <a:xfrm>
            <a:off x="0" y="296400"/>
            <a:ext cx="5321100" cy="2759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accent4"/>
                </a:solidFill>
                <a:latin typeface="Corsiva"/>
                <a:ea typeface="Corsiva"/>
                <a:cs typeface="Corsiva"/>
                <a:sym typeface="Corsiva"/>
              </a:rPr>
              <a:t>What is the frequency of UFO sightings in the USA compared to the rest of the world?</a:t>
            </a:r>
            <a:endParaRPr sz="2600">
              <a:solidFill>
                <a:schemeClr val="accent4"/>
              </a:solidFill>
              <a:latin typeface="Corsiva"/>
              <a:ea typeface="Corsiva"/>
              <a:cs typeface="Corsiva"/>
              <a:sym typeface="Corsiva"/>
            </a:endParaRPr>
          </a:p>
        </p:txBody>
      </p:sp>
      <p:sp>
        <p:nvSpPr>
          <p:cNvPr id="372" name="Google Shape;372;p45"/>
          <p:cNvSpPr txBox="1"/>
          <p:nvPr>
            <p:ph idx="1" type="body"/>
          </p:nvPr>
        </p:nvSpPr>
        <p:spPr>
          <a:xfrm>
            <a:off x="485625" y="1754275"/>
            <a:ext cx="4119300" cy="2759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800">
                <a:solidFill>
                  <a:schemeClr val="accent4"/>
                </a:solidFill>
                <a:latin typeface="Comic Sans MS"/>
                <a:ea typeface="Comic Sans MS"/>
                <a:cs typeface="Comic Sans MS"/>
                <a:sym typeface="Comic Sans MS"/>
              </a:rPr>
              <a:t>The USA reports the vast majority of UFO sightings in the dataset, with </a:t>
            </a:r>
            <a:r>
              <a:rPr b="1" lang="en" sz="800">
                <a:solidFill>
                  <a:schemeClr val="accent4"/>
                </a:solidFill>
                <a:latin typeface="Comic Sans MS"/>
                <a:ea typeface="Comic Sans MS"/>
                <a:cs typeface="Comic Sans MS"/>
                <a:sym typeface="Comic Sans MS"/>
              </a:rPr>
              <a:t>9,676 sightings</a:t>
            </a:r>
            <a:r>
              <a:rPr lang="en" sz="800">
                <a:solidFill>
                  <a:schemeClr val="accent4"/>
                </a:solidFill>
                <a:latin typeface="Comic Sans MS"/>
                <a:ea typeface="Comic Sans MS"/>
                <a:cs typeface="Comic Sans MS"/>
                <a:sym typeface="Comic Sans MS"/>
              </a:rPr>
              <a:t>, compared to </a:t>
            </a:r>
            <a:r>
              <a:rPr b="1" lang="en" sz="800">
                <a:solidFill>
                  <a:schemeClr val="accent4"/>
                </a:solidFill>
                <a:latin typeface="Comic Sans MS"/>
                <a:ea typeface="Comic Sans MS"/>
                <a:cs typeface="Comic Sans MS"/>
                <a:sym typeface="Comic Sans MS"/>
              </a:rPr>
              <a:t>320 sightings in Canada, 2 in Australia, and 1 in Great Britain</a:t>
            </a:r>
            <a:r>
              <a:rPr lang="en" sz="800">
                <a:solidFill>
                  <a:schemeClr val="accent4"/>
                </a:solidFill>
                <a:latin typeface="Comic Sans MS"/>
                <a:ea typeface="Comic Sans MS"/>
                <a:cs typeface="Comic Sans MS"/>
                <a:sym typeface="Comic Sans MS"/>
              </a:rPr>
              <a:t>. This disparity can be attributed to several factors:</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1200"/>
              </a:spcBef>
              <a:spcAft>
                <a:spcPts val="0"/>
              </a:spcAft>
              <a:buClr>
                <a:schemeClr val="accent4"/>
              </a:buClr>
              <a:buSzPts val="800"/>
              <a:buFont typeface="Arial"/>
              <a:buAutoNum type="arabicPeriod"/>
            </a:pPr>
            <a:r>
              <a:rPr b="1" lang="en" sz="800">
                <a:solidFill>
                  <a:schemeClr val="accent4"/>
                </a:solidFill>
                <a:latin typeface="Comic Sans MS"/>
                <a:ea typeface="Comic Sans MS"/>
                <a:cs typeface="Comic Sans MS"/>
                <a:sym typeface="Comic Sans MS"/>
              </a:rPr>
              <a:t>Population Size</a:t>
            </a:r>
            <a:r>
              <a:rPr lang="en" sz="800">
                <a:solidFill>
                  <a:schemeClr val="accent4"/>
                </a:solidFill>
                <a:latin typeface="Comic Sans MS"/>
                <a:ea typeface="Comic Sans MS"/>
                <a:cs typeface="Comic Sans MS"/>
                <a:sym typeface="Comic Sans MS"/>
              </a:rPr>
              <a:t>: The USA has a significantly larger population than Canada, Australia, or Great Britain, leading to more reported sightings.</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0"/>
              </a:spcBef>
              <a:spcAft>
                <a:spcPts val="0"/>
              </a:spcAft>
              <a:buClr>
                <a:schemeClr val="accent4"/>
              </a:buClr>
              <a:buSzPts val="800"/>
              <a:buFont typeface="Arial"/>
              <a:buAutoNum type="arabicPeriod"/>
            </a:pPr>
            <a:r>
              <a:rPr b="1" lang="en" sz="800">
                <a:solidFill>
                  <a:schemeClr val="accent4"/>
                </a:solidFill>
                <a:latin typeface="Comic Sans MS"/>
                <a:ea typeface="Comic Sans MS"/>
                <a:cs typeface="Comic Sans MS"/>
                <a:sym typeface="Comic Sans MS"/>
              </a:rPr>
              <a:t>Cultural Influence</a:t>
            </a:r>
            <a:r>
              <a:rPr lang="en" sz="800">
                <a:solidFill>
                  <a:schemeClr val="accent4"/>
                </a:solidFill>
                <a:latin typeface="Comic Sans MS"/>
                <a:ea typeface="Comic Sans MS"/>
                <a:cs typeface="Comic Sans MS"/>
                <a:sym typeface="Comic Sans MS"/>
              </a:rPr>
              <a:t>: The USA has a long history of fascination with UFOs, bolstered by media coverage, folklore, and institutions like Area 51. This cultural phenomenon likely increases the likelihood of sightings being reported.</a:t>
            </a:r>
            <a:endParaRPr sz="800">
              <a:solidFill>
                <a:schemeClr val="accent4"/>
              </a:solidFill>
              <a:latin typeface="Comic Sans MS"/>
              <a:ea typeface="Comic Sans MS"/>
              <a:cs typeface="Comic Sans MS"/>
              <a:sym typeface="Comic Sans MS"/>
            </a:endParaRPr>
          </a:p>
          <a:p>
            <a:pPr indent="-279400" lvl="0" marL="457200" rtl="0" algn="l">
              <a:lnSpc>
                <a:spcPct val="115000"/>
              </a:lnSpc>
              <a:spcBef>
                <a:spcPts val="0"/>
              </a:spcBef>
              <a:spcAft>
                <a:spcPts val="0"/>
              </a:spcAft>
              <a:buClr>
                <a:schemeClr val="accent4"/>
              </a:buClr>
              <a:buSzPts val="800"/>
              <a:buFont typeface="Arial"/>
              <a:buAutoNum type="arabicPeriod"/>
            </a:pPr>
            <a:r>
              <a:rPr b="1" lang="en" sz="800">
                <a:solidFill>
                  <a:schemeClr val="accent4"/>
                </a:solidFill>
                <a:latin typeface="Comic Sans MS"/>
                <a:ea typeface="Comic Sans MS"/>
                <a:cs typeface="Comic Sans MS"/>
                <a:sym typeface="Comic Sans MS"/>
              </a:rPr>
              <a:t>Awareness and Accessibility</a:t>
            </a:r>
            <a:r>
              <a:rPr lang="en" sz="800">
                <a:solidFill>
                  <a:schemeClr val="accent4"/>
                </a:solidFill>
                <a:latin typeface="Comic Sans MS"/>
                <a:ea typeface="Comic Sans MS"/>
                <a:cs typeface="Comic Sans MS"/>
                <a:sym typeface="Comic Sans MS"/>
              </a:rPr>
              <a:t>: Organizations like MUFON (Mutual UFO Network) in the USA encourage the public to report UFO sightings, which may not be as prevalent in other countries.</a:t>
            </a:r>
            <a:endParaRPr sz="800">
              <a:solidFill>
                <a:schemeClr val="accent4"/>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lang="en" sz="800">
                <a:solidFill>
                  <a:schemeClr val="accent4"/>
                </a:solidFill>
                <a:latin typeface="Comic Sans MS"/>
                <a:ea typeface="Comic Sans MS"/>
                <a:cs typeface="Comic Sans MS"/>
                <a:sym typeface="Comic Sans MS"/>
              </a:rPr>
              <a:t>In contrast, countries with fewer sightings may not prioritize UFO reporting or lack centralized systems to document these events. This discrepancy suggests that cultural, institutional, and awareness factors significantly influence UFO reporting trends.</a:t>
            </a:r>
            <a:endParaRPr sz="800">
              <a:solidFill>
                <a:schemeClr val="accent4"/>
              </a:solidFill>
              <a:latin typeface="Comic Sans MS"/>
              <a:ea typeface="Comic Sans MS"/>
              <a:cs typeface="Comic Sans MS"/>
              <a:sym typeface="Comic Sans MS"/>
            </a:endParaRPr>
          </a:p>
          <a:p>
            <a:pPr indent="0" lvl="0" marL="0" rtl="0" algn="l">
              <a:spcBef>
                <a:spcPts val="1200"/>
              </a:spcBef>
              <a:spcAft>
                <a:spcPts val="0"/>
              </a:spcAft>
              <a:buNone/>
            </a:pPr>
            <a:r>
              <a:t/>
            </a:r>
            <a:endParaRPr sz="900">
              <a:solidFill>
                <a:schemeClr val="accent4"/>
              </a:solidFill>
              <a:latin typeface="Comic Sans MS"/>
              <a:ea typeface="Comic Sans MS"/>
              <a:cs typeface="Comic Sans MS"/>
              <a:sym typeface="Comic Sans MS"/>
            </a:endParaRPr>
          </a:p>
        </p:txBody>
      </p:sp>
      <p:pic>
        <p:nvPicPr>
          <p:cNvPr id="373" name="Google Shape;373;p45"/>
          <p:cNvPicPr preferRelativeResize="0"/>
          <p:nvPr/>
        </p:nvPicPr>
        <p:blipFill>
          <a:blip r:embed="rId4">
            <a:alphaModFix/>
          </a:blip>
          <a:stretch>
            <a:fillRect/>
          </a:stretch>
        </p:blipFill>
        <p:spPr>
          <a:xfrm>
            <a:off x="5704375" y="233000"/>
            <a:ext cx="2912300" cy="252550"/>
          </a:xfrm>
          <a:prstGeom prst="rect">
            <a:avLst/>
          </a:prstGeom>
          <a:noFill/>
          <a:ln>
            <a:noFill/>
          </a:ln>
        </p:spPr>
      </p:pic>
      <p:pic>
        <p:nvPicPr>
          <p:cNvPr id="374" name="Google Shape;374;p45"/>
          <p:cNvPicPr preferRelativeResize="0"/>
          <p:nvPr/>
        </p:nvPicPr>
        <p:blipFill>
          <a:blip r:embed="rId5">
            <a:alphaModFix/>
          </a:blip>
          <a:stretch>
            <a:fillRect/>
          </a:stretch>
        </p:blipFill>
        <p:spPr>
          <a:xfrm>
            <a:off x="5589000" y="456225"/>
            <a:ext cx="1793000" cy="1888150"/>
          </a:xfrm>
          <a:prstGeom prst="rect">
            <a:avLst/>
          </a:prstGeom>
          <a:noFill/>
          <a:ln>
            <a:noFill/>
          </a:ln>
        </p:spPr>
      </p:pic>
      <p:pic>
        <p:nvPicPr>
          <p:cNvPr id="375" name="Google Shape;375;p45"/>
          <p:cNvPicPr preferRelativeResize="0"/>
          <p:nvPr/>
        </p:nvPicPr>
        <p:blipFill>
          <a:blip r:embed="rId6">
            <a:alphaModFix/>
          </a:blip>
          <a:stretch>
            <a:fillRect/>
          </a:stretch>
        </p:blipFill>
        <p:spPr>
          <a:xfrm>
            <a:off x="7382004" y="456225"/>
            <a:ext cx="1380896" cy="1888150"/>
          </a:xfrm>
          <a:prstGeom prst="rect">
            <a:avLst/>
          </a:prstGeom>
          <a:noFill/>
          <a:ln>
            <a:noFill/>
          </a:ln>
        </p:spPr>
      </p:pic>
      <p:pic>
        <p:nvPicPr>
          <p:cNvPr id="376" name="Google Shape;376;p45"/>
          <p:cNvPicPr preferRelativeResize="0"/>
          <p:nvPr/>
        </p:nvPicPr>
        <p:blipFill>
          <a:blip r:embed="rId7">
            <a:alphaModFix/>
          </a:blip>
          <a:stretch>
            <a:fillRect/>
          </a:stretch>
        </p:blipFill>
        <p:spPr>
          <a:xfrm>
            <a:off x="4755475" y="2901650"/>
            <a:ext cx="4322576" cy="128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46"/>
          <p:cNvSpPr txBox="1"/>
          <p:nvPr>
            <p:ph idx="4294967295" type="title"/>
          </p:nvPr>
        </p:nvSpPr>
        <p:spPr>
          <a:xfrm>
            <a:off x="644775" y="432300"/>
            <a:ext cx="4293600" cy="8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latin typeface="Corsiva"/>
                <a:ea typeface="Corsiva"/>
                <a:cs typeface="Corsiva"/>
                <a:sym typeface="Corsiva"/>
              </a:rPr>
              <a:t>What are the most common shapes of UFOs, varying by location?</a:t>
            </a:r>
            <a:endParaRPr sz="1900">
              <a:solidFill>
                <a:schemeClr val="accent4"/>
              </a:solidFill>
              <a:latin typeface="Corsiva"/>
              <a:ea typeface="Corsiva"/>
              <a:cs typeface="Corsiva"/>
              <a:sym typeface="Corsiva"/>
            </a:endParaRPr>
          </a:p>
        </p:txBody>
      </p:sp>
      <p:sp>
        <p:nvSpPr>
          <p:cNvPr id="382" name="Google Shape;382;p46"/>
          <p:cNvSpPr txBox="1"/>
          <p:nvPr/>
        </p:nvSpPr>
        <p:spPr>
          <a:xfrm>
            <a:off x="2996750" y="1260300"/>
            <a:ext cx="2220000" cy="323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900">
                <a:solidFill>
                  <a:schemeClr val="accent4"/>
                </a:solidFill>
                <a:latin typeface="Comic Sans MS"/>
                <a:ea typeface="Comic Sans MS"/>
                <a:cs typeface="Comic Sans MS"/>
                <a:sym typeface="Comic Sans MS"/>
              </a:rPr>
              <a:t>The most frequently reported UFO shapes in the USA are:</a:t>
            </a:r>
            <a:endParaRPr sz="900">
              <a:solidFill>
                <a:schemeClr val="accent4"/>
              </a:solidFill>
              <a:latin typeface="Comic Sans MS"/>
              <a:ea typeface="Comic Sans MS"/>
              <a:cs typeface="Comic Sans MS"/>
              <a:sym typeface="Comic Sans MS"/>
            </a:endParaRPr>
          </a:p>
          <a:p>
            <a:pPr indent="-285750" lvl="0" marL="457200" rtl="0" algn="l">
              <a:lnSpc>
                <a:spcPct val="115000"/>
              </a:lnSpc>
              <a:spcBef>
                <a:spcPts val="1200"/>
              </a:spcBef>
              <a:spcAft>
                <a:spcPts val="0"/>
              </a:spcAft>
              <a:buClr>
                <a:schemeClr val="accent4"/>
              </a:buClr>
              <a:buSzPts val="900"/>
              <a:buChar char="●"/>
            </a:pPr>
            <a:r>
              <a:rPr b="1" lang="en" sz="900">
                <a:solidFill>
                  <a:schemeClr val="accent4"/>
                </a:solidFill>
                <a:latin typeface="Comic Sans MS"/>
                <a:ea typeface="Comic Sans MS"/>
                <a:cs typeface="Comic Sans MS"/>
                <a:sym typeface="Comic Sans MS"/>
              </a:rPr>
              <a:t>Light</a:t>
            </a:r>
            <a:r>
              <a:rPr lang="en" sz="900">
                <a:solidFill>
                  <a:schemeClr val="accent4"/>
                </a:solidFill>
                <a:latin typeface="Comic Sans MS"/>
                <a:ea typeface="Comic Sans MS"/>
                <a:cs typeface="Comic Sans MS"/>
                <a:sym typeface="Comic Sans MS"/>
              </a:rPr>
              <a:t>: 1,923 sightings</a:t>
            </a:r>
            <a:endParaRPr sz="900">
              <a:solidFill>
                <a:schemeClr val="accent4"/>
              </a:solidFill>
              <a:latin typeface="Comic Sans MS"/>
              <a:ea typeface="Comic Sans MS"/>
              <a:cs typeface="Comic Sans MS"/>
              <a:sym typeface="Comic Sans MS"/>
            </a:endParaRPr>
          </a:p>
          <a:p>
            <a:pPr indent="-285750" lvl="0" marL="457200" rtl="0" algn="l">
              <a:lnSpc>
                <a:spcPct val="115000"/>
              </a:lnSpc>
              <a:spcBef>
                <a:spcPts val="0"/>
              </a:spcBef>
              <a:spcAft>
                <a:spcPts val="0"/>
              </a:spcAft>
              <a:buClr>
                <a:schemeClr val="accent4"/>
              </a:buClr>
              <a:buSzPts val="900"/>
              <a:buChar char="●"/>
            </a:pPr>
            <a:r>
              <a:rPr b="1" lang="en" sz="900">
                <a:solidFill>
                  <a:schemeClr val="accent4"/>
                </a:solidFill>
                <a:latin typeface="Comic Sans MS"/>
                <a:ea typeface="Comic Sans MS"/>
                <a:cs typeface="Comic Sans MS"/>
                <a:sym typeface="Comic Sans MS"/>
              </a:rPr>
              <a:t>Triangle</a:t>
            </a:r>
            <a:r>
              <a:rPr lang="en" sz="900">
                <a:solidFill>
                  <a:schemeClr val="accent4"/>
                </a:solidFill>
                <a:latin typeface="Comic Sans MS"/>
                <a:ea typeface="Comic Sans MS"/>
                <a:cs typeface="Comic Sans MS"/>
                <a:sym typeface="Comic Sans MS"/>
              </a:rPr>
              <a:t>: 1,004 sightings</a:t>
            </a:r>
            <a:endParaRPr sz="900">
              <a:solidFill>
                <a:schemeClr val="accent4"/>
              </a:solidFill>
              <a:latin typeface="Comic Sans MS"/>
              <a:ea typeface="Comic Sans MS"/>
              <a:cs typeface="Comic Sans MS"/>
              <a:sym typeface="Comic Sans MS"/>
            </a:endParaRPr>
          </a:p>
          <a:p>
            <a:pPr indent="-285750" lvl="0" marL="457200" rtl="0" algn="l">
              <a:lnSpc>
                <a:spcPct val="115000"/>
              </a:lnSpc>
              <a:spcBef>
                <a:spcPts val="0"/>
              </a:spcBef>
              <a:spcAft>
                <a:spcPts val="0"/>
              </a:spcAft>
              <a:buClr>
                <a:schemeClr val="accent4"/>
              </a:buClr>
              <a:buSzPts val="900"/>
              <a:buChar char="●"/>
            </a:pPr>
            <a:r>
              <a:rPr b="1" lang="en" sz="900">
                <a:solidFill>
                  <a:schemeClr val="accent4"/>
                </a:solidFill>
                <a:latin typeface="Comic Sans MS"/>
                <a:ea typeface="Comic Sans MS"/>
                <a:cs typeface="Comic Sans MS"/>
                <a:sym typeface="Comic Sans MS"/>
              </a:rPr>
              <a:t>Circle</a:t>
            </a:r>
            <a:r>
              <a:rPr lang="en" sz="900">
                <a:solidFill>
                  <a:schemeClr val="accent4"/>
                </a:solidFill>
                <a:latin typeface="Comic Sans MS"/>
                <a:ea typeface="Comic Sans MS"/>
                <a:cs typeface="Comic Sans MS"/>
                <a:sym typeface="Comic Sans MS"/>
              </a:rPr>
              <a:t>: 923 sightings</a:t>
            </a:r>
            <a:endParaRPr sz="900">
              <a:solidFill>
                <a:schemeClr val="accent4"/>
              </a:solidFill>
              <a:latin typeface="Comic Sans MS"/>
              <a:ea typeface="Comic Sans MS"/>
              <a:cs typeface="Comic Sans MS"/>
              <a:sym typeface="Comic Sans MS"/>
            </a:endParaRPr>
          </a:p>
          <a:p>
            <a:pPr indent="-285750" lvl="0" marL="457200" rtl="0" algn="l">
              <a:lnSpc>
                <a:spcPct val="115000"/>
              </a:lnSpc>
              <a:spcBef>
                <a:spcPts val="0"/>
              </a:spcBef>
              <a:spcAft>
                <a:spcPts val="0"/>
              </a:spcAft>
              <a:buClr>
                <a:schemeClr val="accent4"/>
              </a:buClr>
              <a:buSzPts val="900"/>
              <a:buChar char="●"/>
            </a:pPr>
            <a:r>
              <a:rPr b="1" lang="en" sz="900">
                <a:solidFill>
                  <a:schemeClr val="accent4"/>
                </a:solidFill>
                <a:latin typeface="Comic Sans MS"/>
                <a:ea typeface="Comic Sans MS"/>
                <a:cs typeface="Comic Sans MS"/>
                <a:sym typeface="Comic Sans MS"/>
              </a:rPr>
              <a:t>Unknown</a:t>
            </a:r>
            <a:r>
              <a:rPr lang="en" sz="900">
                <a:solidFill>
                  <a:schemeClr val="accent4"/>
                </a:solidFill>
                <a:latin typeface="Comic Sans MS"/>
                <a:ea typeface="Comic Sans MS"/>
                <a:cs typeface="Comic Sans MS"/>
                <a:sym typeface="Comic Sans MS"/>
              </a:rPr>
              <a:t>: 880 sightings</a:t>
            </a:r>
            <a:endParaRPr sz="900">
              <a:solidFill>
                <a:schemeClr val="accent4"/>
              </a:solidFill>
              <a:latin typeface="Comic Sans MS"/>
              <a:ea typeface="Comic Sans MS"/>
              <a:cs typeface="Comic Sans MS"/>
              <a:sym typeface="Comic Sans MS"/>
            </a:endParaRPr>
          </a:p>
          <a:p>
            <a:pPr indent="-285750" lvl="0" marL="457200" rtl="0" algn="l">
              <a:lnSpc>
                <a:spcPct val="115000"/>
              </a:lnSpc>
              <a:spcBef>
                <a:spcPts val="0"/>
              </a:spcBef>
              <a:spcAft>
                <a:spcPts val="0"/>
              </a:spcAft>
              <a:buClr>
                <a:schemeClr val="accent4"/>
              </a:buClr>
              <a:buSzPts val="900"/>
              <a:buChar char="●"/>
            </a:pPr>
            <a:r>
              <a:rPr b="1" lang="en" sz="900">
                <a:solidFill>
                  <a:schemeClr val="accent4"/>
                </a:solidFill>
                <a:latin typeface="Comic Sans MS"/>
                <a:ea typeface="Comic Sans MS"/>
                <a:cs typeface="Comic Sans MS"/>
                <a:sym typeface="Comic Sans MS"/>
              </a:rPr>
              <a:t>Fireball</a:t>
            </a:r>
            <a:r>
              <a:rPr lang="en" sz="900">
                <a:solidFill>
                  <a:schemeClr val="accent4"/>
                </a:solidFill>
                <a:latin typeface="Comic Sans MS"/>
                <a:ea typeface="Comic Sans MS"/>
                <a:cs typeface="Comic Sans MS"/>
                <a:sym typeface="Comic Sans MS"/>
              </a:rPr>
              <a:t>: 805 sightings</a:t>
            </a:r>
            <a:endParaRPr sz="900">
              <a:solidFill>
                <a:schemeClr val="accent4"/>
              </a:solidFill>
              <a:latin typeface="Comic Sans MS"/>
              <a:ea typeface="Comic Sans MS"/>
              <a:cs typeface="Comic Sans MS"/>
              <a:sym typeface="Comic Sans MS"/>
            </a:endParaRPr>
          </a:p>
          <a:p>
            <a:pPr indent="0" lvl="0" marL="0" rtl="0" algn="l">
              <a:spcBef>
                <a:spcPts val="1200"/>
              </a:spcBef>
              <a:spcAft>
                <a:spcPts val="0"/>
              </a:spcAft>
              <a:buNone/>
            </a:pPr>
            <a:r>
              <a:t/>
            </a:r>
            <a:endParaRPr sz="600">
              <a:solidFill>
                <a:schemeClr val="accent4"/>
              </a:solidFill>
              <a:latin typeface="Comic Sans MS"/>
              <a:ea typeface="Comic Sans MS"/>
              <a:cs typeface="Comic Sans MS"/>
              <a:sym typeface="Comic Sans MS"/>
            </a:endParaRPr>
          </a:p>
        </p:txBody>
      </p:sp>
      <p:sp>
        <p:nvSpPr>
          <p:cNvPr id="383" name="Google Shape;383;p46"/>
          <p:cNvSpPr txBox="1"/>
          <p:nvPr/>
        </p:nvSpPr>
        <p:spPr>
          <a:xfrm>
            <a:off x="-249150" y="1106450"/>
            <a:ext cx="3363000" cy="50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accent4"/>
                </a:solidFill>
                <a:latin typeface="Comic Sans MS"/>
                <a:ea typeface="Comic Sans MS"/>
                <a:cs typeface="Comic Sans MS"/>
                <a:sym typeface="Comic Sans MS"/>
              </a:rPr>
              <a:t>Insights</a:t>
            </a:r>
            <a:endParaRPr b="1" sz="800">
              <a:solidFill>
                <a:schemeClr val="accent4"/>
              </a:solidFill>
              <a:latin typeface="Comic Sans MS"/>
              <a:ea typeface="Comic Sans MS"/>
              <a:cs typeface="Comic Sans MS"/>
              <a:sym typeface="Comic Sans MS"/>
            </a:endParaRPr>
          </a:p>
          <a:p>
            <a:pPr indent="0" lvl="0" marL="0" rtl="0" algn="ctr">
              <a:lnSpc>
                <a:spcPct val="115000"/>
              </a:lnSpc>
              <a:spcBef>
                <a:spcPts val="0"/>
              </a:spcBef>
              <a:spcAft>
                <a:spcPts val="0"/>
              </a:spcAft>
              <a:buNone/>
            </a:pPr>
            <a:r>
              <a:t/>
            </a:r>
            <a:endParaRPr sz="800">
              <a:solidFill>
                <a:schemeClr val="accent4"/>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800">
                <a:solidFill>
                  <a:schemeClr val="accent4"/>
                </a:solidFill>
                <a:latin typeface="Comic Sans MS"/>
                <a:ea typeface="Comic Sans MS"/>
                <a:cs typeface="Comic Sans MS"/>
                <a:sym typeface="Comic Sans MS"/>
              </a:rPr>
              <a:t>Dominance of "Light" and "Triangle"</a:t>
            </a:r>
            <a:r>
              <a:rPr lang="en" sz="800">
                <a:solidFill>
                  <a:schemeClr val="accent4"/>
                </a:solidFill>
                <a:latin typeface="Comic Sans MS"/>
                <a:ea typeface="Comic Sans MS"/>
                <a:cs typeface="Comic Sans MS"/>
                <a:sym typeface="Comic Sans MS"/>
              </a:rPr>
              <a:t>: The high frequency of "Light" sightings suggests that many UFOs are seen as simple points of light, possibly influenced by stars, satellites, or aircraft. On the other hand, "Triangle" sightings are less likely to be mistaken for natural phenomena and could represent structured objects.</a:t>
            </a:r>
            <a:endParaRPr sz="800">
              <a:solidFill>
                <a:schemeClr val="accent4"/>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800">
              <a:solidFill>
                <a:schemeClr val="accent4"/>
              </a:solidFill>
              <a:latin typeface="Comic Sans MS"/>
              <a:ea typeface="Comic Sans MS"/>
              <a:cs typeface="Comic Sans MS"/>
              <a:sym typeface="Comic Sans MS"/>
            </a:endParaRPr>
          </a:p>
          <a:p>
            <a:pPr indent="0" lvl="0" marL="457200" rtl="0" algn="l">
              <a:lnSpc>
                <a:spcPct val="150000"/>
              </a:lnSpc>
              <a:spcBef>
                <a:spcPts val="0"/>
              </a:spcBef>
              <a:spcAft>
                <a:spcPts val="0"/>
              </a:spcAft>
              <a:buNone/>
            </a:pPr>
            <a:r>
              <a:rPr b="1" lang="en" sz="800">
                <a:solidFill>
                  <a:schemeClr val="accent4"/>
                </a:solidFill>
                <a:latin typeface="Comic Sans MS"/>
                <a:ea typeface="Comic Sans MS"/>
                <a:cs typeface="Comic Sans MS"/>
                <a:sym typeface="Comic Sans MS"/>
              </a:rPr>
              <a:t>Geographic Distribution</a:t>
            </a:r>
            <a:r>
              <a:rPr lang="en" sz="800">
                <a:solidFill>
                  <a:schemeClr val="accent4"/>
                </a:solidFill>
                <a:latin typeface="Comic Sans MS"/>
                <a:ea typeface="Comic Sans MS"/>
                <a:cs typeface="Comic Sans MS"/>
                <a:sym typeface="Comic Sans MS"/>
              </a:rPr>
              <a:t>:</a:t>
            </a:r>
            <a:endParaRPr sz="800">
              <a:solidFill>
                <a:schemeClr val="accent4"/>
              </a:solidFill>
              <a:latin typeface="Comic Sans MS"/>
              <a:ea typeface="Comic Sans MS"/>
              <a:cs typeface="Comic Sans MS"/>
              <a:sym typeface="Comic Sans MS"/>
            </a:endParaRPr>
          </a:p>
          <a:p>
            <a:pPr indent="-279400" lvl="0" marL="457200" rtl="0" algn="l">
              <a:lnSpc>
                <a:spcPct val="150000"/>
              </a:lnSpc>
              <a:spcBef>
                <a:spcPts val="0"/>
              </a:spcBef>
              <a:spcAft>
                <a:spcPts val="0"/>
              </a:spcAft>
              <a:buClr>
                <a:schemeClr val="accent4"/>
              </a:buClr>
              <a:buSzPts val="800"/>
              <a:buFont typeface="Comic Sans MS"/>
              <a:buChar char="-"/>
            </a:pPr>
            <a:r>
              <a:rPr lang="en" sz="800">
                <a:solidFill>
                  <a:schemeClr val="accent4"/>
                </a:solidFill>
                <a:latin typeface="Comic Sans MS"/>
                <a:ea typeface="Comic Sans MS"/>
                <a:cs typeface="Comic Sans MS"/>
                <a:sym typeface="Comic Sans MS"/>
              </a:rPr>
              <a:t>"Triangle" sightings are commonly reported in urban and suburban areas, potentially aligning with military testing zones (e.g., stealth aircraft with triangular designs).</a:t>
            </a:r>
            <a:endParaRPr sz="800">
              <a:solidFill>
                <a:schemeClr val="accent4"/>
              </a:solidFill>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800">
              <a:solidFill>
                <a:schemeClr val="accent4"/>
              </a:solidFill>
              <a:latin typeface="Comic Sans MS"/>
              <a:ea typeface="Comic Sans MS"/>
              <a:cs typeface="Comic Sans MS"/>
              <a:sym typeface="Comic Sans MS"/>
            </a:endParaRPr>
          </a:p>
          <a:p>
            <a:pPr indent="-279400" lvl="0" marL="457200" rtl="0" algn="l">
              <a:lnSpc>
                <a:spcPct val="150000"/>
              </a:lnSpc>
              <a:spcBef>
                <a:spcPts val="0"/>
              </a:spcBef>
              <a:spcAft>
                <a:spcPts val="0"/>
              </a:spcAft>
              <a:buClr>
                <a:schemeClr val="accent4"/>
              </a:buClr>
              <a:buSzPts val="800"/>
              <a:buFont typeface="Comic Sans MS"/>
              <a:buChar char="-"/>
            </a:pPr>
            <a:r>
              <a:rPr lang="en" sz="800">
                <a:solidFill>
                  <a:schemeClr val="accent4"/>
                </a:solidFill>
                <a:latin typeface="Comic Sans MS"/>
                <a:ea typeface="Comic Sans MS"/>
                <a:cs typeface="Comic Sans MS"/>
                <a:sym typeface="Comic Sans MS"/>
              </a:rPr>
              <a:t>"Fireball" sightings may correlate with meteor activity, given their fiery appearance and sudden disappearance.</a:t>
            </a:r>
            <a:endParaRPr sz="800">
              <a:solidFill>
                <a:schemeClr val="accent4"/>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800">
              <a:solidFill>
                <a:schemeClr val="accent4"/>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rPr b="1" lang="en" sz="800">
                <a:solidFill>
                  <a:schemeClr val="accent4"/>
                </a:solidFill>
                <a:latin typeface="Comic Sans MS"/>
                <a:ea typeface="Comic Sans MS"/>
                <a:cs typeface="Comic Sans MS"/>
                <a:sym typeface="Comic Sans MS"/>
              </a:rPr>
              <a:t>"Unknown" Classification</a:t>
            </a:r>
            <a:r>
              <a:rPr lang="en" sz="800">
                <a:solidFill>
                  <a:schemeClr val="accent4"/>
                </a:solidFill>
                <a:latin typeface="Comic Sans MS"/>
                <a:ea typeface="Comic Sans MS"/>
                <a:cs typeface="Comic Sans MS"/>
                <a:sym typeface="Comic Sans MS"/>
              </a:rPr>
              <a:t>: The significant number of "Unknown" shapes highlights the difficulty of identifying certain phenomena. This category could include ambiguous observations that defy conventional explanations.</a:t>
            </a:r>
            <a:endParaRPr sz="800">
              <a:solidFill>
                <a:schemeClr val="accent4"/>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sz="200">
              <a:solidFill>
                <a:schemeClr val="accent4"/>
              </a:solidFill>
              <a:latin typeface="Comic Sans MS"/>
              <a:ea typeface="Comic Sans MS"/>
              <a:cs typeface="Comic Sans MS"/>
              <a:sym typeface="Comic Sans MS"/>
            </a:endParaRPr>
          </a:p>
        </p:txBody>
      </p:sp>
      <p:pic>
        <p:nvPicPr>
          <p:cNvPr id="384" name="Google Shape;384;p46"/>
          <p:cNvPicPr preferRelativeResize="0"/>
          <p:nvPr/>
        </p:nvPicPr>
        <p:blipFill>
          <a:blip r:embed="rId4">
            <a:alphaModFix/>
          </a:blip>
          <a:stretch>
            <a:fillRect/>
          </a:stretch>
        </p:blipFill>
        <p:spPr>
          <a:xfrm>
            <a:off x="5182500" y="952850"/>
            <a:ext cx="3891251" cy="1926625"/>
          </a:xfrm>
          <a:prstGeom prst="rect">
            <a:avLst/>
          </a:prstGeom>
          <a:noFill/>
          <a:ln>
            <a:noFill/>
          </a:ln>
        </p:spPr>
      </p:pic>
      <p:pic>
        <p:nvPicPr>
          <p:cNvPr id="385" name="Google Shape;385;p46"/>
          <p:cNvPicPr preferRelativeResize="0"/>
          <p:nvPr/>
        </p:nvPicPr>
        <p:blipFill>
          <a:blip r:embed="rId5">
            <a:alphaModFix/>
          </a:blip>
          <a:stretch>
            <a:fillRect/>
          </a:stretch>
        </p:blipFill>
        <p:spPr>
          <a:xfrm>
            <a:off x="3604475" y="3562475"/>
            <a:ext cx="5102898" cy="121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p47"/>
          <p:cNvSpPr txBox="1"/>
          <p:nvPr>
            <p:ph idx="1" type="subTitle"/>
          </p:nvPr>
        </p:nvSpPr>
        <p:spPr>
          <a:xfrm>
            <a:off x="257850" y="3687550"/>
            <a:ext cx="2431200" cy="10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ic Sans MS"/>
                <a:ea typeface="Comic Sans MS"/>
                <a:cs typeface="Comic Sans MS"/>
                <a:sym typeface="Comic Sans MS"/>
              </a:rPr>
              <a:t>How have UFO sightings changed over time?</a:t>
            </a:r>
            <a:endParaRPr sz="1500">
              <a:latin typeface="Comic Sans MS"/>
              <a:ea typeface="Comic Sans MS"/>
              <a:cs typeface="Comic Sans MS"/>
              <a:sym typeface="Comic Sans MS"/>
            </a:endParaRPr>
          </a:p>
        </p:txBody>
      </p:sp>
      <p:sp>
        <p:nvSpPr>
          <p:cNvPr id="391" name="Google Shape;391;p47"/>
          <p:cNvSpPr txBox="1"/>
          <p:nvPr>
            <p:ph idx="3" type="subTitle"/>
          </p:nvPr>
        </p:nvSpPr>
        <p:spPr>
          <a:xfrm>
            <a:off x="3106550" y="3687550"/>
            <a:ext cx="3024000" cy="11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ic Sans MS"/>
                <a:ea typeface="Comic Sans MS"/>
                <a:cs typeface="Comic Sans MS"/>
                <a:sym typeface="Comic Sans MS"/>
              </a:rPr>
              <a:t>Are sightings more common during specific times of the year?</a:t>
            </a:r>
            <a:endParaRPr sz="1500">
              <a:latin typeface="Comic Sans MS"/>
              <a:ea typeface="Comic Sans MS"/>
              <a:cs typeface="Comic Sans MS"/>
              <a:sym typeface="Comic Sans MS"/>
            </a:endParaRPr>
          </a:p>
        </p:txBody>
      </p:sp>
      <p:sp>
        <p:nvSpPr>
          <p:cNvPr id="392" name="Google Shape;392;p47"/>
          <p:cNvSpPr txBox="1"/>
          <p:nvPr>
            <p:ph idx="5" type="subTitle"/>
          </p:nvPr>
        </p:nvSpPr>
        <p:spPr>
          <a:xfrm>
            <a:off x="6130550" y="3687550"/>
            <a:ext cx="3024000" cy="14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ic Sans MS"/>
                <a:ea typeface="Comic Sans MS"/>
                <a:cs typeface="Comic Sans MS"/>
                <a:sym typeface="Comic Sans MS"/>
              </a:rPr>
              <a:t>Do sightings increase during meteor showers, satellite launches, or other celestial events?</a:t>
            </a:r>
            <a:endParaRPr sz="1500">
              <a:latin typeface="Comic Sans MS"/>
              <a:ea typeface="Comic Sans MS"/>
              <a:cs typeface="Comic Sans MS"/>
              <a:sym typeface="Comic Sans MS"/>
            </a:endParaRPr>
          </a:p>
        </p:txBody>
      </p:sp>
      <p:sp>
        <p:nvSpPr>
          <p:cNvPr id="393" name="Google Shape;393;p47"/>
          <p:cNvSpPr txBox="1"/>
          <p:nvPr>
            <p:ph type="title"/>
          </p:nvPr>
        </p:nvSpPr>
        <p:spPr>
          <a:xfrm>
            <a:off x="450850" y="596800"/>
            <a:ext cx="67677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Corsiva"/>
                <a:ea typeface="Corsiva"/>
                <a:cs typeface="Corsiva"/>
                <a:sym typeface="Corsiva"/>
              </a:rPr>
              <a:t>Broader Implications:</a:t>
            </a:r>
            <a:endParaRPr sz="3500">
              <a:latin typeface="Corsiva"/>
              <a:ea typeface="Corsiva"/>
              <a:cs typeface="Corsiva"/>
              <a:sym typeface="Corsiva"/>
            </a:endParaRPr>
          </a:p>
        </p:txBody>
      </p:sp>
      <p:sp>
        <p:nvSpPr>
          <p:cNvPr id="394" name="Google Shape;394;p47"/>
          <p:cNvSpPr/>
          <p:nvPr/>
        </p:nvSpPr>
        <p:spPr>
          <a:xfrm>
            <a:off x="747350" y="2175400"/>
            <a:ext cx="1535400" cy="1468200"/>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2"/>
                </a:solidFill>
                <a:latin typeface="Comic Sans MS"/>
                <a:ea typeface="Comic Sans MS"/>
                <a:cs typeface="Comic Sans MS"/>
                <a:sym typeface="Comic Sans MS"/>
              </a:rPr>
              <a:t>Temporal Trends</a:t>
            </a:r>
            <a:endParaRPr sz="2500">
              <a:solidFill>
                <a:schemeClr val="lt1"/>
              </a:solidFill>
              <a:latin typeface="Comic Sans MS"/>
              <a:ea typeface="Comic Sans MS"/>
              <a:cs typeface="Comic Sans MS"/>
              <a:sym typeface="Comic Sans MS"/>
            </a:endParaRPr>
          </a:p>
        </p:txBody>
      </p:sp>
      <p:sp>
        <p:nvSpPr>
          <p:cNvPr id="395" name="Google Shape;395;p47"/>
          <p:cNvSpPr/>
          <p:nvPr/>
        </p:nvSpPr>
        <p:spPr>
          <a:xfrm>
            <a:off x="3814800" y="2105799"/>
            <a:ext cx="1607400" cy="1537800"/>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Comic Sans MS"/>
                <a:ea typeface="Comic Sans MS"/>
                <a:cs typeface="Comic Sans MS"/>
                <a:sym typeface="Comic Sans MS"/>
              </a:rPr>
              <a:t>Seasonality</a:t>
            </a:r>
            <a:endParaRPr sz="2200">
              <a:solidFill>
                <a:schemeClr val="lt1"/>
              </a:solidFill>
              <a:latin typeface="Comic Sans MS"/>
              <a:ea typeface="Comic Sans MS"/>
              <a:cs typeface="Comic Sans MS"/>
              <a:sym typeface="Comic Sans MS"/>
            </a:endParaRPr>
          </a:p>
        </p:txBody>
      </p:sp>
      <p:sp>
        <p:nvSpPr>
          <p:cNvPr id="396" name="Google Shape;396;p47"/>
          <p:cNvSpPr/>
          <p:nvPr/>
        </p:nvSpPr>
        <p:spPr>
          <a:xfrm>
            <a:off x="6954244" y="2105788"/>
            <a:ext cx="1607400" cy="1607400"/>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Comic Sans MS"/>
                <a:ea typeface="Comic Sans MS"/>
                <a:cs typeface="Comic Sans MS"/>
                <a:sym typeface="Comic Sans MS"/>
              </a:rPr>
              <a:t>Correlation with Events</a:t>
            </a:r>
            <a:endParaRPr sz="2300">
              <a:solidFill>
                <a:schemeClr val="lt1"/>
              </a:solidFill>
              <a:latin typeface="Comic Sans MS"/>
              <a:ea typeface="Comic Sans MS"/>
              <a:cs typeface="Comic Sans MS"/>
              <a:sym typeface="Comic Sans MS"/>
            </a:endParaRPr>
          </a:p>
        </p:txBody>
      </p:sp>
      <p:sp>
        <p:nvSpPr>
          <p:cNvPr id="397" name="Google Shape;397;p47"/>
          <p:cNvSpPr txBox="1"/>
          <p:nvPr/>
        </p:nvSpPr>
        <p:spPr>
          <a:xfrm>
            <a:off x="476250" y="1172300"/>
            <a:ext cx="8448000" cy="9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accent4"/>
                </a:solidFill>
                <a:latin typeface="Comic Sans MS"/>
                <a:ea typeface="Comic Sans MS"/>
                <a:cs typeface="Comic Sans MS"/>
                <a:sym typeface="Comic Sans MS"/>
              </a:rPr>
              <a:t>These analyses highlight the complexity of UFO sightings and their dependence on cultural, geographic, and technological factors. The differences in </a:t>
            </a:r>
            <a:r>
              <a:rPr b="1" lang="en" sz="900">
                <a:solidFill>
                  <a:schemeClr val="accent4"/>
                </a:solidFill>
                <a:latin typeface="Comic Sans MS"/>
                <a:ea typeface="Comic Sans MS"/>
                <a:cs typeface="Comic Sans MS"/>
                <a:sym typeface="Comic Sans MS"/>
              </a:rPr>
              <a:t>frequency</a:t>
            </a:r>
            <a:r>
              <a:rPr lang="en" sz="900">
                <a:solidFill>
                  <a:schemeClr val="accent4"/>
                </a:solidFill>
                <a:latin typeface="Comic Sans MS"/>
                <a:ea typeface="Comic Sans MS"/>
                <a:cs typeface="Comic Sans MS"/>
                <a:sym typeface="Comic Sans MS"/>
              </a:rPr>
              <a:t>, </a:t>
            </a:r>
            <a:r>
              <a:rPr b="1" lang="en" sz="900">
                <a:solidFill>
                  <a:schemeClr val="accent4"/>
                </a:solidFill>
                <a:latin typeface="Comic Sans MS"/>
                <a:ea typeface="Comic Sans MS"/>
                <a:cs typeface="Comic Sans MS"/>
                <a:sym typeface="Comic Sans MS"/>
              </a:rPr>
              <a:t>location</a:t>
            </a:r>
            <a:r>
              <a:rPr lang="en" sz="900">
                <a:solidFill>
                  <a:schemeClr val="accent4"/>
                </a:solidFill>
                <a:latin typeface="Comic Sans MS"/>
                <a:ea typeface="Comic Sans MS"/>
                <a:cs typeface="Comic Sans MS"/>
                <a:sym typeface="Comic Sans MS"/>
              </a:rPr>
              <a:t>, and </a:t>
            </a:r>
            <a:r>
              <a:rPr b="1" lang="en" sz="900">
                <a:solidFill>
                  <a:schemeClr val="accent4"/>
                </a:solidFill>
                <a:latin typeface="Comic Sans MS"/>
                <a:ea typeface="Comic Sans MS"/>
                <a:cs typeface="Comic Sans MS"/>
                <a:sym typeface="Comic Sans MS"/>
              </a:rPr>
              <a:t>shape</a:t>
            </a:r>
            <a:r>
              <a:rPr lang="en" sz="900">
                <a:solidFill>
                  <a:schemeClr val="accent4"/>
                </a:solidFill>
                <a:latin typeface="Comic Sans MS"/>
                <a:ea typeface="Comic Sans MS"/>
                <a:cs typeface="Comic Sans MS"/>
                <a:sym typeface="Comic Sans MS"/>
              </a:rPr>
              <a:t> illustrate how UFO reporting is influenced not just by the phenomena themselves but also by societal factors like awareness, perception, and reporting mechanisms. For a deeper exploration, future analyses could focus on the following:</a:t>
            </a:r>
            <a:endParaRPr sz="900">
              <a:solidFill>
                <a:schemeClr val="accent4"/>
              </a:solidFill>
              <a:latin typeface="Comic Sans MS"/>
              <a:ea typeface="Comic Sans MS"/>
              <a:cs typeface="Comic Sans MS"/>
              <a:sym typeface="Comic Sans MS"/>
            </a:endParaRPr>
          </a:p>
          <a:p>
            <a:pPr indent="0" lvl="0" marL="0" rtl="0" algn="l">
              <a:spcBef>
                <a:spcPts val="1200"/>
              </a:spcBef>
              <a:spcAft>
                <a:spcPts val="0"/>
              </a:spcAft>
              <a:buNone/>
            </a:pPr>
            <a:r>
              <a:t/>
            </a:r>
            <a:endParaRPr sz="1000">
              <a:solidFill>
                <a:schemeClr val="accent4"/>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