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341" r:id="rId7"/>
    <p:sldId id="343" r:id="rId8"/>
    <p:sldId id="344" r:id="rId9"/>
    <p:sldId id="345" r:id="rId10"/>
    <p:sldId id="346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3725" autoAdjust="0"/>
  </p:normalViewPr>
  <p:slideViewPr>
    <p:cSldViewPr snapToGrid="0">
      <p:cViewPr varScale="1">
        <p:scale>
          <a:sx n="137" d="100"/>
          <a:sy n="137" d="100"/>
        </p:scale>
        <p:origin x="82" y="40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11/15/2023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Big Data and Post-Quantum Cryptography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Performance Benchmark of NIST-Selected Communication Standards with Large Payloads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Arnab Ghosh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Cryptography</a:t>
            </a:r>
          </a:p>
          <a:p>
            <a:endParaRPr lang="en-US" dirty="0"/>
          </a:p>
          <a:p>
            <a:r>
              <a:rPr lang="en-US" dirty="0"/>
              <a:t>Quantum Computing</a:t>
            </a:r>
          </a:p>
          <a:p>
            <a:endParaRPr lang="en-US" dirty="0"/>
          </a:p>
          <a:p>
            <a:r>
              <a:rPr lang="en-US" dirty="0"/>
              <a:t>Performance Metrics</a:t>
            </a:r>
          </a:p>
        </p:txBody>
      </p:sp>
      <p:pic>
        <p:nvPicPr>
          <p:cNvPr id="9" name="Picture Placeholder 8" descr="Photo of an artist dipping a paint brush in to a paint palette">
            <a:extLst>
              <a:ext uri="{FF2B5EF4-FFF2-40B4-BE49-F238E27FC236}">
                <a16:creationId xmlns:a16="http://schemas.microsoft.com/office/drawing/2014/main" id="{39953FF0-412E-4D4D-91B1-A91C65C466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4059936"/>
            <a:ext cx="2807208" cy="2322576"/>
          </a:xfrm>
        </p:spPr>
      </p:pic>
      <p:pic>
        <p:nvPicPr>
          <p:cNvPr id="11" name="Picture Placeholder 10" descr="Photo of an artist opening up a tube of paint">
            <a:extLst>
              <a:ext uri="{FF2B5EF4-FFF2-40B4-BE49-F238E27FC236}">
                <a16:creationId xmlns:a16="http://schemas.microsoft.com/office/drawing/2014/main" id="{0CF184A7-72F0-4298-BD0F-B461E6A435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1840" y="4059936"/>
            <a:ext cx="2807208" cy="2322576"/>
          </a:xfrm>
        </p:spPr>
      </p:pic>
      <p:pic>
        <p:nvPicPr>
          <p:cNvPr id="13" name="Picture Placeholder 12" descr="Photo of artist  with a paint brush brushing on orange paint on a palette">
            <a:extLst>
              <a:ext uri="{FF2B5EF4-FFF2-40B4-BE49-F238E27FC236}">
                <a16:creationId xmlns:a16="http://schemas.microsoft.com/office/drawing/2014/main" id="{DB4636A3-BAA9-469C-8F28-2B0A9530D2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048" y="4059936"/>
            <a:ext cx="2807208" cy="2322576"/>
          </a:xfrm>
        </p:spPr>
      </p:pic>
      <p:pic>
        <p:nvPicPr>
          <p:cNvPr id="15" name="Picture Placeholder 14" descr="Photo of a paint brush with blue and white paint">
            <a:extLst>
              <a:ext uri="{FF2B5EF4-FFF2-40B4-BE49-F238E27FC236}">
                <a16:creationId xmlns:a16="http://schemas.microsoft.com/office/drawing/2014/main" id="{AECBB048-D3B9-4FE4-A34B-876DE7D50C8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6256" y="4059936"/>
            <a:ext cx="2807208" cy="2322576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4094"/>
            <a:ext cx="9695690" cy="4062689"/>
          </a:xfrm>
        </p:spPr>
        <p:txBody>
          <a:bodyPr>
            <a:normAutofit/>
          </a:bodyPr>
          <a:lstStyle/>
          <a:p>
            <a:r>
              <a:rPr lang="en-US" dirty="0"/>
              <a:t>Designing and attacking </a:t>
            </a:r>
            <a:r>
              <a:rPr lang="en-US" b="1" dirty="0"/>
              <a:t>secret codes</a:t>
            </a:r>
          </a:p>
          <a:p>
            <a:endParaRPr lang="en-US" b="1" dirty="0"/>
          </a:p>
          <a:p>
            <a:r>
              <a:rPr lang="en-US" dirty="0"/>
              <a:t>Creating secure channels of communication</a:t>
            </a:r>
          </a:p>
          <a:p>
            <a:pPr marL="228600" indent="0">
              <a:buNone/>
            </a:pPr>
            <a:endParaRPr lang="en-US" b="1" dirty="0"/>
          </a:p>
          <a:p>
            <a:r>
              <a:rPr lang="en-US" dirty="0"/>
              <a:t>Computerized cryptography is primarily based in </a:t>
            </a:r>
            <a:r>
              <a:rPr lang="en-US" b="1" dirty="0"/>
              <a:t>mathematics</a:t>
            </a:r>
          </a:p>
          <a:p>
            <a:pPr marL="228600" indent="0">
              <a:buNone/>
            </a:pPr>
            <a:endParaRPr lang="en-US" b="1" dirty="0"/>
          </a:p>
          <a:p>
            <a:r>
              <a:rPr lang="en-US" dirty="0"/>
              <a:t>Modern ciphers use </a:t>
            </a:r>
            <a:r>
              <a:rPr lang="en-US" b="1" dirty="0"/>
              <a:t>hard math problems</a:t>
            </a:r>
            <a:r>
              <a:rPr lang="en-US" dirty="0"/>
              <a:t> to guarantee security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Hard Math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4094"/>
            <a:ext cx="9695690" cy="4062689"/>
          </a:xfrm>
        </p:spPr>
        <p:txBody>
          <a:bodyPr>
            <a:normAutofit/>
          </a:bodyPr>
          <a:lstStyle/>
          <a:p>
            <a:r>
              <a:rPr lang="en-US" b="1" dirty="0"/>
              <a:t>Nearly impossible </a:t>
            </a:r>
            <a:r>
              <a:rPr lang="en-US" dirty="0"/>
              <a:t>to solve without brute forcing…</a:t>
            </a:r>
          </a:p>
          <a:p>
            <a:pPr marL="228600" indent="0">
              <a:buNone/>
            </a:pPr>
            <a:endParaRPr lang="en-US" dirty="0"/>
          </a:p>
          <a:p>
            <a:r>
              <a:rPr lang="en-US" b="1" dirty="0"/>
              <a:t>UNLESS </a:t>
            </a:r>
            <a:r>
              <a:rPr lang="en-US" dirty="0"/>
              <a:t>you have the key!</a:t>
            </a:r>
          </a:p>
          <a:p>
            <a:endParaRPr lang="en-US" b="1" dirty="0"/>
          </a:p>
          <a:p>
            <a:r>
              <a:rPr lang="en-US" dirty="0"/>
              <a:t>Give the key to your partner, and exchange your messages freely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Hard Math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4094"/>
            <a:ext cx="9695690" cy="4062689"/>
          </a:xfrm>
        </p:spPr>
        <p:txBody>
          <a:bodyPr>
            <a:normAutofit/>
          </a:bodyPr>
          <a:lstStyle/>
          <a:p>
            <a:r>
              <a:rPr lang="en-US" b="1" dirty="0"/>
              <a:t>Pioneered</a:t>
            </a:r>
            <a:r>
              <a:rPr lang="en-US" dirty="0"/>
              <a:t> by RSA – utilizes the </a:t>
            </a:r>
            <a:r>
              <a:rPr lang="en-US" b="1" dirty="0"/>
              <a:t>prime number factorization</a:t>
            </a:r>
            <a:r>
              <a:rPr lang="en-US" dirty="0"/>
              <a:t> problem</a:t>
            </a:r>
          </a:p>
          <a:p>
            <a:endParaRPr lang="en-US" dirty="0"/>
          </a:p>
          <a:p>
            <a:r>
              <a:rPr lang="en-US" dirty="0"/>
              <a:t>Prime number factorization: how to factor </a:t>
            </a:r>
            <a:r>
              <a:rPr lang="en-US" b="1" dirty="0"/>
              <a:t>very large numbers? </a:t>
            </a:r>
          </a:p>
          <a:p>
            <a:endParaRPr lang="en-US" b="1" dirty="0"/>
          </a:p>
          <a:p>
            <a:r>
              <a:rPr lang="en-US" dirty="0"/>
              <a:t>Nigh unto impossible without brute force; but </a:t>
            </a:r>
            <a:r>
              <a:rPr lang="en-US" b="1" dirty="0"/>
              <a:t>easy with a given factor</a:t>
            </a:r>
          </a:p>
          <a:p>
            <a:endParaRPr lang="en-US" b="1" dirty="0"/>
          </a:p>
          <a:p>
            <a:r>
              <a:rPr lang="en-US" dirty="0"/>
              <a:t>Considered </a:t>
            </a:r>
            <a:r>
              <a:rPr lang="en-US" b="1" dirty="0"/>
              <a:t>intractable </a:t>
            </a:r>
            <a:r>
              <a:rPr lang="en-US" dirty="0"/>
              <a:t>– theoretically impossible without brute forcing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Hard Math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4094"/>
            <a:ext cx="9695690" cy="4062689"/>
          </a:xfrm>
        </p:spPr>
        <p:txBody>
          <a:bodyPr>
            <a:normAutofit/>
          </a:bodyPr>
          <a:lstStyle/>
          <a:p>
            <a:r>
              <a:rPr lang="en-US" b="1" dirty="0"/>
              <a:t>Elliptic Curve Cryptography </a:t>
            </a:r>
            <a:r>
              <a:rPr lang="en-US" dirty="0"/>
              <a:t> - a new mathematical problem</a:t>
            </a:r>
          </a:p>
          <a:p>
            <a:endParaRPr lang="en-US" dirty="0"/>
          </a:p>
          <a:p>
            <a:r>
              <a:rPr lang="en-US" dirty="0"/>
              <a:t>Based on the </a:t>
            </a:r>
            <a:r>
              <a:rPr lang="en-US" b="1" dirty="0"/>
              <a:t>discrete logarithm</a:t>
            </a:r>
            <a:r>
              <a:rPr lang="en-US" dirty="0"/>
              <a:t> </a:t>
            </a:r>
            <a:r>
              <a:rPr lang="en-US" b="1" dirty="0"/>
              <a:t>problem: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5CAEA-F506-CF39-7094-61E5DB8A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2" y="3311166"/>
            <a:ext cx="8772003" cy="10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B016D6-FB0D-B212-9041-7247FF3C3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The standard</a:t>
            </a:r>
            <a:r>
              <a:rPr lang="en-US" dirty="0"/>
              <a:t> – nearly all computers in the world</a:t>
            </a:r>
          </a:p>
          <a:p>
            <a:r>
              <a:rPr lang="en-US" b="1" dirty="0"/>
              <a:t>Bits </a:t>
            </a:r>
            <a:r>
              <a:rPr lang="en-US" dirty="0"/>
              <a:t>(0s and 1s) to store data</a:t>
            </a:r>
          </a:p>
          <a:p>
            <a:r>
              <a:rPr lang="en-US" dirty="0"/>
              <a:t>Makes calculations </a:t>
            </a:r>
            <a:r>
              <a:rPr lang="en-US" b="1" dirty="0"/>
              <a:t>individually</a:t>
            </a:r>
          </a:p>
          <a:p>
            <a:pPr lvl="1"/>
            <a:r>
              <a:rPr lang="en-US" dirty="0"/>
              <a:t>(in a theoretical manner)</a:t>
            </a:r>
          </a:p>
          <a:p>
            <a:r>
              <a:rPr lang="en-US" b="1" dirty="0"/>
              <a:t>Precise and thorough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7AE-E397-49F6-21BD-1B560B8898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New</a:t>
            </a:r>
            <a:r>
              <a:rPr lang="en-US" dirty="0"/>
              <a:t> – very few concrete use cases for quantum computing</a:t>
            </a:r>
          </a:p>
          <a:p>
            <a:r>
              <a:rPr lang="en-US" b="1" dirty="0"/>
              <a:t>Qubits</a:t>
            </a:r>
            <a:r>
              <a:rPr lang="en-US" dirty="0"/>
              <a:t> – a superposition between 0 and 1</a:t>
            </a:r>
          </a:p>
          <a:p>
            <a:r>
              <a:rPr lang="en-US" dirty="0"/>
              <a:t>May do </a:t>
            </a:r>
            <a:r>
              <a:rPr lang="en-US" b="1" dirty="0"/>
              <a:t>many calculations at once</a:t>
            </a:r>
          </a:p>
          <a:p>
            <a:pPr lvl="1"/>
            <a:r>
              <a:rPr lang="en-US" dirty="0"/>
              <a:t>(in a theoretical manner)</a:t>
            </a:r>
          </a:p>
          <a:p>
            <a:r>
              <a:rPr lang="en-US" b="1" dirty="0"/>
              <a:t>Imprecise and Noisy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2C02-B375-5390-499C-B74F44D5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97138-8DC0-685B-6791-6EE9FB4B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2190-2749-C128-5DA7-929D31EF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E960F7-DDB1-3097-6DD7-69A6CFBC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7AA011-7A78-0883-6C6C-89F42BAA0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Classical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E57944-992C-AEAD-CEA6-6A7356BE4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Quantum</a:t>
            </a:r>
          </a:p>
        </p:txBody>
      </p:sp>
    </p:spTree>
    <p:extLst>
      <p:ext uri="{BB962C8B-B14F-4D97-AF65-F5344CB8AC3E}">
        <p14:creationId xmlns:p14="http://schemas.microsoft.com/office/powerpoint/2010/main" val="296814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DC75C-6477-4B8A-8EE6-4FF58D8F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6600"/>
            <a:ext cx="10514012" cy="4000183"/>
          </a:xfrm>
        </p:spPr>
        <p:txBody>
          <a:bodyPr/>
          <a:lstStyle/>
          <a:p>
            <a:r>
              <a:rPr lang="en-US" dirty="0"/>
              <a:t>There is currently a </a:t>
            </a:r>
            <a:r>
              <a:rPr lang="en-US" b="1" dirty="0"/>
              <a:t>single</a:t>
            </a:r>
            <a:r>
              <a:rPr lang="en-US" dirty="0"/>
              <a:t> concrete use case for quantum computers</a:t>
            </a:r>
          </a:p>
          <a:p>
            <a:endParaRPr lang="en-US" dirty="0"/>
          </a:p>
          <a:p>
            <a:r>
              <a:rPr lang="en-US" b="1" dirty="0"/>
              <a:t>Shor’s Algorithm</a:t>
            </a:r>
            <a:r>
              <a:rPr lang="en-US" dirty="0"/>
              <a:t> – can solve </a:t>
            </a:r>
            <a:r>
              <a:rPr lang="en-US" b="1" dirty="0"/>
              <a:t>BOTH</a:t>
            </a:r>
            <a:r>
              <a:rPr lang="en-US" dirty="0"/>
              <a:t> the prime factorization problem and discrete logarithm problem</a:t>
            </a:r>
          </a:p>
          <a:p>
            <a:endParaRPr lang="en-US" b="1" dirty="0"/>
          </a:p>
          <a:p>
            <a:r>
              <a:rPr lang="en-US" dirty="0"/>
              <a:t>Reduce intractable problems to the </a:t>
            </a:r>
            <a:r>
              <a:rPr lang="en-US" b="1" dirty="0"/>
              <a:t>order finding problem</a:t>
            </a:r>
            <a:r>
              <a:rPr lang="en-US" dirty="0"/>
              <a:t>; then, solve with order-finding problem</a:t>
            </a:r>
          </a:p>
          <a:p>
            <a:endParaRPr lang="en-US" dirty="0"/>
          </a:p>
          <a:p>
            <a:r>
              <a:rPr lang="en-US" b="1" dirty="0"/>
              <a:t>Greatest threat to modern computing, ever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54E86-C780-85FD-AD04-EF98E48A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AD313-022E-DA22-C9D8-33916AB9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DC1D-66C6-6DC0-039F-B29B6ED7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F26FFB-7867-D4F5-6F1B-D795CE65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435015616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2186</TotalTime>
  <Words>296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Sabon Next LT</vt:lpstr>
      <vt:lpstr>Wingdings</vt:lpstr>
      <vt:lpstr>LuminousVTI</vt:lpstr>
      <vt:lpstr>Big Data and Post-Quantum Cryptography</vt:lpstr>
      <vt:lpstr>Background Information</vt:lpstr>
      <vt:lpstr>Cryptography</vt:lpstr>
      <vt:lpstr>Hard Math Problems</vt:lpstr>
      <vt:lpstr>Hard Math Problems</vt:lpstr>
      <vt:lpstr>Hard Math Problems</vt:lpstr>
      <vt:lpstr>Models of Computation</vt:lpstr>
      <vt:lpstr>Shor’s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Post-Quantum Cryptography</dc:title>
  <dc:creator>Arnab Ghosh</dc:creator>
  <cp:lastModifiedBy>Arnab Ghosh</cp:lastModifiedBy>
  <cp:revision>3</cp:revision>
  <dcterms:created xsi:type="dcterms:W3CDTF">2023-11-03T17:06:24Z</dcterms:created>
  <dcterms:modified xsi:type="dcterms:W3CDTF">2023-11-16T21:38:30Z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