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2"/>
  </p:notesMasterIdLst>
  <p:handoutMasterIdLst>
    <p:handoutMasterId r:id="rId23"/>
  </p:handoutMasterIdLst>
  <p:sldIdLst>
    <p:sldId id="256" r:id="rId5"/>
    <p:sldId id="341" r:id="rId6"/>
    <p:sldId id="343" r:id="rId7"/>
    <p:sldId id="344" r:id="rId8"/>
    <p:sldId id="345" r:id="rId9"/>
    <p:sldId id="346" r:id="rId10"/>
    <p:sldId id="347" r:id="rId11"/>
    <p:sldId id="348" r:id="rId12"/>
    <p:sldId id="354" r:id="rId13"/>
    <p:sldId id="352" r:id="rId14"/>
    <p:sldId id="350" r:id="rId15"/>
    <p:sldId id="351" r:id="rId16"/>
    <p:sldId id="353" r:id="rId17"/>
    <p:sldId id="355" r:id="rId18"/>
    <p:sldId id="356" r:id="rId19"/>
    <p:sldId id="357" r:id="rId20"/>
    <p:sldId id="3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3725" autoAdjust="0"/>
  </p:normalViewPr>
  <p:slideViewPr>
    <p:cSldViewPr snapToGrid="0">
      <p:cViewPr>
        <p:scale>
          <a:sx n="137" d="100"/>
          <a:sy n="137" d="100"/>
        </p:scale>
        <p:origin x="82" y="40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4/22/2024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 anchor="b" anchorCtr="0"/>
          <a:lstStyle/>
          <a:p>
            <a:r>
              <a:rPr lang="en-US" dirty="0"/>
              <a:t>Big Data and Post-Quantum Cryptography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175" y="3600450"/>
            <a:ext cx="9144000" cy="24511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Performance Benchmark of NIST-Selected Communication Standards with Large Payloads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Arnab Ghosh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CCEC-E2CB-B247-FCF3-0F7D953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3991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Are are the NIST-selected post-quantum cryptographic algorithms feasible with large payloads?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566C2-68F3-46EE-AA74-CC6E5198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8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EA702-6651-F319-E9DA-E433A7132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B9CA21-7C5F-FD63-C35C-18E7AA59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06600"/>
            <a:ext cx="10514012" cy="40001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Benchmark </a:t>
            </a:r>
            <a:r>
              <a:rPr lang="en-US" b="1" dirty="0"/>
              <a:t>two algorithms</a:t>
            </a:r>
            <a:r>
              <a:rPr lang="en-US" dirty="0"/>
              <a:t>: </a:t>
            </a:r>
            <a:r>
              <a:rPr lang="en-US" dirty="0" err="1"/>
              <a:t>Kyber</a:t>
            </a:r>
            <a:r>
              <a:rPr lang="en-US" dirty="0"/>
              <a:t> (Post-quantum) and ECC (state of the art)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KEM </a:t>
            </a:r>
            <a:r>
              <a:rPr lang="en-US" dirty="0"/>
              <a:t>implementations of both algorithms. A KEM is a set of three algorithms…</a:t>
            </a:r>
          </a:p>
          <a:p>
            <a:pPr lvl="1"/>
            <a:r>
              <a:rPr lang="en-US" dirty="0"/>
              <a:t>Key generation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Decryption</a:t>
            </a:r>
          </a:p>
          <a:p>
            <a:pPr lvl="1"/>
            <a:r>
              <a:rPr lang="en-US" dirty="0"/>
              <a:t>(“Module-Lattice-Based Key Encapsulation Mechanism Standard”)</a:t>
            </a:r>
          </a:p>
          <a:p>
            <a:pPr lvl="1"/>
            <a:endParaRPr lang="en-US" dirty="0"/>
          </a:p>
          <a:p>
            <a:r>
              <a:rPr lang="en-US" dirty="0"/>
              <a:t>Test: Memory usage, Processor usage, </a:t>
            </a:r>
            <a:r>
              <a:rPr lang="en-US" b="1" dirty="0"/>
              <a:t>and time taken</a:t>
            </a:r>
          </a:p>
          <a:p>
            <a:endParaRPr lang="en-US" b="1" dirty="0"/>
          </a:p>
          <a:p>
            <a:r>
              <a:rPr lang="en-US" dirty="0"/>
              <a:t>Memory usage, processor usage less important (as seen later)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57CF-BE91-26C6-36C6-86CBC294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11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2C836FA-D863-27FA-B41B-E6017461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Method</a:t>
            </a:r>
          </a:p>
        </p:txBody>
      </p:sp>
    </p:spTree>
    <p:extLst>
      <p:ext uri="{BB962C8B-B14F-4D97-AF65-F5344CB8AC3E}">
        <p14:creationId xmlns:p14="http://schemas.microsoft.com/office/powerpoint/2010/main" val="266702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EA702-6651-F319-E9DA-E433A7132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B9CA21-7C5F-FD63-C35C-18E7AA59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06600"/>
            <a:ext cx="10514012" cy="4000183"/>
          </a:xfrm>
        </p:spPr>
        <p:txBody>
          <a:bodyPr>
            <a:normAutofit/>
          </a:bodyPr>
          <a:lstStyle/>
          <a:p>
            <a:r>
              <a:rPr lang="en-US" dirty="0"/>
              <a:t>ECC is the </a:t>
            </a:r>
            <a:r>
              <a:rPr lang="en-US" b="1" dirty="0"/>
              <a:t>gold standard</a:t>
            </a:r>
            <a:r>
              <a:rPr lang="en-US" dirty="0"/>
              <a:t> of fast, traditional, state-of-the-art cryptography</a:t>
            </a:r>
          </a:p>
          <a:p>
            <a:endParaRPr lang="en-US" dirty="0"/>
          </a:p>
          <a:p>
            <a:r>
              <a:rPr lang="en-US" dirty="0" err="1"/>
              <a:t>Kyber</a:t>
            </a:r>
            <a:r>
              <a:rPr lang="en-US" dirty="0"/>
              <a:t> is </a:t>
            </a:r>
            <a:r>
              <a:rPr lang="en-US" b="1" dirty="0"/>
              <a:t>outlined by NIST </a:t>
            </a:r>
            <a:r>
              <a:rPr lang="en-US" dirty="0"/>
              <a:t>as the preferred post-quantum cryptographic algorithm</a:t>
            </a:r>
          </a:p>
          <a:p>
            <a:pPr lvl="1"/>
            <a:endParaRPr lang="en-US" dirty="0"/>
          </a:p>
          <a:p>
            <a:r>
              <a:rPr lang="en-US" dirty="0"/>
              <a:t>Error may be introduced by using our </a:t>
            </a:r>
            <a:r>
              <a:rPr lang="en-US" b="1" dirty="0"/>
              <a:t>own implementation</a:t>
            </a:r>
          </a:p>
          <a:p>
            <a:pPr lvl="1"/>
            <a:endParaRPr lang="en-US" dirty="0"/>
          </a:p>
          <a:p>
            <a:r>
              <a:rPr lang="en-US" dirty="0"/>
              <a:t>Use the </a:t>
            </a:r>
            <a:r>
              <a:rPr lang="en-US" b="1" dirty="0"/>
              <a:t>standard, official, NIST-specified </a:t>
            </a:r>
            <a:r>
              <a:rPr lang="en-US" dirty="0" err="1"/>
              <a:t>Kyber</a:t>
            </a:r>
            <a:r>
              <a:rPr lang="en-US" dirty="0"/>
              <a:t> implementation</a:t>
            </a:r>
          </a:p>
          <a:p>
            <a:endParaRPr lang="en-US" dirty="0"/>
          </a:p>
          <a:p>
            <a:r>
              <a:rPr lang="en-US" dirty="0"/>
              <a:t>Based on 2018 Pennsylvania State University algorithmic analysis study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57CF-BE91-26C6-36C6-86CBC294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2C836FA-D863-27FA-B41B-E6017461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this Method? </a:t>
            </a:r>
          </a:p>
        </p:txBody>
      </p:sp>
    </p:spTree>
    <p:extLst>
      <p:ext uri="{BB962C8B-B14F-4D97-AF65-F5344CB8AC3E}">
        <p14:creationId xmlns:p14="http://schemas.microsoft.com/office/powerpoint/2010/main" val="114865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EA702-6651-F319-E9DA-E433A7132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B9CA21-7C5F-FD63-C35C-18E7AA59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06600"/>
            <a:ext cx="10514012" cy="4000183"/>
          </a:xfrm>
        </p:spPr>
        <p:txBody>
          <a:bodyPr>
            <a:normAutofit/>
          </a:bodyPr>
          <a:lstStyle/>
          <a:p>
            <a:r>
              <a:rPr lang="en-US" dirty="0"/>
              <a:t>Other studies about  post-quantum cryptographic algorithms </a:t>
            </a:r>
            <a:r>
              <a:rPr lang="en-US" b="1" dirty="0"/>
              <a:t>also test </a:t>
            </a:r>
            <a:r>
              <a:rPr lang="en-US" b="1" dirty="0" err="1"/>
              <a:t>Kyber</a:t>
            </a:r>
            <a:r>
              <a:rPr lang="en-US" b="1" dirty="0"/>
              <a:t> using a KEM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Ristov</a:t>
            </a:r>
            <a:r>
              <a:rPr lang="en-US" dirty="0"/>
              <a:t> and </a:t>
            </a:r>
            <a:r>
              <a:rPr lang="en-US" dirty="0" err="1"/>
              <a:t>Koceski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(Dhillon and Kalra)</a:t>
            </a:r>
          </a:p>
          <a:p>
            <a:endParaRPr lang="en-US" dirty="0"/>
          </a:p>
          <a:p>
            <a:r>
              <a:rPr lang="en-US" dirty="0"/>
              <a:t>Combination of more classic studies which </a:t>
            </a:r>
            <a:r>
              <a:rPr lang="en-US" b="1" dirty="0"/>
              <a:t>study encryption and decryption separately</a:t>
            </a:r>
          </a:p>
          <a:p>
            <a:pPr lvl="1"/>
            <a:r>
              <a:rPr lang="en-US" dirty="0"/>
              <a:t>2021 Study of Post-Quantum Cryptographic feasibility on small systems</a:t>
            </a:r>
          </a:p>
          <a:p>
            <a:pPr marL="571500" lvl="1" indent="0">
              <a:buNone/>
            </a:pPr>
            <a:endParaRPr lang="en-US" dirty="0"/>
          </a:p>
          <a:p>
            <a:r>
              <a:rPr lang="en-US" dirty="0" err="1"/>
              <a:t>Kyber</a:t>
            </a:r>
            <a:r>
              <a:rPr lang="en-US" dirty="0"/>
              <a:t> implementation from </a:t>
            </a:r>
            <a:r>
              <a:rPr lang="en-US" b="1" dirty="0"/>
              <a:t>official </a:t>
            </a:r>
            <a:r>
              <a:rPr lang="en-US" b="1" dirty="0" err="1"/>
              <a:t>Kyber</a:t>
            </a:r>
            <a:r>
              <a:rPr lang="en-US" b="1" dirty="0"/>
              <a:t> implementation </a:t>
            </a:r>
            <a:r>
              <a:rPr lang="en-US" dirty="0"/>
              <a:t>in C++</a:t>
            </a:r>
          </a:p>
          <a:p>
            <a:endParaRPr lang="en-US" dirty="0"/>
          </a:p>
          <a:p>
            <a:r>
              <a:rPr lang="en-US" dirty="0"/>
              <a:t>ECC implementation from </a:t>
            </a:r>
            <a:r>
              <a:rPr lang="en-US" b="1" dirty="0" err="1"/>
              <a:t>CryptoPP</a:t>
            </a:r>
            <a:r>
              <a:rPr lang="en-US" b="1" dirty="0"/>
              <a:t> (standard library)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57CF-BE91-26C6-36C6-86CBC294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2C836FA-D863-27FA-B41B-E6017461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this Method? </a:t>
            </a:r>
          </a:p>
        </p:txBody>
      </p:sp>
    </p:spTree>
    <p:extLst>
      <p:ext uri="{BB962C8B-B14F-4D97-AF65-F5344CB8AC3E}">
        <p14:creationId xmlns:p14="http://schemas.microsoft.com/office/powerpoint/2010/main" val="308726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EA702-6651-F319-E9DA-E433A7132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B9CA21-7C5F-FD63-C35C-18E7AA59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64418" y="2006600"/>
            <a:ext cx="3689382" cy="4000183"/>
          </a:xfrm>
        </p:spPr>
        <p:txBody>
          <a:bodyPr>
            <a:normAutofit/>
          </a:bodyPr>
          <a:lstStyle/>
          <a:p>
            <a:r>
              <a:rPr lang="en-US" dirty="0"/>
              <a:t>CPU and Memory was consistent, with</a:t>
            </a:r>
            <a:r>
              <a:rPr lang="en-US" b="1" dirty="0"/>
              <a:t> no significant change across different parameters. </a:t>
            </a:r>
          </a:p>
          <a:p>
            <a:endParaRPr lang="en-US" b="1" dirty="0"/>
          </a:p>
          <a:p>
            <a:r>
              <a:rPr lang="en-US" dirty="0"/>
              <a:t>This is likely due to </a:t>
            </a:r>
            <a:r>
              <a:rPr lang="en-US" b="1" dirty="0"/>
              <a:t>segmentation</a:t>
            </a:r>
            <a:r>
              <a:rPr lang="en-US" dirty="0"/>
              <a:t>, which is </a:t>
            </a:r>
            <a:r>
              <a:rPr lang="en-US" b="1" dirty="0"/>
              <a:t>inherent to </a:t>
            </a:r>
            <a:r>
              <a:rPr lang="en-US" b="1" dirty="0" err="1"/>
              <a:t>Kyber</a:t>
            </a:r>
            <a:r>
              <a:rPr lang="en-US" b="1" dirty="0"/>
              <a:t>. 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segment ECC as well to </a:t>
            </a:r>
            <a:r>
              <a:rPr lang="en-US" b="1" dirty="0"/>
              <a:t>maintain consistency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57CF-BE91-26C6-36C6-86CBC294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2C836FA-D863-27FA-B41B-E6017461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994C0A-399D-C071-6325-1ABAC4EAB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82" y="1584008"/>
            <a:ext cx="6250174" cy="43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EA702-6651-F319-E9DA-E433A7132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B9CA21-7C5F-FD63-C35C-18E7AA59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06600"/>
            <a:ext cx="10514012" cy="4000183"/>
          </a:xfrm>
        </p:spPr>
        <p:txBody>
          <a:bodyPr>
            <a:normAutofit/>
          </a:bodyPr>
          <a:lstStyle/>
          <a:p>
            <a:r>
              <a:rPr lang="en-US" dirty="0"/>
              <a:t>Segmentation </a:t>
            </a:r>
            <a:r>
              <a:rPr lang="en-US" b="1" dirty="0"/>
              <a:t>minimizes performance impact…</a:t>
            </a:r>
            <a:r>
              <a:rPr lang="en-US" dirty="0"/>
              <a:t> but also </a:t>
            </a:r>
            <a:r>
              <a:rPr lang="en-US" b="1" dirty="0"/>
              <a:t>prevents us from taking full advantage</a:t>
            </a:r>
          </a:p>
          <a:p>
            <a:endParaRPr lang="en-US" dirty="0"/>
          </a:p>
          <a:p>
            <a:r>
              <a:rPr lang="en-US" dirty="0"/>
              <a:t>This corroborates </a:t>
            </a:r>
            <a:r>
              <a:rPr lang="en-US" dirty="0" err="1"/>
              <a:t>Kyber’s</a:t>
            </a:r>
            <a:r>
              <a:rPr lang="en-US" dirty="0"/>
              <a:t> effectiveness in small systems (</a:t>
            </a:r>
            <a:r>
              <a:rPr lang="en-US" b="1" dirty="0"/>
              <a:t>due to segmentation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However… this also </a:t>
            </a:r>
            <a:r>
              <a:rPr lang="en-US" b="1" dirty="0"/>
              <a:t>compromises ability with large payloads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Not feasible with large payloads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57CF-BE91-26C6-36C6-86CBC294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2C836FA-D863-27FA-B41B-E6017461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79928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EA702-6651-F319-E9DA-E433A7132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B9CA21-7C5F-FD63-C35C-18E7AA59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06600"/>
            <a:ext cx="10514012" cy="4000183"/>
          </a:xfrm>
        </p:spPr>
        <p:txBody>
          <a:bodyPr>
            <a:normAutofit/>
          </a:bodyPr>
          <a:lstStyle/>
          <a:p>
            <a:r>
              <a:rPr lang="en-US" dirty="0"/>
              <a:t>Post-quantum cryptography </a:t>
            </a:r>
            <a:r>
              <a:rPr lang="en-US" b="1" dirty="0"/>
              <a:t>as specified by NIST</a:t>
            </a:r>
            <a:r>
              <a:rPr lang="en-US" dirty="0"/>
              <a:t> is not feasible with large payloads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b="1" dirty="0"/>
              <a:t>do not </a:t>
            </a:r>
            <a:r>
              <a:rPr lang="en-US" dirty="0"/>
              <a:t>take advantage of parallelization </a:t>
            </a:r>
          </a:p>
          <a:p>
            <a:pPr lvl="1"/>
            <a:r>
              <a:rPr lang="en-US" dirty="0"/>
              <a:t>Not part of official specification</a:t>
            </a:r>
          </a:p>
          <a:p>
            <a:pPr lvl="1"/>
            <a:r>
              <a:rPr lang="en-US" dirty="0"/>
              <a:t>Non-linear and unpredictable increases/decreases to productivity</a:t>
            </a:r>
          </a:p>
          <a:p>
            <a:pPr lvl="1"/>
            <a:r>
              <a:rPr lang="en-US" dirty="0"/>
              <a:t>Future research direction</a:t>
            </a:r>
          </a:p>
          <a:p>
            <a:r>
              <a:rPr lang="en-US" dirty="0"/>
              <a:t>We </a:t>
            </a:r>
            <a:r>
              <a:rPr lang="en-US" b="1" dirty="0"/>
              <a:t>do not</a:t>
            </a:r>
            <a:r>
              <a:rPr lang="en-US" dirty="0"/>
              <a:t> try to </a:t>
            </a:r>
            <a:r>
              <a:rPr lang="en-US" dirty="0" err="1"/>
              <a:t>desegment</a:t>
            </a:r>
            <a:r>
              <a:rPr lang="en-US" dirty="0"/>
              <a:t> the algorithm</a:t>
            </a:r>
          </a:p>
          <a:p>
            <a:pPr lvl="1"/>
            <a:r>
              <a:rPr lang="en-US" dirty="0"/>
              <a:t>Not part of official specification</a:t>
            </a:r>
          </a:p>
          <a:p>
            <a:pPr lvl="1"/>
            <a:r>
              <a:rPr lang="en-US" dirty="0"/>
              <a:t>Huge ramifications to overall algorithm family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57CF-BE91-26C6-36C6-86CBC294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2C836FA-D863-27FA-B41B-E6017461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141063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EA702-6651-F319-E9DA-E433A7132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57CF-BE91-26C6-36C6-86CBC2944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2C836FA-D863-27FA-B41B-E60174617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7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Works Cited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3D2C39-E61B-B2E8-2C9C-C04696118D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9CAEF2-CF10-27FD-2466-2DDEBE741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0314"/>
            <a:ext cx="5539625" cy="462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94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44094"/>
            <a:ext cx="9695690" cy="4062689"/>
          </a:xfrm>
        </p:spPr>
        <p:txBody>
          <a:bodyPr>
            <a:normAutofit/>
          </a:bodyPr>
          <a:lstStyle/>
          <a:p>
            <a:r>
              <a:rPr lang="en-US" dirty="0"/>
              <a:t>Designing and attacking </a:t>
            </a:r>
            <a:r>
              <a:rPr lang="en-US" b="1" dirty="0"/>
              <a:t>secret codes</a:t>
            </a:r>
          </a:p>
          <a:p>
            <a:endParaRPr lang="en-US" b="1" dirty="0"/>
          </a:p>
          <a:p>
            <a:r>
              <a:rPr lang="en-US" dirty="0"/>
              <a:t>Creating secure channels of communication</a:t>
            </a:r>
          </a:p>
          <a:p>
            <a:pPr marL="228600" indent="0">
              <a:buNone/>
            </a:pPr>
            <a:endParaRPr lang="en-US" b="1" dirty="0"/>
          </a:p>
          <a:p>
            <a:r>
              <a:rPr lang="en-US" dirty="0"/>
              <a:t>Computerized cryptography is primarily based in </a:t>
            </a:r>
            <a:r>
              <a:rPr lang="en-US" b="1" dirty="0"/>
              <a:t>mathematics</a:t>
            </a:r>
          </a:p>
          <a:p>
            <a:pPr marL="228600" indent="0">
              <a:buNone/>
            </a:pPr>
            <a:endParaRPr lang="en-US" b="1" dirty="0"/>
          </a:p>
          <a:p>
            <a:r>
              <a:rPr lang="en-US" dirty="0"/>
              <a:t>Modern ciphers use </a:t>
            </a:r>
            <a:r>
              <a:rPr lang="en-US" b="1" dirty="0"/>
              <a:t>hard math problems</a:t>
            </a:r>
            <a:r>
              <a:rPr lang="en-US" dirty="0"/>
              <a:t> to guarantee security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Hard Math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44094"/>
            <a:ext cx="9695690" cy="4062689"/>
          </a:xfrm>
        </p:spPr>
        <p:txBody>
          <a:bodyPr>
            <a:normAutofit/>
          </a:bodyPr>
          <a:lstStyle/>
          <a:p>
            <a:r>
              <a:rPr lang="en-US" b="1" dirty="0"/>
              <a:t>Nearly impossible </a:t>
            </a:r>
            <a:r>
              <a:rPr lang="en-US" dirty="0"/>
              <a:t>to solve without brute forcing…</a:t>
            </a:r>
          </a:p>
          <a:p>
            <a:pPr marL="228600" indent="0">
              <a:buNone/>
            </a:pPr>
            <a:endParaRPr lang="en-US" dirty="0"/>
          </a:p>
          <a:p>
            <a:r>
              <a:rPr lang="en-US" b="1" dirty="0"/>
              <a:t>UNLESS </a:t>
            </a:r>
            <a:r>
              <a:rPr lang="en-US" dirty="0"/>
              <a:t>you have the key!</a:t>
            </a:r>
          </a:p>
          <a:p>
            <a:endParaRPr lang="en-US" b="1" dirty="0"/>
          </a:p>
          <a:p>
            <a:r>
              <a:rPr lang="en-US" dirty="0"/>
              <a:t>Give the key to your partner, and exchange your messages freely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5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Hard Math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44094"/>
            <a:ext cx="9695690" cy="4062689"/>
          </a:xfrm>
        </p:spPr>
        <p:txBody>
          <a:bodyPr>
            <a:normAutofit/>
          </a:bodyPr>
          <a:lstStyle/>
          <a:p>
            <a:r>
              <a:rPr lang="en-US" b="1" dirty="0"/>
              <a:t>Pioneered</a:t>
            </a:r>
            <a:r>
              <a:rPr lang="en-US" dirty="0"/>
              <a:t> by RSA – utilizes the </a:t>
            </a:r>
            <a:r>
              <a:rPr lang="en-US" b="1" dirty="0"/>
              <a:t>prime number factorization</a:t>
            </a:r>
            <a:r>
              <a:rPr lang="en-US" dirty="0"/>
              <a:t> problem (Schneier)</a:t>
            </a:r>
          </a:p>
          <a:p>
            <a:endParaRPr lang="en-US" dirty="0"/>
          </a:p>
          <a:p>
            <a:r>
              <a:rPr lang="en-US" dirty="0"/>
              <a:t>Prime number factorization: how to factor </a:t>
            </a:r>
            <a:r>
              <a:rPr lang="en-US" b="1" dirty="0"/>
              <a:t>very large numbers? </a:t>
            </a:r>
            <a:r>
              <a:rPr lang="en-US" dirty="0"/>
              <a:t>(Schneier)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Nigh unto impossible without brute force; but </a:t>
            </a:r>
            <a:r>
              <a:rPr lang="en-US" b="1" dirty="0"/>
              <a:t>easy with a given factor </a:t>
            </a:r>
            <a:r>
              <a:rPr lang="en-US" dirty="0"/>
              <a:t>(Schneier)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Considered </a:t>
            </a:r>
            <a:r>
              <a:rPr lang="en-US" b="1" dirty="0"/>
              <a:t>intractable </a:t>
            </a:r>
            <a:r>
              <a:rPr lang="en-US" dirty="0"/>
              <a:t>– theoretically impossible without brute forcing (Schneier)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2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18F4-D13C-40F3-9843-13BBC3B8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dirty="0"/>
              <a:t>Hard Math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A94CC-2803-437F-B79F-A5067E28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944094"/>
            <a:ext cx="9695690" cy="4062689"/>
          </a:xfrm>
        </p:spPr>
        <p:txBody>
          <a:bodyPr>
            <a:normAutofit/>
          </a:bodyPr>
          <a:lstStyle/>
          <a:p>
            <a:r>
              <a:rPr lang="en-US" b="1" dirty="0"/>
              <a:t>Elliptic Curve Cryptography </a:t>
            </a:r>
            <a:r>
              <a:rPr lang="en-US" dirty="0"/>
              <a:t> - a new mathematical problem (Dhillon and Kalra)</a:t>
            </a:r>
          </a:p>
          <a:p>
            <a:endParaRPr lang="en-US" dirty="0"/>
          </a:p>
          <a:p>
            <a:r>
              <a:rPr lang="en-US" dirty="0"/>
              <a:t>Based on the </a:t>
            </a:r>
            <a:r>
              <a:rPr lang="en-US" b="1" dirty="0"/>
              <a:t>discrete logarithm</a:t>
            </a:r>
            <a:r>
              <a:rPr lang="en-US" dirty="0"/>
              <a:t> </a:t>
            </a:r>
            <a:r>
              <a:rPr lang="en-US" b="1" dirty="0"/>
              <a:t>problem: 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D57D52-635E-45A8-AB12-6DAF7831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15CAEA-F506-CF39-7094-61E5DB8A2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22" y="3311166"/>
            <a:ext cx="8772003" cy="109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6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B016D6-FB0D-B212-9041-7247FF3C36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The standard</a:t>
            </a:r>
            <a:r>
              <a:rPr lang="en-US" dirty="0"/>
              <a:t> – nearly all computers in the world</a:t>
            </a:r>
          </a:p>
          <a:p>
            <a:r>
              <a:rPr lang="en-US" b="1" dirty="0"/>
              <a:t>Bits </a:t>
            </a:r>
            <a:r>
              <a:rPr lang="en-US" dirty="0"/>
              <a:t>(0s and 1s) to store data</a:t>
            </a:r>
          </a:p>
          <a:p>
            <a:r>
              <a:rPr lang="en-US" dirty="0"/>
              <a:t>Makes calculations </a:t>
            </a:r>
            <a:r>
              <a:rPr lang="en-US" b="1" dirty="0"/>
              <a:t>individually</a:t>
            </a:r>
          </a:p>
          <a:p>
            <a:pPr lvl="1"/>
            <a:r>
              <a:rPr lang="en-US" dirty="0"/>
              <a:t>(in a theoretical manner)</a:t>
            </a:r>
          </a:p>
          <a:p>
            <a:r>
              <a:rPr lang="en-US" b="1" dirty="0"/>
              <a:t>Precise and thorough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3A7AE-E397-49F6-21BD-1B560B8898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/>
              <a:t>New</a:t>
            </a:r>
            <a:r>
              <a:rPr lang="en-US" dirty="0"/>
              <a:t> – very few concrete use cases for quantum computing</a:t>
            </a:r>
          </a:p>
          <a:p>
            <a:r>
              <a:rPr lang="en-US" b="1" dirty="0"/>
              <a:t>Qubits</a:t>
            </a:r>
            <a:r>
              <a:rPr lang="en-US" dirty="0"/>
              <a:t> – a superposition between 0 and 1</a:t>
            </a:r>
          </a:p>
          <a:p>
            <a:r>
              <a:rPr lang="en-US" dirty="0"/>
              <a:t>May do </a:t>
            </a:r>
            <a:r>
              <a:rPr lang="en-US" b="1" dirty="0"/>
              <a:t>many calculations at once</a:t>
            </a:r>
          </a:p>
          <a:p>
            <a:pPr lvl="1"/>
            <a:r>
              <a:rPr lang="en-US" dirty="0"/>
              <a:t>(in a theoretical manner)</a:t>
            </a:r>
          </a:p>
          <a:p>
            <a:r>
              <a:rPr lang="en-US" b="1" dirty="0"/>
              <a:t>Imprecise and Noisy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2190-2749-C128-5DA7-929D31EF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6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E960F7-DDB1-3097-6DD7-69A6CFBC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7AA011-7A78-0883-6C6C-89F42BAA0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Classical	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E57944-992C-AEAD-CEA6-6A7356BE40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Quantum</a:t>
            </a:r>
          </a:p>
        </p:txBody>
      </p:sp>
    </p:spTree>
    <p:extLst>
      <p:ext uri="{BB962C8B-B14F-4D97-AF65-F5344CB8AC3E}">
        <p14:creationId xmlns:p14="http://schemas.microsoft.com/office/powerpoint/2010/main" val="296814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4DC75C-6477-4B8A-8EE6-4FF58D8F3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06600"/>
            <a:ext cx="10514012" cy="4000183"/>
          </a:xfrm>
        </p:spPr>
        <p:txBody>
          <a:bodyPr/>
          <a:lstStyle/>
          <a:p>
            <a:r>
              <a:rPr lang="en-US" dirty="0"/>
              <a:t>There is currently a </a:t>
            </a:r>
            <a:r>
              <a:rPr lang="en-US" b="1" dirty="0"/>
              <a:t>single</a:t>
            </a:r>
            <a:r>
              <a:rPr lang="en-US" dirty="0"/>
              <a:t> concrete use case for quantum computers </a:t>
            </a:r>
          </a:p>
          <a:p>
            <a:endParaRPr lang="en-US" dirty="0"/>
          </a:p>
          <a:p>
            <a:r>
              <a:rPr lang="en-US" b="1" dirty="0"/>
              <a:t>Shor’s Algorithm</a:t>
            </a:r>
            <a:r>
              <a:rPr lang="en-US" dirty="0"/>
              <a:t> – can solve </a:t>
            </a:r>
            <a:r>
              <a:rPr lang="en-US" b="1" dirty="0"/>
              <a:t>BOTH</a:t>
            </a:r>
            <a:r>
              <a:rPr lang="en-US" dirty="0"/>
              <a:t> the prime factorization problem and discrete logarithm problem (Shor)</a:t>
            </a:r>
          </a:p>
          <a:p>
            <a:endParaRPr lang="en-US" b="1" dirty="0"/>
          </a:p>
          <a:p>
            <a:r>
              <a:rPr lang="en-US" dirty="0"/>
              <a:t>Reduce intractable problems to the </a:t>
            </a:r>
            <a:r>
              <a:rPr lang="en-US" b="1" dirty="0"/>
              <a:t>order finding problem</a:t>
            </a:r>
            <a:r>
              <a:rPr lang="en-US" dirty="0"/>
              <a:t>; then, solve with order-finding problem (Shor)</a:t>
            </a:r>
          </a:p>
          <a:p>
            <a:endParaRPr lang="en-US" dirty="0"/>
          </a:p>
          <a:p>
            <a:r>
              <a:rPr lang="en-US" b="1" dirty="0"/>
              <a:t>Greatest threat to modern computing, ever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FDC1D-66C6-6DC0-039F-B29B6ED7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7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FF26FFB-7867-D4F5-6F1B-D795CE65E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Shor’s Algorithm</a:t>
            </a:r>
          </a:p>
        </p:txBody>
      </p:sp>
    </p:spTree>
    <p:extLst>
      <p:ext uri="{BB962C8B-B14F-4D97-AF65-F5344CB8AC3E}">
        <p14:creationId xmlns:p14="http://schemas.microsoft.com/office/powerpoint/2010/main" val="2435015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13FB1-4EC9-055F-BA46-81095423E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E495EA-D0A0-312A-B75D-D70CC505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06600"/>
            <a:ext cx="10514012" cy="4000183"/>
          </a:xfrm>
        </p:spPr>
        <p:txBody>
          <a:bodyPr/>
          <a:lstStyle/>
          <a:p>
            <a:r>
              <a:rPr lang="en-US" dirty="0"/>
              <a:t>Theoretical improvement over Shor’s algorithm (Regev)</a:t>
            </a:r>
          </a:p>
          <a:p>
            <a:endParaRPr lang="en-US" dirty="0"/>
          </a:p>
          <a:p>
            <a:r>
              <a:rPr lang="en-US" dirty="0"/>
              <a:t>Convert Shor’s algorithm from a 2</a:t>
            </a:r>
            <a:r>
              <a:rPr lang="en-US" baseline="30000" dirty="0"/>
              <a:t>nd</a:t>
            </a:r>
            <a:r>
              <a:rPr lang="en-US" dirty="0"/>
              <a:t>-degree polynomial -&gt; 3/2-degree polynomial time (Regev)</a:t>
            </a:r>
          </a:p>
          <a:p>
            <a:endParaRPr lang="en-US" dirty="0"/>
          </a:p>
          <a:p>
            <a:r>
              <a:rPr lang="en-US" dirty="0"/>
              <a:t>Published in August 2023</a:t>
            </a:r>
          </a:p>
          <a:p>
            <a:endParaRPr lang="en-US" dirty="0"/>
          </a:p>
          <a:p>
            <a:r>
              <a:rPr lang="en-US" dirty="0"/>
              <a:t>Severely increases threat posed by quantum computers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36DE-904D-8030-416E-0CA7E851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116FC57-589B-53FA-0188-4D0F3483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Regev’s Algorithm</a:t>
            </a:r>
          </a:p>
        </p:txBody>
      </p:sp>
    </p:spTree>
    <p:extLst>
      <p:ext uri="{BB962C8B-B14F-4D97-AF65-F5344CB8AC3E}">
        <p14:creationId xmlns:p14="http://schemas.microsoft.com/office/powerpoint/2010/main" val="89333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13FB1-4EC9-055F-BA46-81095423E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E495EA-D0A0-312A-B75D-D70CC5056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06600"/>
            <a:ext cx="10514012" cy="4000183"/>
          </a:xfrm>
        </p:spPr>
        <p:txBody>
          <a:bodyPr/>
          <a:lstStyle/>
          <a:p>
            <a:r>
              <a:rPr lang="en-US" dirty="0"/>
              <a:t>NIST recently standardized three protocols for post-quantum cryptographic communication (“Module-Lattice-Based Key Encapsulation Mechanism Standard”)</a:t>
            </a:r>
          </a:p>
          <a:p>
            <a:endParaRPr lang="en-US" dirty="0"/>
          </a:p>
          <a:p>
            <a:r>
              <a:rPr lang="en-US" dirty="0"/>
              <a:t>One of these, FIPS 203, defines a KEM using </a:t>
            </a:r>
            <a:r>
              <a:rPr lang="en-US" dirty="0" err="1"/>
              <a:t>Kyber</a:t>
            </a:r>
            <a:r>
              <a:rPr lang="en-US" dirty="0"/>
              <a:t>; therefore, we wish to test it (“Digital Signature Standard”)</a:t>
            </a:r>
          </a:p>
          <a:p>
            <a:endParaRPr lang="en-US" dirty="0"/>
          </a:p>
          <a:p>
            <a:r>
              <a:rPr lang="en-US" dirty="0" err="1"/>
              <a:t>Kyber</a:t>
            </a:r>
            <a:r>
              <a:rPr lang="en-US" dirty="0"/>
              <a:t> works on ARM very well – advantageous in SoC and IoT workloads (Liu and Seo)</a:t>
            </a:r>
          </a:p>
          <a:p>
            <a:endParaRPr lang="en-US" dirty="0"/>
          </a:p>
          <a:p>
            <a:r>
              <a:rPr lang="en-US" dirty="0" err="1"/>
              <a:t>Kyber</a:t>
            </a:r>
            <a:r>
              <a:rPr lang="en-US" dirty="0"/>
              <a:t> is </a:t>
            </a:r>
            <a:r>
              <a:rPr lang="en-US" b="1" dirty="0"/>
              <a:t>very fast on small computers, with small payloads </a:t>
            </a:r>
            <a:r>
              <a:rPr lang="en-US" dirty="0"/>
              <a:t> - but not tested on big ones (</a:t>
            </a:r>
            <a:r>
              <a:rPr lang="en-US" dirty="0" err="1"/>
              <a:t>Seyhan</a:t>
            </a:r>
            <a:r>
              <a:rPr lang="en-US" dirty="0"/>
              <a:t> et al.)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36DE-904D-8030-416E-0CA7E851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9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116FC57-589B-53FA-0188-4D0F3483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Lit Review</a:t>
            </a:r>
          </a:p>
        </p:txBody>
      </p:sp>
    </p:spTree>
    <p:extLst>
      <p:ext uri="{BB962C8B-B14F-4D97-AF65-F5344CB8AC3E}">
        <p14:creationId xmlns:p14="http://schemas.microsoft.com/office/powerpoint/2010/main" val="2422718037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purl.org/dc/elements/1.1/"/>
    <ds:schemaRef ds:uri="230e9df3-be65-4c73-a93b-d1236ebd677e"/>
    <ds:schemaRef ds:uri="71af3243-3dd4-4a8d-8c0d-dd76da1f02a5"/>
    <ds:schemaRef ds:uri="http://purl.org/dc/dcmitype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5132</TotalTime>
  <Words>742</Words>
  <Application>Microsoft Office PowerPoint</Application>
  <PresentationFormat>Widescreen</PresentationFormat>
  <Paragraphs>146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Avenir Next LT Pro</vt:lpstr>
      <vt:lpstr>Calibri</vt:lpstr>
      <vt:lpstr>Cambria</vt:lpstr>
      <vt:lpstr>Sabon Next LT</vt:lpstr>
      <vt:lpstr>Wingdings</vt:lpstr>
      <vt:lpstr>LuminousVTI</vt:lpstr>
      <vt:lpstr>Big Data and Post-Quantum Cryptography</vt:lpstr>
      <vt:lpstr>Cryptography</vt:lpstr>
      <vt:lpstr>Hard Math Problems</vt:lpstr>
      <vt:lpstr>Hard Math Problems</vt:lpstr>
      <vt:lpstr>Hard Math Problems</vt:lpstr>
      <vt:lpstr>Models of Computation</vt:lpstr>
      <vt:lpstr>Shor’s Algorithm</vt:lpstr>
      <vt:lpstr>Regev’s Algorithm</vt:lpstr>
      <vt:lpstr>Lit Review</vt:lpstr>
      <vt:lpstr>Are are the NIST-selected post-quantum cryptographic algorithms feasible with large payloads? </vt:lpstr>
      <vt:lpstr>The Method</vt:lpstr>
      <vt:lpstr>Why this Method? </vt:lpstr>
      <vt:lpstr>Why this Method? </vt:lpstr>
      <vt:lpstr>Results</vt:lpstr>
      <vt:lpstr>Results</vt:lpstr>
      <vt:lpstr>Conclusions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Post-Quantum Cryptography</dc:title>
  <dc:creator>Arnab Ghosh</dc:creator>
  <cp:lastModifiedBy>Arnab Ghosh</cp:lastModifiedBy>
  <cp:revision>12</cp:revision>
  <dcterms:created xsi:type="dcterms:W3CDTF">2023-11-03T17:06:24Z</dcterms:created>
  <dcterms:modified xsi:type="dcterms:W3CDTF">2024-04-22T16:22:19Z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