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35" r:id="rId2"/>
    <p:sldId id="318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7" r:id="rId12"/>
    <p:sldId id="355" r:id="rId13"/>
    <p:sldId id="354" r:id="rId14"/>
    <p:sldId id="356" r:id="rId15"/>
    <p:sldId id="361" r:id="rId16"/>
    <p:sldId id="320" r:id="rId17"/>
    <p:sldId id="321" r:id="rId18"/>
    <p:sldId id="313" r:id="rId19"/>
    <p:sldId id="314" r:id="rId20"/>
    <p:sldId id="315" r:id="rId21"/>
    <p:sldId id="316" r:id="rId22"/>
    <p:sldId id="345" r:id="rId23"/>
    <p:sldId id="29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0107" autoAdjust="0"/>
  </p:normalViewPr>
  <p:slideViewPr>
    <p:cSldViewPr>
      <p:cViewPr varScale="1">
        <p:scale>
          <a:sx n="94" d="100"/>
          <a:sy n="94" d="100"/>
        </p:scale>
        <p:origin x="-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64F49-A3EB-4C4E-AC09-841CD0212C1A}" type="datetimeFigureOut">
              <a:rPr lang="en-US" smtClean="0"/>
              <a:pPr/>
              <a:t>8/12/14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5ADF5-D049-0E4B-827B-A88C94FB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3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thought maybe I’d get somewhere with another “bag of words” unstructured technique that’s popular now: topic analysis.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5ADF5-D049-0E4B-827B-A88C94FBE3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9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snippet</a:t>
            </a:r>
            <a:r>
              <a:rPr lang="en-US" baseline="0" dirty="0" smtClean="0"/>
              <a:t> from a classic article.  Generative model of document – topic relationships.  Topic is a collection of vocabulary which describes a document – probabilistic generation.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5ADF5-D049-0E4B-827B-A88C94FBE3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74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the </a:t>
            </a:r>
            <a:r>
              <a:rPr lang="en-US" dirty="0" err="1" smtClean="0"/>
              <a:t>ipynb</a:t>
            </a:r>
            <a:r>
              <a:rPr lang="en-US" dirty="0" smtClean="0"/>
              <a:t>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5ADF5-D049-0E4B-827B-A88C94FBE3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1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50</a:t>
            </a:r>
            <a:r>
              <a:rPr lang="en-US" baseline="0" dirty="0" smtClean="0"/>
              <a:t> topics, though.  A bit much.  Just showing relationships between chapters and topics in simple d3 force directed layout.  See http://</a:t>
            </a:r>
            <a:r>
              <a:rPr lang="en-US" baseline="0" dirty="0" err="1" smtClean="0"/>
              <a:t>www.ghostweather.com</a:t>
            </a:r>
            <a:r>
              <a:rPr lang="en-US" baseline="0" dirty="0" smtClean="0"/>
              <a:t>/essays/talks/</a:t>
            </a:r>
            <a:r>
              <a:rPr lang="en-US" baseline="0" dirty="0" err="1" smtClean="0"/>
              <a:t>openvisconf</a:t>
            </a:r>
            <a:r>
              <a:rPr lang="en-US" baseline="0" dirty="0" smtClean="0"/>
              <a:t>/</a:t>
            </a:r>
            <a:r>
              <a:rPr lang="en-US" baseline="0" dirty="0" err="1" smtClean="0"/>
              <a:t>topic_docs_network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index_simple.html</a:t>
            </a:r>
            <a:r>
              <a:rPr lang="en-US" baseline="0" dirty="0" smtClean="0"/>
              <a:t> for demo.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5ADF5-D049-0E4B-827B-A88C94FBE3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19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this tool I used Jim </a:t>
            </a:r>
            <a:r>
              <a:rPr lang="en-US" baseline="0" dirty="0" err="1" smtClean="0"/>
              <a:t>Vallandingham’s</a:t>
            </a:r>
            <a:r>
              <a:rPr lang="en-US" baseline="0" dirty="0" smtClean="0"/>
              <a:t> network code from the </a:t>
            </a:r>
            <a:r>
              <a:rPr lang="en-US" baseline="0" dirty="0" err="1" smtClean="0"/>
              <a:t>flowingdata</a:t>
            </a:r>
            <a:r>
              <a:rPr lang="en-US" baseline="0" dirty="0" smtClean="0"/>
              <a:t> tutorial – my first major use of </a:t>
            </a:r>
            <a:r>
              <a:rPr lang="en-US" baseline="0" dirty="0" err="1" smtClean="0"/>
              <a:t>coffeescript</a:t>
            </a:r>
            <a:r>
              <a:rPr lang="en-US" baseline="0" dirty="0" smtClean="0"/>
              <a:t>.  I intended to try the radial layout, but ended up not. There was a lot of preprocessing of the stats to get the topics related to chapter “</a:t>
            </a:r>
            <a:r>
              <a:rPr lang="en-US" baseline="0" dirty="0" err="1" smtClean="0"/>
              <a:t>excitingness</a:t>
            </a:r>
            <a:r>
              <a:rPr lang="en-US" baseline="0" dirty="0" smtClean="0"/>
              <a:t>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5ADF5-D049-0E4B-827B-A88C94FBE3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61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rollover, you can see the links, and since I created links between shared words (colored in blue), you can see little constellations for them, which I liked.  This could’ve been simplified, of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5ADF5-D049-0E4B-827B-A88C94FBE3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98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Built</a:t>
            </a:r>
            <a:r>
              <a:rPr lang="en-US" baseline="0" dirty="0" smtClean="0"/>
              <a:t> another tool to see if there was anything in this – showing them as ordered chapters connected by the “best” matching topics.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5ADF5-D049-0E4B-827B-A88C94FBE3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Outsource the summary writing for each chapter, to make it easier to see how topics relate</a:t>
            </a:r>
            <a:r>
              <a:rPr lang="en-US" baseline="0" dirty="0" smtClean="0"/>
              <a:t> to chapter contexts. </a:t>
            </a:r>
            <a:r>
              <a:rPr lang="en-US" dirty="0" smtClean="0"/>
              <a:t>… Add</a:t>
            </a:r>
            <a:r>
              <a:rPr lang="en-US" baseline="0" dirty="0" smtClean="0"/>
              <a:t> them as text under the leaves (the boxes that represent chapters).  Now it’s hard to read – so use </a:t>
            </a:r>
            <a:r>
              <a:rPr lang="en-US" baseline="0" dirty="0" err="1" smtClean="0"/>
              <a:t>svg</a:t>
            </a:r>
            <a:r>
              <a:rPr lang="en-US" baseline="0" dirty="0" smtClean="0"/>
              <a:t> cute rotate trick and some resizing…!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5ADF5-D049-0E4B-827B-A88C94FBE3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47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UI niceties I added to make it slightly usable, even for myself.  Unfortunately I had to shorten the text my friend created for each chapter; the originals were pretty hilarious…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5ADF5-D049-0E4B-827B-A88C94FBE3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2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8C6-55BF-407D-8762-4A75802E8258}" type="datetimeFigureOut">
              <a:rPr lang="en-US" smtClean="0"/>
              <a:pPr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B860-485C-4E1E-ACF3-77E9B9C0F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8C6-55BF-407D-8762-4A75802E8258}" type="datetimeFigureOut">
              <a:rPr lang="en-US" smtClean="0"/>
              <a:pPr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B860-485C-4E1E-ACF3-77E9B9C0F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8C6-55BF-407D-8762-4A75802E8258}" type="datetimeFigureOut">
              <a:rPr lang="en-US" smtClean="0"/>
              <a:pPr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B860-485C-4E1E-ACF3-77E9B9C0F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49224" indent="-283464">
              <a:buFont typeface="Lucida Grande"/>
              <a:buChar char="-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8C6-55BF-407D-8762-4A75802E8258}" type="datetimeFigureOut">
              <a:rPr lang="en-US" smtClean="0"/>
              <a:pPr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B860-485C-4E1E-ACF3-77E9B9C0F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8C6-55BF-407D-8762-4A75802E8258}" type="datetimeFigureOut">
              <a:rPr lang="en-US" smtClean="0"/>
              <a:pPr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B860-485C-4E1E-ACF3-77E9B9C0F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8C6-55BF-407D-8762-4A75802E8258}" type="datetimeFigureOut">
              <a:rPr lang="en-US" smtClean="0"/>
              <a:pPr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B860-485C-4E1E-ACF3-77E9B9C0F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8C6-55BF-407D-8762-4A75802E8258}" type="datetimeFigureOut">
              <a:rPr lang="en-US" smtClean="0"/>
              <a:pPr/>
              <a:t>8/12/14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B860-485C-4E1E-ACF3-77E9B9C0F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8C6-55BF-407D-8762-4A75802E8258}" type="datetimeFigureOut">
              <a:rPr lang="en-US" smtClean="0"/>
              <a:pPr/>
              <a:t>8/12/14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B860-485C-4E1E-ACF3-77E9B9C0F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8C6-55BF-407D-8762-4A75802E8258}" type="datetimeFigureOut">
              <a:rPr lang="en-US" smtClean="0"/>
              <a:pPr/>
              <a:t>8/12/14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B860-485C-4E1E-ACF3-77E9B9C0F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8C6-55BF-407D-8762-4A75802E8258}" type="datetimeFigureOut">
              <a:rPr lang="en-US" smtClean="0"/>
              <a:pPr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B860-485C-4E1E-ACF3-77E9B9C0F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8C6-55BF-407D-8762-4A75802E8258}" type="datetimeFigureOut">
              <a:rPr lang="en-US" smtClean="0"/>
              <a:pPr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B860-485C-4E1E-ACF3-77E9B9C0F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F8C6-55BF-407D-8762-4A75802E8258}" type="datetimeFigureOut">
              <a:rPr lang="en-US" smtClean="0"/>
              <a:pPr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B860-485C-4E1E-ACF3-77E9B9C0F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/>
        </a:buClr>
        <a:buSzPct val="147000"/>
        <a:buFont typeface="Wingdings" charset="2"/>
        <a:buChar char="§"/>
        <a:defRPr sz="3200" kern="1200">
          <a:solidFill>
            <a:schemeClr val="tx1"/>
          </a:solidFill>
          <a:latin typeface="Gill Sans"/>
          <a:ea typeface="+mn-ea"/>
          <a:cs typeface="Gill Sans"/>
        </a:defRPr>
      </a:lvl1pPr>
      <a:lvl2pPr marL="649224" indent="-283464" algn="l" defTabSz="914400" rtl="0" eaLnBrk="1" latinLnBrk="0" hangingPunct="1">
        <a:spcBef>
          <a:spcPts val="24"/>
        </a:spcBef>
        <a:spcAft>
          <a:spcPts val="0"/>
        </a:spcAft>
        <a:buClr>
          <a:schemeClr val="accent6"/>
        </a:buClr>
        <a:buSzPct val="120000"/>
        <a:buFont typeface="Wingdings" charset="2"/>
        <a:buChar char="§"/>
        <a:defRPr sz="2800" kern="1200">
          <a:solidFill>
            <a:schemeClr val="tx1"/>
          </a:solidFill>
          <a:latin typeface="Gill Sans"/>
          <a:ea typeface="+mn-ea"/>
          <a:cs typeface="Gill Sans"/>
        </a:defRPr>
      </a:lvl2pPr>
      <a:lvl3pPr marL="1257300" indent="-342900" algn="l" defTabSz="9144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Gill Sans"/>
          <a:ea typeface="+mn-ea"/>
          <a:cs typeface="Gill San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hyperlink" Target="http://www.ghostweather.com/essays/talks/openvisconf/topic_docs_network/index_better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hyperlink" Target="http://www.ghostweather.com/essays/talks/openvisconf/topic_words_network/index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hyperlink" Target="http://www.ghostweather.com/essays/talks/openvisconf/topic_arc_diagram/TopicArc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~mimno/R/" TargetMode="External"/><Relationship Id="rId4" Type="http://schemas.openxmlformats.org/officeDocument/2006/relationships/hyperlink" Target="https://code.google.com/p/topic-modeling-tool/" TargetMode="External"/><Relationship Id="rId5" Type="http://schemas.openxmlformats.org/officeDocument/2006/relationships/hyperlink" Target="http://www.cs.princeton.edu/~blei/topicmodelin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llet.cs.umass.edu/index.php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naive_bayes.html" TargetMode="External"/><Relationship Id="rId4" Type="http://schemas.openxmlformats.org/officeDocument/2006/relationships/hyperlink" Target="http://scikit-learn.org/0.13/modules/sgd.html" TargetMode="External"/><Relationship Id="rId5" Type="http://schemas.openxmlformats.org/officeDocument/2006/relationships/hyperlink" Target="http://scikit-learn.github.io/scikit-learn-tutorial/working_with_text_data.html" TargetMode="External"/><Relationship Id="rId6" Type="http://schemas.openxmlformats.org/officeDocument/2006/relationships/hyperlink" Target="https://github.com/wrobstory/bearcart" TargetMode="External"/><Relationship Id="rId7" Type="http://schemas.openxmlformats.org/officeDocument/2006/relationships/hyperlink" Target="https://code.google.com/p/topic-modeling-tool/" TargetMode="External"/><Relationship Id="rId8" Type="http://schemas.openxmlformats.org/officeDocument/2006/relationships/hyperlink" Target="http://www.scottbot.net/HIAL/?p=221" TargetMode="External"/><Relationship Id="rId9" Type="http://schemas.openxmlformats.org/officeDocument/2006/relationships/hyperlink" Target="https://dhs.stanford.edu/comprehending-the-digital-humanities/" TargetMode="External"/><Relationship Id="rId10" Type="http://schemas.openxmlformats.org/officeDocument/2006/relationships/hyperlink" Target="http://flowingdata.com/2012/08/02/how-to-make-an-interactive-network-visualization/" TargetMode="External"/><Relationship Id="rId11" Type="http://schemas.openxmlformats.org/officeDocument/2006/relationships/hyperlink" Target="https://github.com/shutterstock/rickshaw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github.io/scikit-learn-tutorial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programminghistorian.org/lessons/topic-modeling-and-malle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Moving on to Dan Brown!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69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default HTML output is a little lacking…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7175500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828800" y="58674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bipartite graph of chapters and topics is an obvious </a:t>
            </a:r>
            <a:r>
              <a:rPr lang="en-US" dirty="0" err="1" smtClean="0"/>
              <a:t>vis</a:t>
            </a:r>
            <a:r>
              <a:rPr lang="en-US" dirty="0" smtClean="0"/>
              <a:t> method….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4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JSON in D3.js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6464300" cy="2654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886200"/>
            <a:ext cx="66167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8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objects: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7" y="1816493"/>
            <a:ext cx="9144000" cy="5041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905000" y="11430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objects of nodes, links, and any extra data values on each that you want…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3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a hairball!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5300994" cy="5153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459" y="1371599"/>
            <a:ext cx="5489141" cy="5469467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38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the network’s UI…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19200"/>
            <a:ext cx="6070600" cy="4356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6400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Adding strength, highlight effect, another variable, and informative tooltips.</a:t>
            </a:r>
            <a:endParaRPr lang="en-US" dirty="0">
              <a:latin typeface="Gill Sans"/>
              <a:cs typeface="Gill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43000"/>
            <a:ext cx="4508500" cy="5194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3733800"/>
            <a:ext cx="243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Demo: </a:t>
            </a:r>
          </a:p>
          <a:p>
            <a:r>
              <a:rPr lang="en-US" dirty="0">
                <a:latin typeface="Gill Sans"/>
                <a:cs typeface="Gill Sans"/>
                <a:hlinkClick r:id="rId4"/>
              </a:rPr>
              <a:t>http://www.ghostweather.com/essays/talks/openvisconf/topic_docs_network/</a:t>
            </a:r>
            <a:r>
              <a:rPr lang="en-US" dirty="0" smtClean="0">
                <a:latin typeface="Gill Sans"/>
                <a:cs typeface="Gill Sans"/>
                <a:hlinkClick r:id="rId4"/>
              </a:rPr>
              <a:t>index_better.html</a:t>
            </a:r>
            <a:endParaRPr lang="en-US" dirty="0" smtClean="0">
              <a:latin typeface="Gill Sans"/>
              <a:cs typeface="Gill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1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in D3 – scales: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67" y="2412343"/>
            <a:ext cx="9304867" cy="1626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7883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Maybe I need One More Tool.  Any word relations of interest? </a:t>
            </a:r>
          </a:p>
          <a:p>
            <a:r>
              <a:rPr lang="en-US" dirty="0" smtClean="0"/>
              <a:t>Let’s try another hairball…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914400"/>
            <a:ext cx="7467600" cy="5464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64770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Demo: </a:t>
            </a:r>
            <a:r>
              <a:rPr lang="en-US" dirty="0" smtClean="0">
                <a:latin typeface="Gill Sans"/>
                <a:cs typeface="Gill Sans"/>
              </a:rPr>
              <a:t>h</a:t>
            </a:r>
            <a:r>
              <a:rPr lang="en-US" dirty="0" smtClean="0">
                <a:latin typeface="Gill Sans"/>
                <a:cs typeface="Gill Sans"/>
                <a:hlinkClick r:id="rId4"/>
              </a:rPr>
              <a:t>ttp</a:t>
            </a:r>
            <a:r>
              <a:rPr lang="en-US" dirty="0">
                <a:latin typeface="Gill Sans"/>
                <a:cs typeface="Gill Sans"/>
                <a:hlinkClick r:id="rId4"/>
              </a:rPr>
              <a:t>://www.ghostweather.com/essays/talks/openvisconf/topic_words_network/</a:t>
            </a:r>
            <a:r>
              <a:rPr lang="en-US" dirty="0" smtClean="0">
                <a:latin typeface="Gill Sans"/>
                <a:cs typeface="Gill Sans"/>
                <a:hlinkClick r:id="rId4"/>
              </a:rPr>
              <a:t>index.html</a:t>
            </a:r>
            <a:endParaRPr lang="en-US" dirty="0" smtClean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 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014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914400"/>
            <a:ext cx="8178800" cy="567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67600" y="152400"/>
            <a:ext cx="1676400" cy="175432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Gill Sans"/>
                <a:cs typeface="Gill Sans"/>
              </a:rPr>
              <a:t>Small “constellations” show shared words (an accident that’s useful!)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Filtered to only the “exciting” nodes…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4800600" y="1961444"/>
            <a:ext cx="3124200" cy="1924756"/>
          </a:xfrm>
          <a:custGeom>
            <a:avLst/>
            <a:gdLst>
              <a:gd name="connsiteX0" fmla="*/ 3725334 w 3725334"/>
              <a:gd name="connsiteY0" fmla="*/ 0 h 1905813"/>
              <a:gd name="connsiteX1" fmla="*/ 3118556 w 3725334"/>
              <a:gd name="connsiteY1" fmla="*/ 1368778 h 1905813"/>
              <a:gd name="connsiteX2" fmla="*/ 395111 w 3725334"/>
              <a:gd name="connsiteY2" fmla="*/ 1905000 h 1905813"/>
              <a:gd name="connsiteX3" fmla="*/ 0 w 3725334"/>
              <a:gd name="connsiteY3" fmla="*/ 1270000 h 190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4" h="1905813">
                <a:moveTo>
                  <a:pt x="3725334" y="0"/>
                </a:moveTo>
                <a:cubicBezTo>
                  <a:pt x="3699463" y="525639"/>
                  <a:pt x="3673593" y="1051278"/>
                  <a:pt x="3118556" y="1368778"/>
                </a:cubicBezTo>
                <a:cubicBezTo>
                  <a:pt x="2563519" y="1686278"/>
                  <a:pt x="914870" y="1921463"/>
                  <a:pt x="395111" y="1905000"/>
                </a:cubicBezTo>
                <a:cubicBezTo>
                  <a:pt x="-124648" y="1888537"/>
                  <a:pt x="63500" y="1375833"/>
                  <a:pt x="0" y="1270000"/>
                </a:cubicBezTo>
              </a:path>
            </a:pathLst>
          </a:custGeom>
          <a:ln>
            <a:solidFill>
              <a:srgbClr val="506E9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04" y="609600"/>
            <a:ext cx="9144000" cy="4486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524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Another tool:</a:t>
            </a:r>
          </a:p>
          <a:p>
            <a:r>
              <a:rPr lang="en-US" dirty="0" err="1" smtClean="0">
                <a:latin typeface="Gill Sans"/>
                <a:cs typeface="Gill Sans"/>
              </a:rPr>
              <a:t>DaVinci</a:t>
            </a:r>
            <a:r>
              <a:rPr lang="en-US" dirty="0" smtClean="0">
                <a:latin typeface="Gill Sans"/>
                <a:cs typeface="Gill Sans"/>
              </a:rPr>
              <a:t> Code topics to chapters mapping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0" y="55626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“Excitement”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smtClean="0">
                <a:latin typeface="Gill Sans"/>
                <a:cs typeface="Gill Sans"/>
              </a:rPr>
              <a:t>rating color scale </a:t>
            </a:r>
            <a:r>
              <a:rPr lang="en-US" dirty="0" err="1" smtClean="0">
                <a:latin typeface="Gill Sans"/>
                <a:cs typeface="Gill Sans"/>
              </a:rPr>
              <a:t>avg</a:t>
            </a:r>
            <a:r>
              <a:rPr lang="en-US" dirty="0" smtClean="0">
                <a:latin typeface="Gill Sans"/>
                <a:cs typeface="Gill Sans"/>
              </a:rPr>
              <a:t> by chapter, ordered (obviously)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109574" y="5216040"/>
            <a:ext cx="762250" cy="1078710"/>
          </a:xfrm>
          <a:custGeom>
            <a:avLst/>
            <a:gdLst>
              <a:gd name="connsiteX0" fmla="*/ 762250 w 762250"/>
              <a:gd name="connsiteY0" fmla="*/ 1078710 h 1078710"/>
              <a:gd name="connsiteX1" fmla="*/ 38513 w 762250"/>
              <a:gd name="connsiteY1" fmla="*/ 723691 h 1078710"/>
              <a:gd name="connsiteX2" fmla="*/ 93135 w 762250"/>
              <a:gd name="connsiteY2" fmla="*/ 0 h 107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50" h="1078710">
                <a:moveTo>
                  <a:pt x="762250" y="1078710"/>
                </a:moveTo>
                <a:cubicBezTo>
                  <a:pt x="456141" y="991093"/>
                  <a:pt x="150032" y="903476"/>
                  <a:pt x="38513" y="723691"/>
                </a:cubicBezTo>
                <a:cubicBezTo>
                  <a:pt x="-73006" y="543906"/>
                  <a:pt x="93135" y="0"/>
                  <a:pt x="93135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78962" y="762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Topics (48ish) per chapter (108)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5715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Chapter 1… to Chapter 108</a:t>
            </a:r>
            <a:endParaRPr lang="en-US" dirty="0">
              <a:latin typeface="Gill Sans"/>
              <a:cs typeface="Gill San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6200" y="5105400"/>
            <a:ext cx="1880344" cy="808279"/>
            <a:chOff x="228600" y="5181600"/>
            <a:chExt cx="1880344" cy="808279"/>
          </a:xfrm>
        </p:grpSpPr>
        <p:sp>
          <p:nvSpPr>
            <p:cNvPr id="7" name="Freeform 6"/>
            <p:cNvSpPr/>
            <p:nvPr/>
          </p:nvSpPr>
          <p:spPr>
            <a:xfrm>
              <a:off x="228600" y="5181600"/>
              <a:ext cx="1880344" cy="808279"/>
            </a:xfrm>
            <a:custGeom>
              <a:avLst/>
              <a:gdLst>
                <a:gd name="connsiteX0" fmla="*/ 1880344 w 1880344"/>
                <a:gd name="connsiteY0" fmla="*/ 808279 h 808279"/>
                <a:gd name="connsiteX1" fmla="*/ 494827 w 1880344"/>
                <a:gd name="connsiteY1" fmla="*/ 560847 h 808279"/>
                <a:gd name="connsiteX2" fmla="*/ 0 w 1880344"/>
                <a:gd name="connsiteY2" fmla="*/ 0 h 80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0344" h="808279">
                  <a:moveTo>
                    <a:pt x="1880344" y="808279"/>
                  </a:moveTo>
                  <a:cubicBezTo>
                    <a:pt x="1344281" y="751919"/>
                    <a:pt x="808218" y="695560"/>
                    <a:pt x="494827" y="560847"/>
                  </a:cubicBezTo>
                  <a:cubicBezTo>
                    <a:pt x="181436" y="426134"/>
                    <a:pt x="0" y="0"/>
                    <a:pt x="0" y="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28600" y="5181600"/>
              <a:ext cx="914400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9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867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Ah, but since it’s </a:t>
            </a:r>
            <a:r>
              <a:rPr lang="en-US" dirty="0" err="1" smtClean="0">
                <a:latin typeface="Gill Sans"/>
                <a:cs typeface="Gill Sans"/>
              </a:rPr>
              <a:t>svg</a:t>
            </a:r>
            <a:r>
              <a:rPr lang="en-US" dirty="0" smtClean="0">
                <a:latin typeface="Gill Sans"/>
                <a:cs typeface="Gill Sans"/>
              </a:rPr>
              <a:t>/d3…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2800" y="5867400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Gill Sans"/>
                <a:cs typeface="Gill Sans"/>
              </a:rPr>
              <a:t>var</a:t>
            </a:r>
            <a:r>
              <a:rPr lang="en-US" dirty="0">
                <a:latin typeface="Gill Sans"/>
                <a:cs typeface="Gill Sans"/>
              </a:rPr>
              <a:t> chart = </a:t>
            </a:r>
            <a:r>
              <a:rPr lang="en-US" dirty="0" err="1">
                <a:latin typeface="Gill Sans"/>
                <a:cs typeface="Gill Sans"/>
              </a:rPr>
              <a:t>chart.append</a:t>
            </a:r>
            <a:r>
              <a:rPr lang="en-US" dirty="0">
                <a:latin typeface="Gill Sans"/>
                <a:cs typeface="Gill Sans"/>
              </a:rPr>
              <a:t>("g").</a:t>
            </a:r>
            <a:r>
              <a:rPr lang="en-US" dirty="0" err="1">
                <a:latin typeface="Gill Sans"/>
                <a:cs typeface="Gill Sans"/>
              </a:rPr>
              <a:t>attr</a:t>
            </a:r>
            <a:r>
              <a:rPr lang="en-US" dirty="0">
                <a:latin typeface="Gill Sans"/>
                <a:cs typeface="Gill Sans"/>
              </a:rPr>
              <a:t>("translate","0," + y).</a:t>
            </a:r>
            <a:r>
              <a:rPr lang="en-US" dirty="0" err="1">
                <a:latin typeface="Gill Sans"/>
                <a:cs typeface="Gill Sans"/>
              </a:rPr>
              <a:t>attr</a:t>
            </a:r>
            <a:r>
              <a:rPr lang="en-US" dirty="0">
                <a:latin typeface="Gill Sans"/>
                <a:cs typeface="Gill Sans"/>
              </a:rPr>
              <a:t>("</a:t>
            </a:r>
            <a:r>
              <a:rPr lang="en-US" dirty="0" err="1">
                <a:latin typeface="Gill Sans"/>
                <a:cs typeface="Gill Sans"/>
              </a:rPr>
              <a:t>transform","rotate</a:t>
            </a:r>
            <a:r>
              <a:rPr lang="en-US" dirty="0">
                <a:latin typeface="Gill Sans"/>
                <a:cs typeface="Gill Sans"/>
              </a:rPr>
              <a:t>(90 600 600)");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4800"/>
            <a:ext cx="9144000" cy="5272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But, maybe I need chapter summaries…. So I can relate them to the topics?</a:t>
            </a:r>
          </a:p>
        </p:txBody>
      </p:sp>
    </p:spTree>
    <p:extLst>
      <p:ext uri="{BB962C8B-B14F-4D97-AF65-F5344CB8AC3E}">
        <p14:creationId xmlns:p14="http://schemas.microsoft.com/office/powerpoint/2010/main" val="294383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14400"/>
            <a:ext cx="9144000" cy="48121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120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Gill Sans"/>
                <a:cs typeface="Gill Sans"/>
              </a:rPr>
              <a:t>Blei</a:t>
            </a:r>
            <a:r>
              <a:rPr lang="en-US" dirty="0" smtClean="0">
                <a:latin typeface="Gill Sans"/>
                <a:cs typeface="Gill Sans"/>
              </a:rPr>
              <a:t> (2011)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7184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82" y="381000"/>
            <a:ext cx="9144000" cy="36954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76200" y="4648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Add some topic-tooltips and fade-outs….</a:t>
            </a:r>
            <a:endParaRPr lang="en-US" dirty="0">
              <a:latin typeface="Gill Sans"/>
              <a:cs typeface="Gill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3200" y="4724400"/>
            <a:ext cx="6268266" cy="2057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" y="6461700"/>
            <a:ext cx="944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Demo</a:t>
            </a:r>
            <a:r>
              <a:rPr lang="en-US" dirty="0">
                <a:latin typeface="Gill Sans"/>
                <a:cs typeface="Gill Sans"/>
              </a:rPr>
              <a:t>: </a:t>
            </a:r>
            <a:r>
              <a:rPr lang="en-US" dirty="0">
                <a:latin typeface="Gill Sans"/>
                <a:cs typeface="Gill Sans"/>
                <a:hlinkClick r:id="rId5"/>
              </a:rPr>
              <a:t>http://www.ghostweather.com/essays/talks/openvisconf/topic_arc_diagram/</a:t>
            </a:r>
            <a:r>
              <a:rPr lang="en-US" dirty="0" smtClean="0">
                <a:latin typeface="Gill Sans"/>
                <a:cs typeface="Gill Sans"/>
                <a:hlinkClick r:id="rId5"/>
              </a:rPr>
              <a:t>TopicArc.html</a:t>
            </a:r>
            <a:endParaRPr lang="en-US" dirty="0" smtClean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7261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But what did this show?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28800"/>
            <a:ext cx="9144000" cy="37720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53000" y="2286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Gill Sans"/>
                <a:cs typeface="Gill Sans"/>
              </a:rPr>
              <a:t>Some topics are just neither exciting nor dull – topic clustering (as I did it) had little to do with action scenes. It’s slightly helpful for topics, though </a:t>
            </a:r>
            <a:r>
              <a:rPr lang="en-US" dirty="0" smtClean="0">
                <a:latin typeface="Gill Sans"/>
                <a:cs typeface="Gill Sans"/>
                <a:sym typeface="Wingdings"/>
              </a:rPr>
              <a:t></a:t>
            </a:r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486400" y="5334000"/>
            <a:ext cx="1905000" cy="121919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7000" y="60960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Gill Sans"/>
                <a:cs typeface="Gill Sans"/>
              </a:rPr>
              <a:t>These nodes are shaded from gray (dull) to red (exciting)</a:t>
            </a:r>
            <a:endParaRPr lang="en-US" dirty="0">
              <a:solidFill>
                <a:srgbClr val="8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6393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Topic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David </a:t>
            </a:r>
            <a:r>
              <a:rPr lang="en-US" dirty="0" err="1" smtClean="0"/>
              <a:t>Mimno’s</a:t>
            </a:r>
            <a:r>
              <a:rPr lang="en-US" dirty="0" smtClean="0"/>
              <a:t> java Mallet is “the one everyone uses”:</a:t>
            </a:r>
          </a:p>
          <a:p>
            <a:pPr lvl="1"/>
            <a:r>
              <a:rPr lang="en-US" dirty="0" smtClean="0">
                <a:hlinkClick r:id="rId2"/>
              </a:rPr>
              <a:t>http://mallet.cs.umass.edu/index.php</a:t>
            </a:r>
            <a:endParaRPr lang="en-US" dirty="0" smtClean="0"/>
          </a:p>
          <a:p>
            <a:pPr lvl="1"/>
            <a:r>
              <a:rPr lang="en-US" dirty="0" smtClean="0"/>
              <a:t>The R mallet package is rather nice, too: </a:t>
            </a:r>
            <a:r>
              <a:rPr lang="en-US" dirty="0" smtClean="0">
                <a:hlinkClick r:id="rId3"/>
              </a:rPr>
              <a:t>http://www.cs.princeton.edu/~mimno/R/</a:t>
            </a:r>
            <a:endParaRPr lang="en-US" dirty="0" smtClean="0"/>
          </a:p>
          <a:p>
            <a:pPr lvl="1"/>
            <a:r>
              <a:rPr lang="en-US" dirty="0" smtClean="0"/>
              <a:t>This is a GUI wrapper for mallet that outputs nice </a:t>
            </a:r>
            <a:r>
              <a:rPr lang="en-US" dirty="0" err="1" smtClean="0"/>
              <a:t>csv</a:t>
            </a:r>
            <a:r>
              <a:rPr lang="en-US" dirty="0" smtClean="0"/>
              <a:t> and html pages: </a:t>
            </a:r>
            <a:r>
              <a:rPr lang="en-US" dirty="0" smtClean="0">
                <a:hlinkClick r:id="rId4"/>
              </a:rPr>
              <a:t>https://code.google.com/p/topic-modeling-tool/</a:t>
            </a:r>
            <a:endParaRPr lang="en-US" dirty="0" smtClean="0"/>
          </a:p>
          <a:p>
            <a:r>
              <a:rPr lang="en-US" dirty="0" smtClean="0"/>
              <a:t>Some pure python (and C) implementations (toy code, primarily) are listed on </a:t>
            </a:r>
            <a:r>
              <a:rPr lang="en-US" dirty="0" err="1" smtClean="0"/>
              <a:t>Blei’s</a:t>
            </a:r>
            <a:r>
              <a:rPr lang="en-US" dirty="0" smtClean="0"/>
              <a:t> website: </a:t>
            </a:r>
            <a:r>
              <a:rPr lang="en-US" dirty="0" smtClean="0">
                <a:hlinkClick r:id="rId5"/>
              </a:rPr>
              <a:t>http://www.cs.princeton.edu/~blei/topicmodeling.html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Applied Machine Learning with </a:t>
            </a:r>
            <a:r>
              <a:rPr lang="en-US" sz="1600" dirty="0" err="1" smtClean="0"/>
              <a:t>Scikit-Learn:</a:t>
            </a:r>
            <a:r>
              <a:rPr lang="en-US" sz="1600" dirty="0" err="1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://scikit-learn.github.io/scikit-learn-tutorial/</a:t>
            </a:r>
            <a:r>
              <a:rPr lang="en-US" sz="1600" dirty="0" smtClean="0">
                <a:hlinkClick r:id="rId2"/>
              </a:rPr>
              <a:t>index.html</a:t>
            </a:r>
            <a:endParaRPr lang="en-US" sz="1600" dirty="0" smtClean="0"/>
          </a:p>
          <a:p>
            <a:r>
              <a:rPr lang="en-US" sz="1600" dirty="0" smtClean="0"/>
              <a:t>Naïve </a:t>
            </a:r>
            <a:r>
              <a:rPr lang="en-US" sz="1600" dirty="0"/>
              <a:t>Bayes for </a:t>
            </a:r>
            <a:r>
              <a:rPr lang="en-US" sz="1600" dirty="0" smtClean="0"/>
              <a:t>text in </a:t>
            </a:r>
            <a:r>
              <a:rPr lang="en-US" sz="1600" dirty="0" err="1"/>
              <a:t>S</a:t>
            </a:r>
            <a:r>
              <a:rPr lang="en-US" sz="1600" dirty="0" err="1" smtClean="0"/>
              <a:t>cikit</a:t>
            </a:r>
            <a:r>
              <a:rPr lang="en-US" sz="1600" dirty="0" smtClean="0"/>
              <a:t>-Learn: </a:t>
            </a:r>
            <a:r>
              <a:rPr lang="en-US" sz="1600" dirty="0">
                <a:hlinkClick r:id="rId3"/>
              </a:rPr>
              <a:t>http://scikit-learn.org/stable/modules/naive_bayes.html#naive-bayes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smtClean="0"/>
              <a:t>Stochastic Gradient Descent in </a:t>
            </a:r>
            <a:r>
              <a:rPr lang="en-US" sz="1600" dirty="0" err="1" smtClean="0"/>
              <a:t>Scikit</a:t>
            </a:r>
            <a:r>
              <a:rPr lang="en-US" sz="1600" dirty="0"/>
              <a:t>-</a:t>
            </a:r>
            <a:r>
              <a:rPr lang="en-US" sz="1600" dirty="0" smtClean="0"/>
              <a:t>Learn: </a:t>
            </a:r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://scikit-learn.org/0.13/modules/sgd.html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Nice tutorial overview of working with text data: </a:t>
            </a:r>
            <a:r>
              <a:rPr lang="en-US" sz="1600" dirty="0">
                <a:hlinkClick r:id="rId5"/>
              </a:rPr>
              <a:t>scikit-learn.github.io/scikit-learn-tutorial/</a:t>
            </a:r>
            <a:r>
              <a:rPr lang="en-US" sz="1600" dirty="0" smtClean="0">
                <a:hlinkClick r:id="rId5"/>
              </a:rPr>
              <a:t>working_with_text_data.html</a:t>
            </a:r>
            <a:endParaRPr lang="en-US" sz="1600" dirty="0"/>
          </a:p>
          <a:p>
            <a:r>
              <a:rPr lang="en-US" sz="1600" dirty="0" err="1" smtClean="0"/>
              <a:t>Bearcart</a:t>
            </a:r>
            <a:r>
              <a:rPr lang="en-US" sz="1600" dirty="0" smtClean="0"/>
              <a:t> by Rob Story – Rickshaw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 graphs from python pandas </a:t>
            </a:r>
            <a:r>
              <a:rPr lang="en-US" sz="1600" dirty="0" err="1" smtClean="0"/>
              <a:t>datastructure</a:t>
            </a:r>
            <a:r>
              <a:rPr lang="en-US" sz="1600" dirty="0" smtClean="0"/>
              <a:t> in 4 </a:t>
            </a:r>
            <a:r>
              <a:rPr lang="en-US" sz="1600" dirty="0"/>
              <a:t>lines (</a:t>
            </a:r>
            <a:r>
              <a:rPr lang="en-US" sz="1600" dirty="0">
                <a:hlinkClick r:id="rId6"/>
              </a:rPr>
              <a:t>https://github.com/wrobstory/</a:t>
            </a:r>
            <a:r>
              <a:rPr lang="en-US" sz="1600" dirty="0" smtClean="0">
                <a:hlinkClick r:id="rId6"/>
              </a:rPr>
              <a:t>bearcart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LDA topic modeling </a:t>
            </a:r>
            <a:r>
              <a:rPr lang="en-US" sz="1600" dirty="0"/>
              <a:t>tool with UI - </a:t>
            </a:r>
            <a:r>
              <a:rPr lang="en-US" sz="1600" dirty="0">
                <a:hlinkClick r:id="rId7"/>
              </a:rPr>
              <a:t>https://code.google.com/p/topic-modeling-tool</a:t>
            </a:r>
            <a:r>
              <a:rPr lang="en-US" sz="1600" dirty="0" smtClean="0">
                <a:hlinkClick r:id="rId7"/>
              </a:rPr>
              <a:t>/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Scott </a:t>
            </a:r>
            <a:r>
              <a:rPr lang="en-US" sz="1600" dirty="0" err="1" smtClean="0"/>
              <a:t>Weingart’s</a:t>
            </a:r>
            <a:r>
              <a:rPr lang="en-US" sz="1600" dirty="0" smtClean="0"/>
              <a:t> nice overview of LDA Topic Modeling in Digital Humanities: </a:t>
            </a:r>
            <a:r>
              <a:rPr lang="en-US" sz="1600" dirty="0">
                <a:hlinkClick r:id="rId8"/>
              </a:rPr>
              <a:t>http://www.scottbot.net/HIAL/?p=</a:t>
            </a:r>
            <a:r>
              <a:rPr lang="en-US" sz="1600" dirty="0" smtClean="0">
                <a:hlinkClick r:id="rId8"/>
              </a:rPr>
              <a:t>221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Elijah Meeks’ lovely set of articles on LDA &amp; Digital </a:t>
            </a:r>
            <a:r>
              <a:rPr lang="en-US" sz="1600" dirty="0" err="1" smtClean="0"/>
              <a:t>Humanties</a:t>
            </a:r>
            <a:r>
              <a:rPr lang="en-US" sz="1600" dirty="0" smtClean="0"/>
              <a:t> </a:t>
            </a:r>
            <a:r>
              <a:rPr lang="en-US" sz="1600" dirty="0" err="1" smtClean="0"/>
              <a:t>vis</a:t>
            </a:r>
            <a:r>
              <a:rPr lang="en-US" sz="1600" dirty="0"/>
              <a:t>: </a:t>
            </a:r>
            <a:r>
              <a:rPr lang="en-US" sz="1600" dirty="0">
                <a:hlinkClick r:id="rId9"/>
              </a:rPr>
              <a:t>https://dhs.stanford.edu/comprehending-the-digital-humanities</a:t>
            </a:r>
            <a:r>
              <a:rPr lang="en-US" sz="1600" dirty="0" smtClean="0">
                <a:hlinkClick r:id="rId9"/>
              </a:rPr>
              <a:t>/</a:t>
            </a:r>
            <a:endParaRPr lang="en-US" sz="1600" dirty="0" smtClean="0"/>
          </a:p>
          <a:p>
            <a:r>
              <a:rPr lang="en-US" sz="1600" dirty="0" smtClean="0"/>
              <a:t>Jim </a:t>
            </a:r>
            <a:r>
              <a:rPr lang="en-US" sz="1600" dirty="0" err="1" smtClean="0"/>
              <a:t>Vallandingham’s</a:t>
            </a:r>
            <a:r>
              <a:rPr lang="en-US" sz="1600" dirty="0" smtClean="0"/>
              <a:t> tooltip code and a great demo</a:t>
            </a:r>
            <a:r>
              <a:rPr lang="en-US" sz="1600" dirty="0"/>
              <a:t>/tutorial: </a:t>
            </a:r>
            <a:r>
              <a:rPr lang="en-US" sz="1600" dirty="0">
                <a:hlinkClick r:id="rId10"/>
              </a:rPr>
              <a:t>http://flowingdata.com/2012/08/02/how-to-make-an-interactive-network-visualization</a:t>
            </a:r>
            <a:r>
              <a:rPr lang="en-US" sz="1600" dirty="0" smtClean="0">
                <a:hlinkClick r:id="rId10"/>
              </a:rPr>
              <a:t>/</a:t>
            </a:r>
            <a:endParaRPr lang="en-US" sz="1600" dirty="0" smtClean="0"/>
          </a:p>
          <a:p>
            <a:r>
              <a:rPr lang="en-US" sz="1600" dirty="0" smtClean="0"/>
              <a:t>Rickshaw for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 graphs: </a:t>
            </a:r>
            <a:r>
              <a:rPr lang="en-US" sz="1600" dirty="0">
                <a:hlinkClick r:id="rId11"/>
              </a:rPr>
              <a:t>https://github.com/shutterstock/</a:t>
            </a:r>
            <a:r>
              <a:rPr lang="en-US" sz="1600" dirty="0" smtClean="0">
                <a:hlinkClick r:id="rId11"/>
              </a:rPr>
              <a:t>rickshaw</a:t>
            </a: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105400" y="2819400"/>
            <a:ext cx="338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6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 Tool (GUI)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5400"/>
            <a:ext cx="5443538" cy="530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run…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43000"/>
            <a:ext cx="63627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Pros/Cons </a:t>
            </a:r>
            <a:r>
              <a:rPr lang="en-US" dirty="0" err="1" smtClean="0"/>
              <a:t>vs</a:t>
            </a:r>
            <a:r>
              <a:rPr lang="en-US" dirty="0" smtClean="0"/>
              <a:t> CMD-Line Mallet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Allows </a:t>
            </a:r>
            <a:r>
              <a:rPr lang="en-US" dirty="0" err="1" smtClean="0"/>
              <a:t>stopword</a:t>
            </a:r>
            <a:r>
              <a:rPr lang="en-US" dirty="0" smtClean="0"/>
              <a:t> file specifying</a:t>
            </a:r>
          </a:p>
          <a:p>
            <a:r>
              <a:rPr lang="en-US" dirty="0" smtClean="0"/>
              <a:t>Produces </a:t>
            </a:r>
            <a:r>
              <a:rPr lang="en-US" dirty="0" err="1" smtClean="0"/>
              <a:t>csv</a:t>
            </a:r>
            <a:r>
              <a:rPr lang="en-US" dirty="0" smtClean="0"/>
              <a:t> and html output in a near dir structure</a:t>
            </a:r>
          </a:p>
          <a:p>
            <a:r>
              <a:rPr lang="en-US" dirty="0" smtClean="0"/>
              <a:t>Has a GUI (simpler to just get going)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Runs with defaults, so no optimize-interval or other </a:t>
            </a:r>
            <a:r>
              <a:rPr lang="en-US" dirty="0" err="1" smtClean="0"/>
              <a:t>cmd</a:t>
            </a:r>
            <a:r>
              <a:rPr lang="en-US" dirty="0" smtClean="0"/>
              <a:t> line options</a:t>
            </a:r>
          </a:p>
          <a:p>
            <a:r>
              <a:rPr lang="en-US" dirty="0" smtClean="0"/>
              <a:t>No diagnostic output (a command-line option)</a:t>
            </a:r>
          </a:p>
          <a:p>
            <a:r>
              <a:rPr lang="en-US" dirty="0" smtClean="0"/>
              <a:t> Not super-well </a:t>
            </a:r>
            <a:r>
              <a:rPr lang="en-US" dirty="0" err="1" smtClean="0"/>
              <a:t>doc’d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60198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Tutorial on </a:t>
            </a:r>
            <a:r>
              <a:rPr lang="en-US" dirty="0" err="1" smtClean="0"/>
              <a:t>cmd</a:t>
            </a:r>
            <a:r>
              <a:rPr lang="en-US" dirty="0" smtClean="0"/>
              <a:t> line usage: </a:t>
            </a:r>
            <a:r>
              <a:rPr lang="en-US" dirty="0" smtClean="0">
                <a:hlinkClick r:id="rId2"/>
              </a:rPr>
              <a:t>http://programminghistorian.org/lessons/topic-modeling-and-mallet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68362"/>
          </a:xfrm>
        </p:spPr>
        <p:txBody>
          <a:bodyPr/>
          <a:lstStyle/>
          <a:p>
            <a:r>
              <a:rPr lang="en-US" dirty="0" smtClean="0"/>
              <a:t>2 of the 3 CSV Output files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5057775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667000"/>
            <a:ext cx="8239126" cy="3960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990600"/>
            <a:ext cx="2713703" cy="12192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7391400" y="2133600"/>
            <a:ext cx="14748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1"/>
          </p:cNvCxnSpPr>
          <p:nvPr/>
        </p:nvCxnSpPr>
        <p:spPr>
          <a:xfrm flipH="1">
            <a:off x="5029200" y="1600200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a horrible thing here: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8353425" cy="219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notebook has lots of code to process these files…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0940"/>
            <a:ext cx="9144000" cy="2887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400"/>
            <a:ext cx="9144000" cy="3122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151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pandas stats…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4343400" cy="36109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1524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107 chapters, 10 topics “requested”…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71800"/>
            <a:ext cx="4398253" cy="364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0" y="2514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Topic proportion distribution…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5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25538</TotalTime>
  <Words>1156</Words>
  <Application>Microsoft Macintosh PowerPoint</Application>
  <PresentationFormat>On-screen Show (4:3)</PresentationFormat>
  <Paragraphs>87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Topic Analysis</vt:lpstr>
      <vt:lpstr>PowerPoint Presentation</vt:lpstr>
      <vt:lpstr>Topic Modeling Tool (GUI)</vt:lpstr>
      <vt:lpstr>Post run…</vt:lpstr>
      <vt:lpstr>Pros/Cons vs CMD-Line Mallet</vt:lpstr>
      <vt:lpstr>2 of the 3 CSV Output files</vt:lpstr>
      <vt:lpstr>Notice a horrible thing here:</vt:lpstr>
      <vt:lpstr>My notebook has lots of code to process these files…</vt:lpstr>
      <vt:lpstr>A few pandas stats…</vt:lpstr>
      <vt:lpstr>The default HTML output is a little lacking…</vt:lpstr>
      <vt:lpstr>Network JSON in D3.js</vt:lpstr>
      <vt:lpstr>Making the objects:</vt:lpstr>
      <vt:lpstr>Let’s try a hairball!</vt:lpstr>
      <vt:lpstr>Improving the network’s UI…</vt:lpstr>
      <vt:lpstr>Tricks in D3 – scales: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 for Topic Analysis</vt:lpstr>
      <vt:lpstr>A Few More References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Bones of a Bestseller</dc:title>
  <dc:subject/>
  <dc:creator>Lynn</dc:creator>
  <cp:keywords/>
  <dc:description/>
  <cp:lastModifiedBy>Lynn Cherny</cp:lastModifiedBy>
  <cp:revision>376</cp:revision>
  <cp:lastPrinted>2013-05-15T17:56:32Z</cp:lastPrinted>
  <dcterms:created xsi:type="dcterms:W3CDTF">2013-05-08T19:31:26Z</dcterms:created>
  <dcterms:modified xsi:type="dcterms:W3CDTF">2014-08-12T21:41:52Z</dcterms:modified>
  <cp:category/>
</cp:coreProperties>
</file>