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9" r:id="rId5"/>
    <p:sldId id="271" r:id="rId6"/>
    <p:sldId id="272" r:id="rId7"/>
    <p:sldId id="279" r:id="rId8"/>
    <p:sldId id="280" r:id="rId9"/>
    <p:sldId id="274" r:id="rId10"/>
    <p:sldId id="281" r:id="rId11"/>
    <p:sldId id="27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56" autoAdjust="0"/>
    <p:restoredTop sz="71385" autoAdjust="0"/>
  </p:normalViewPr>
  <p:slideViewPr>
    <p:cSldViewPr snapToGrid="0">
      <p:cViewPr varScale="1">
        <p:scale>
          <a:sx n="55" d="100"/>
          <a:sy n="55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9" y="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F01B-B429-4AC7-9DBA-71F0D6CE341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1018D-BDB5-4986-B173-AE051C993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275B-2FB1-451D-9F36-90AD54BC6BB6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4B36-D3D2-4874-94FC-04D0A67D9443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E91C-A5E7-46CC-B2DD-EEA13AE5B5AA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857-34FD-4A7D-B588-77CF4067D8EC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1EF-8112-40B6-B96A-4C0AFCBBD089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3BB5-1E7D-4BBD-BF14-36FB4EB78DA7}" type="datetime1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0D9-5A95-4BEC-9BB5-5D5A1B4E1AFC}" type="datetime1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F06-9E58-4E77-9A99-DF14FD6A7B34}" type="datetime1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B44-9CF5-4119-9A9A-8829AAD89D0A}" type="datetime1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D635-FC7F-4432-B209-6D4FEC37F983}" type="datetime1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E725-ADBB-4A6E-8C2C-2D3C1E163036}" type="datetime1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51B7-DFE8-4758-8029-A0A069E2A85E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prep.schoolog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Introduction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programming concepts (6 weeks)</a:t>
            </a:r>
          </a:p>
          <a:p>
            <a:pPr lvl="1"/>
            <a:r>
              <a:rPr lang="en-US" dirty="0" smtClean="0"/>
              <a:t>Learn some of the building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modeling and algorithm </a:t>
            </a:r>
            <a:r>
              <a:rPr lang="en-US" dirty="0" smtClean="0"/>
              <a:t>design (4 weeks)</a:t>
            </a:r>
          </a:p>
          <a:p>
            <a:pPr lvl="1"/>
            <a:r>
              <a:rPr lang="en-US" dirty="0" smtClean="0"/>
              <a:t>Practice assembling the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 a web game/application (4 weeks)</a:t>
            </a:r>
          </a:p>
          <a:p>
            <a:pPr lvl="1"/>
            <a:r>
              <a:rPr lang="en-US" dirty="0" smtClean="0"/>
              <a:t>Build something you care about and share it with the school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Intermediate programming concepts (4 weeks)</a:t>
            </a:r>
          </a:p>
          <a:p>
            <a:pPr lvl="1"/>
            <a:r>
              <a:rPr lang="en-US" dirty="0" smtClean="0"/>
              <a:t>Additional ways of organizing the blocks</a:t>
            </a:r>
          </a:p>
        </p:txBody>
      </p:sp>
    </p:spTree>
    <p:extLst>
      <p:ext uri="{BB962C8B-B14F-4D97-AF65-F5344CB8AC3E}">
        <p14:creationId xmlns:p14="http://schemas.microsoft.com/office/powerpoint/2010/main" val="15234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Exercises</a:t>
            </a:r>
            <a:endParaRPr lang="en-US" dirty="0"/>
          </a:p>
          <a:p>
            <a:pPr lvl="1"/>
            <a:r>
              <a:rPr lang="en-US" dirty="0"/>
              <a:t>Expected to be done in class</a:t>
            </a:r>
          </a:p>
          <a:p>
            <a:pPr lvl="1"/>
            <a:r>
              <a:rPr lang="en-US" dirty="0"/>
              <a:t>Typically programming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Followed by question/answer</a:t>
            </a:r>
          </a:p>
          <a:p>
            <a:pPr lvl="1"/>
            <a:r>
              <a:rPr lang="en-US" dirty="0" smtClean="0"/>
              <a:t>Graded (formative)</a:t>
            </a:r>
          </a:p>
          <a:p>
            <a:r>
              <a:rPr lang="en-US" dirty="0" smtClean="0"/>
              <a:t>Quizzes (25%)</a:t>
            </a:r>
          </a:p>
          <a:p>
            <a:pPr lvl="1"/>
            <a:r>
              <a:rPr lang="en-US" dirty="0" smtClean="0"/>
              <a:t>Question/answer</a:t>
            </a:r>
            <a:endParaRPr lang="en-US" dirty="0"/>
          </a:p>
          <a:p>
            <a:pPr lvl="1"/>
            <a:r>
              <a:rPr lang="en-US" dirty="0" smtClean="0"/>
              <a:t>Graded (summative)</a:t>
            </a:r>
          </a:p>
          <a:p>
            <a:r>
              <a:rPr lang="en-US" dirty="0"/>
              <a:t>Unit </a:t>
            </a:r>
            <a:r>
              <a:rPr lang="en-US" dirty="0" smtClean="0"/>
              <a:t>tests (40%)</a:t>
            </a:r>
            <a:endParaRPr lang="en-US" dirty="0"/>
          </a:p>
          <a:p>
            <a:pPr lvl="1"/>
            <a:r>
              <a:rPr lang="en-US" dirty="0"/>
              <a:t>One per unit (4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Individual projects (5%)</a:t>
            </a:r>
            <a:endParaRPr lang="en-US" dirty="0"/>
          </a:p>
          <a:p>
            <a:pPr lvl="1"/>
            <a:r>
              <a:rPr lang="en-US" dirty="0"/>
              <a:t>Interview someone in computer </a:t>
            </a:r>
            <a:r>
              <a:rPr lang="en-US" dirty="0" smtClean="0"/>
              <a:t>science, present to class</a:t>
            </a:r>
          </a:p>
          <a:p>
            <a:pPr lvl="1"/>
            <a:r>
              <a:rPr lang="en-US" dirty="0" smtClean="0"/>
              <a:t>History topic in computer science</a:t>
            </a:r>
            <a:endParaRPr lang="en-US" dirty="0"/>
          </a:p>
          <a:p>
            <a:r>
              <a:rPr lang="en-US" dirty="0"/>
              <a:t>Group </a:t>
            </a:r>
            <a:r>
              <a:rPr lang="en-US" dirty="0" smtClean="0"/>
              <a:t>project (15%)</a:t>
            </a:r>
            <a:endParaRPr lang="en-US" dirty="0"/>
          </a:p>
          <a:p>
            <a:pPr lvl="1"/>
            <a:r>
              <a:rPr lang="en-US" dirty="0"/>
              <a:t>Break into </a:t>
            </a:r>
            <a:r>
              <a:rPr lang="en-US" dirty="0" smtClean="0"/>
              <a:t>groups</a:t>
            </a:r>
            <a:endParaRPr lang="en-US" dirty="0"/>
          </a:p>
          <a:p>
            <a:pPr lvl="1"/>
            <a:r>
              <a:rPr lang="en-US" dirty="0"/>
              <a:t>Design and develop a web </a:t>
            </a:r>
            <a:r>
              <a:rPr lang="en-US" dirty="0" smtClean="0"/>
              <a:t>app/game</a:t>
            </a:r>
            <a:endParaRPr lang="en-US" dirty="0"/>
          </a:p>
          <a:p>
            <a:pPr lvl="1"/>
            <a:r>
              <a:rPr lang="en-US" dirty="0" smtClean="0"/>
              <a:t>School </a:t>
            </a:r>
            <a:r>
              <a:rPr lang="en-US" dirty="0"/>
              <a:t>will try to </a:t>
            </a:r>
            <a:r>
              <a:rPr lang="en-US" dirty="0" smtClean="0"/>
              <a:t>use/play it</a:t>
            </a:r>
            <a:endParaRPr lang="en-US" dirty="0"/>
          </a:p>
          <a:p>
            <a:r>
              <a:rPr lang="en-US" dirty="0"/>
              <a:t>Final (15</a:t>
            </a:r>
            <a:r>
              <a:rPr lang="en-US" dirty="0" smtClean="0"/>
              <a:t>%)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Day Survey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>
                <a:hlinkClick r:id="rId2"/>
              </a:rPr>
              <a:t>universityprep.schoology.com</a:t>
            </a:r>
            <a:r>
              <a:rPr lang="en-US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Erik Christensen</a:t>
            </a:r>
          </a:p>
          <a:p>
            <a:r>
              <a:rPr lang="en-US" dirty="0" smtClean="0"/>
              <a:t>Richard </a:t>
            </a:r>
            <a:r>
              <a:rPr lang="en-US" dirty="0"/>
              <a:t>Kassissieh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you sign up for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56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class description sounded interesting.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will learn how to build </a:t>
            </a:r>
            <a:r>
              <a:rPr lang="en-US" smtClean="0"/>
              <a:t>amazing websites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will learn how to create facebook</a:t>
            </a:r>
            <a:r>
              <a:rPr lang="en-US" baseline="30000" dirty="0" smtClean="0"/>
              <a:t>2</a:t>
            </a:r>
            <a:r>
              <a:rPr lang="en-US" dirty="0" smtClean="0"/>
              <a:t> and retire at age 23.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class will look good on my transcript.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will learn how to create “mods” for the game </a:t>
            </a:r>
            <a:r>
              <a:rPr lang="en-US" dirty="0" err="1" smtClean="0"/>
              <a:t>Minecraft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am thinking of majoring in Computer Science.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Computer Science will be useful no matter what I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One popular definition comes from an article published in the ACM (Association of Computing Machinery):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“Computer science is the systematic study of </a:t>
            </a:r>
            <a:r>
              <a:rPr lang="en-US" b="1" i="1" dirty="0" smtClean="0"/>
              <a:t>algorithms</a:t>
            </a:r>
            <a:r>
              <a:rPr lang="en-US" i="1" dirty="0" smtClean="0"/>
              <a:t> and </a:t>
            </a:r>
            <a:r>
              <a:rPr lang="en-US" b="1" i="1" dirty="0" smtClean="0"/>
              <a:t>data structures</a:t>
            </a:r>
            <a:r>
              <a:rPr lang="en-US" i="1" dirty="0" smtClean="0"/>
              <a:t>, specifically:</a:t>
            </a:r>
          </a:p>
          <a:p>
            <a:pPr marL="457200" lvl="1" indent="0">
              <a:buNone/>
            </a:pPr>
            <a:r>
              <a:rPr lang="en-US" i="1" dirty="0" smtClean="0"/>
              <a:t>(1) their formal properties,</a:t>
            </a:r>
          </a:p>
          <a:p>
            <a:pPr marL="457200" lvl="1" indent="0">
              <a:buNone/>
            </a:pPr>
            <a:r>
              <a:rPr lang="en-US" i="1" dirty="0" smtClean="0"/>
              <a:t>(2) their mechanical and linguistic realizations, and</a:t>
            </a:r>
          </a:p>
          <a:p>
            <a:pPr marL="457200" lvl="1" indent="0">
              <a:buNone/>
            </a:pPr>
            <a:r>
              <a:rPr lang="en-US" i="1" dirty="0" smtClean="0"/>
              <a:t>(3) their applications”</a:t>
            </a:r>
          </a:p>
          <a:p>
            <a:pPr marL="0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sz="1800" i="1" dirty="0" smtClean="0"/>
              <a:t>Gibbs and Tucker, “A Model Curriculum for a Liberal Arts Degree in Computer Science”, Comm. of the ACM, vol. 29, no. 3, March 1986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algorithm:</a:t>
            </a:r>
          </a:p>
          <a:p>
            <a:pPr lvl="1"/>
            <a:r>
              <a:rPr lang="en-US" dirty="0" smtClean="0"/>
              <a:t>Starts with one or more pieces of data (“</a:t>
            </a:r>
            <a:r>
              <a:rPr lang="en-US" b="1" dirty="0" smtClean="0"/>
              <a:t>inputs</a:t>
            </a:r>
            <a:r>
              <a:rPr lang="en-US" dirty="0" smtClean="0"/>
              <a:t>”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Produces one or more pieces of data (“</a:t>
            </a:r>
            <a:r>
              <a:rPr lang="en-US" b="1" dirty="0" smtClean="0"/>
              <a:t>outputs</a:t>
            </a:r>
            <a:r>
              <a:rPr lang="en-US" dirty="0" smtClean="0"/>
              <a:t>”)</a:t>
            </a:r>
            <a:endParaRPr lang="en-US" b="1" dirty="0" smtClean="0"/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a well-defined </a:t>
            </a:r>
            <a:r>
              <a:rPr lang="en-US" b="1" dirty="0" smtClean="0"/>
              <a:t>sequence of steps </a:t>
            </a:r>
            <a:r>
              <a:rPr lang="en-US" dirty="0" smtClean="0"/>
              <a:t>for computing the answer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Algorithms:</a:t>
            </a:r>
            <a:endParaRPr lang="en-US" dirty="0" smtClean="0"/>
          </a:p>
          <a:p>
            <a:pPr lvl="1"/>
            <a:r>
              <a:rPr lang="en-US" dirty="0"/>
              <a:t>Must have steps that </a:t>
            </a:r>
            <a:r>
              <a:rPr lang="en-US" dirty="0" smtClean="0"/>
              <a:t>are </a:t>
            </a:r>
            <a:r>
              <a:rPr lang="en-US" b="1" dirty="0" smtClean="0"/>
              <a:t>understandable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Must give </a:t>
            </a:r>
            <a:r>
              <a:rPr lang="en-US" dirty="0" smtClean="0"/>
              <a:t>an answer (don’t compute </a:t>
            </a:r>
            <a:r>
              <a:rPr lang="en-US" b="1" dirty="0" smtClean="0"/>
              <a:t>forever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Must give </a:t>
            </a:r>
            <a:r>
              <a:rPr lang="en-US" dirty="0" smtClean="0"/>
              <a:t>a </a:t>
            </a:r>
            <a:r>
              <a:rPr lang="en-US" b="1" dirty="0" smtClean="0"/>
              <a:t>correct answer </a:t>
            </a:r>
            <a:r>
              <a:rPr lang="en-US" dirty="0" smtClean="0"/>
              <a:t>for any input data</a:t>
            </a:r>
          </a:p>
          <a:p>
            <a:r>
              <a:rPr lang="en-US" dirty="0" smtClean="0"/>
              <a:t>A </a:t>
            </a:r>
            <a:r>
              <a:rPr lang="en-US" dirty="0"/>
              <a:t>very simple algorithm:</a:t>
            </a:r>
          </a:p>
          <a:p>
            <a:pPr lvl="1"/>
            <a:r>
              <a:rPr lang="en-US" dirty="0"/>
              <a:t>x + 1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5144" y="35975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6699" y="3228211"/>
            <a:ext cx="1276141" cy="46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78" y="35975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40296" y="3274657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1118" y="3507107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52214" y="3294193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1859" y="3454967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21505" y="3435431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74270" y="3342646"/>
            <a:ext cx="170822" cy="16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63780" y="3454967"/>
            <a:ext cx="351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2095" y="3464455"/>
            <a:ext cx="351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Algorithm…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86149" y="1363507"/>
          <a:ext cx="5828060" cy="549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Image" r:id="rId3" imgW="4937760" imgH="4654080" progId="Photoshop.Image.13">
                  <p:embed/>
                </p:oleObj>
              </mc:Choice>
              <mc:Fallback>
                <p:oleObj name="Image" r:id="rId3" imgW="4937760" imgH="4654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6149" y="1363507"/>
                        <a:ext cx="5828060" cy="5494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061674" y="1381126"/>
          <a:ext cx="2176463" cy="528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Image" r:id="rId5" imgW="2176200" imgH="5285160" progId="Photoshop.Image.13">
                  <p:embed/>
                </p:oleObj>
              </mc:Choice>
              <mc:Fallback>
                <p:oleObj name="Image" r:id="rId5" imgW="2176200" imgH="5285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1674" y="1381126"/>
                        <a:ext cx="2176463" cy="528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1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Structure?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33607"/>
              </p:ext>
            </p:extLst>
          </p:nvPr>
        </p:nvGraphicFramePr>
        <p:xfrm>
          <a:off x="6810772" y="1218611"/>
          <a:ext cx="3691266" cy="347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" r:id="rId4" imgW="4937760" imgH="4654080" progId="Photoshop.Image.13">
                  <p:embed/>
                </p:oleObj>
              </mc:Choice>
              <mc:Fallback>
                <p:oleObj name="Image" r:id="rId4" imgW="4937760" imgH="4654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0772" y="1218611"/>
                        <a:ext cx="3691266" cy="3479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20459"/>
              </p:ext>
            </p:extLst>
          </p:nvPr>
        </p:nvGraphicFramePr>
        <p:xfrm>
          <a:off x="10755045" y="1513320"/>
          <a:ext cx="1024636" cy="248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" r:id="rId6" imgW="2176200" imgH="5285160" progId="Photoshop.Image.13">
                  <p:embed/>
                </p:oleObj>
              </mc:Choice>
              <mc:Fallback>
                <p:oleObj name="Image" r:id="rId6" imgW="2176200" imgH="5285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55045" y="1513320"/>
                        <a:ext cx="1024636" cy="2487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Data Structure defines:</a:t>
            </a:r>
          </a:p>
          <a:p>
            <a:pPr lvl="1"/>
            <a:r>
              <a:rPr lang="en-US" dirty="0" smtClean="0"/>
              <a:t>The data used in an algorithm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The inputs to the algorithm</a:t>
            </a:r>
          </a:p>
          <a:p>
            <a:pPr lvl="2"/>
            <a:r>
              <a:rPr lang="en-US" dirty="0" smtClean="0"/>
              <a:t>What </a:t>
            </a:r>
            <a:r>
              <a:rPr lang="en-US" dirty="0" smtClean="0"/>
              <a:t>groceries do I have to buy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section are hot dogs in?</a:t>
            </a:r>
          </a:p>
          <a:p>
            <a:pPr lvl="2"/>
            <a:r>
              <a:rPr lang="en-US" dirty="0" smtClean="0"/>
              <a:t>Where is the meat section?</a:t>
            </a:r>
            <a:endParaRPr lang="en-US" dirty="0" smtClean="0"/>
          </a:p>
          <a:p>
            <a:pPr lvl="1"/>
            <a:r>
              <a:rPr lang="en-US" dirty="0" smtClean="0"/>
              <a:t>The outputs of the algorithm</a:t>
            </a:r>
          </a:p>
          <a:p>
            <a:pPr lvl="2"/>
            <a:r>
              <a:rPr lang="en-US" dirty="0" smtClean="0"/>
              <a:t>What </a:t>
            </a:r>
            <a:r>
              <a:rPr lang="en-US" dirty="0" smtClean="0"/>
              <a:t>path </a:t>
            </a:r>
            <a:r>
              <a:rPr lang="en-US" dirty="0" smtClean="0"/>
              <a:t>did </a:t>
            </a:r>
            <a:r>
              <a:rPr lang="en-US" dirty="0" smtClean="0"/>
              <a:t>I take through the store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did I buy?</a:t>
            </a:r>
            <a:endParaRPr lang="en-US" dirty="0" smtClean="0"/>
          </a:p>
          <a:p>
            <a:pPr lvl="1"/>
            <a:r>
              <a:rPr lang="en-US" dirty="0" smtClean="0"/>
              <a:t>Other data needed by the algorithm</a:t>
            </a:r>
          </a:p>
          <a:p>
            <a:pPr lvl="2"/>
            <a:r>
              <a:rPr lang="en-US" dirty="0" smtClean="0"/>
              <a:t>What </a:t>
            </a:r>
            <a:r>
              <a:rPr lang="en-US" dirty="0" smtClean="0"/>
              <a:t>groceries have I bought so far?</a:t>
            </a:r>
          </a:p>
        </p:txBody>
      </p:sp>
    </p:spTree>
    <p:extLst>
      <p:ext uri="{BB962C8B-B14F-4D97-AF65-F5344CB8AC3E}">
        <p14:creationId xmlns:p14="http://schemas.microsoft.com/office/powerpoint/2010/main" val="12203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Returning to our definition: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“Computer science is the systematic study of algorithms and data structures, specifically:</a:t>
            </a:r>
          </a:p>
          <a:p>
            <a:pPr marL="457200" lvl="1" indent="0">
              <a:buNone/>
            </a:pPr>
            <a:r>
              <a:rPr lang="en-US" i="1" dirty="0" smtClean="0"/>
              <a:t>(1) their </a:t>
            </a:r>
            <a:r>
              <a:rPr lang="en-US" b="1" i="1" dirty="0" smtClean="0"/>
              <a:t>formal properties</a:t>
            </a:r>
            <a:r>
              <a:rPr lang="en-US" i="1" dirty="0" smtClean="0"/>
              <a:t>,</a:t>
            </a:r>
          </a:p>
          <a:p>
            <a:pPr marL="457200" lvl="1" indent="0">
              <a:buNone/>
            </a:pPr>
            <a:r>
              <a:rPr lang="en-US" i="1" dirty="0" smtClean="0"/>
              <a:t>(2) their </a:t>
            </a:r>
            <a:r>
              <a:rPr lang="en-US" b="1" i="1" dirty="0" smtClean="0"/>
              <a:t>mechanical</a:t>
            </a:r>
            <a:r>
              <a:rPr lang="en-US" i="1" dirty="0" smtClean="0"/>
              <a:t> and </a:t>
            </a:r>
            <a:r>
              <a:rPr lang="en-US" b="1" i="1" dirty="0" smtClean="0"/>
              <a:t>linguistic realizations</a:t>
            </a:r>
            <a:r>
              <a:rPr lang="en-US" i="1" dirty="0" smtClean="0"/>
              <a:t>, and</a:t>
            </a:r>
          </a:p>
          <a:p>
            <a:pPr marL="457200" lvl="1" indent="0">
              <a:buNone/>
            </a:pPr>
            <a:r>
              <a:rPr lang="en-US" i="1" dirty="0" smtClean="0"/>
              <a:t>(3) their </a:t>
            </a:r>
            <a:r>
              <a:rPr lang="en-US" b="1" i="1" dirty="0" smtClean="0"/>
              <a:t>applications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sz="1800" i="1" dirty="0" smtClean="0"/>
              <a:t>Gibbs and Tucker, “A Model Curriculum for a Liberal Arts Degree in Computer Science”, Comm. of the ACM, vol. 29, no. 3, March 1986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7540" y="3193812"/>
            <a:ext cx="3884815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Are the algorithm and its data structures correct?  Are they efficient?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592548" y="3516978"/>
            <a:ext cx="604992" cy="1341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3300" y="4523805"/>
            <a:ext cx="336916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should we design computers to execute algorithms and store data structures?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989780" y="4253501"/>
            <a:ext cx="853520" cy="5934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3955" y="4523805"/>
            <a:ext cx="3206103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can we write down algorithms and data structures?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400800" y="4253501"/>
            <a:ext cx="1263156" cy="5934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68990" y="5540211"/>
            <a:ext cx="476275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do we use algorithms and data structures to create solutions to problems that matter to us?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09636" y="4740210"/>
            <a:ext cx="226469" cy="7904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21" grpId="0" animBg="1"/>
      <p:bldP spid="2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questions for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identify when a real world problem can be solved by a computer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can I use computer science to </a:t>
            </a:r>
            <a:r>
              <a:rPr lang="en-US" dirty="0" smtClean="0"/>
              <a:t>create something </a:t>
            </a:r>
            <a:r>
              <a:rPr lang="en-US"/>
              <a:t>that </a:t>
            </a:r>
            <a:r>
              <a:rPr lang="en-US" smtClean="0"/>
              <a:t>matters?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679</Words>
  <Application>Microsoft Office PowerPoint</Application>
  <PresentationFormat>Widescreen</PresentationFormat>
  <Paragraphs>116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Image</vt:lpstr>
      <vt:lpstr>Welcome to Introduction to Computer Science</vt:lpstr>
      <vt:lpstr>Intros</vt:lpstr>
      <vt:lpstr>Why did you sign up for this class?</vt:lpstr>
      <vt:lpstr>What is Computer Science?</vt:lpstr>
      <vt:lpstr>What is an Algorithm?</vt:lpstr>
      <vt:lpstr>Shopping Algorithm…</vt:lpstr>
      <vt:lpstr>What is a Data Structure?</vt:lpstr>
      <vt:lpstr>So, what is Computer Science?</vt:lpstr>
      <vt:lpstr>Essential questions for this class</vt:lpstr>
      <vt:lpstr>Units</vt:lpstr>
      <vt:lpstr>Expectations</vt:lpstr>
      <vt:lpstr>First Day Survey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Introduction to Computer Science</dc:title>
  <dc:creator>Erik Christensen</dc:creator>
  <cp:lastModifiedBy>Erik Christensen</cp:lastModifiedBy>
  <cp:revision>264</cp:revision>
  <dcterms:created xsi:type="dcterms:W3CDTF">2013-06-29T14:43:23Z</dcterms:created>
  <dcterms:modified xsi:type="dcterms:W3CDTF">2013-09-04T04:32:46Z</dcterms:modified>
</cp:coreProperties>
</file>