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5" autoAdjust="0"/>
    <p:restoredTop sz="94660"/>
  </p:normalViewPr>
  <p:slideViewPr>
    <p:cSldViewPr snapToGrid="0">
      <p:cViewPr varScale="1">
        <p:scale>
          <a:sx n="53" d="100"/>
          <a:sy n="53" d="100"/>
        </p:scale>
        <p:origin x="9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rik\Desktop\spee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rik\Desktop\spee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rik\Desktop\spee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rik\Desktop\spee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Algorithm 2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One Worker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algorithm2!$C$2:$C$8</c:f>
              <c:numCache>
                <c:formatCode>General</c:formatCode>
                <c:ptCount val="7"/>
                <c:pt idx="0">
                  <c:v>700000000</c:v>
                </c:pt>
                <c:pt idx="1">
                  <c:v>600000000</c:v>
                </c:pt>
                <c:pt idx="2">
                  <c:v>500000000</c:v>
                </c:pt>
                <c:pt idx="3">
                  <c:v>400000000</c:v>
                </c:pt>
                <c:pt idx="4">
                  <c:v>300000000</c:v>
                </c:pt>
                <c:pt idx="5">
                  <c:v>200000000</c:v>
                </c:pt>
                <c:pt idx="6">
                  <c:v>100000000</c:v>
                </c:pt>
              </c:numCache>
            </c:numRef>
          </c:xVal>
          <c:yVal>
            <c:numRef>
              <c:f>algorithm2!$D$2:$D$8</c:f>
              <c:numCache>
                <c:formatCode>General</c:formatCode>
                <c:ptCount val="7"/>
                <c:pt idx="0">
                  <c:v>5.3120000000000003</c:v>
                </c:pt>
                <c:pt idx="1">
                  <c:v>4.5629999999999997</c:v>
                </c:pt>
                <c:pt idx="2">
                  <c:v>3.7850000000000001</c:v>
                </c:pt>
                <c:pt idx="3">
                  <c:v>3.0459999999999998</c:v>
                </c:pt>
                <c:pt idx="4">
                  <c:v>2.2970000000000002</c:v>
                </c:pt>
                <c:pt idx="5">
                  <c:v>1.5149999999999999</c:v>
                </c:pt>
                <c:pt idx="6">
                  <c:v>0.76600000000000001</c:v>
                </c:pt>
              </c:numCache>
            </c:numRef>
          </c:yVal>
          <c:smooth val="0"/>
        </c:ser>
        <c:ser>
          <c:idx val="1"/>
          <c:order val="1"/>
          <c:tx>
            <c:v>Two Workers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algorithm2!$C$12:$C$18</c:f>
              <c:numCache>
                <c:formatCode>General</c:formatCode>
                <c:ptCount val="7"/>
                <c:pt idx="0">
                  <c:v>700000000</c:v>
                </c:pt>
                <c:pt idx="1">
                  <c:v>600000000</c:v>
                </c:pt>
                <c:pt idx="2">
                  <c:v>500000000</c:v>
                </c:pt>
                <c:pt idx="3">
                  <c:v>400000000</c:v>
                </c:pt>
                <c:pt idx="4">
                  <c:v>300000000</c:v>
                </c:pt>
                <c:pt idx="5">
                  <c:v>200000000</c:v>
                </c:pt>
                <c:pt idx="6">
                  <c:v>100000000</c:v>
                </c:pt>
              </c:numCache>
            </c:numRef>
          </c:xVal>
          <c:yVal>
            <c:numRef>
              <c:f>algorithm2!$D$12:$D$18</c:f>
              <c:numCache>
                <c:formatCode>General</c:formatCode>
                <c:ptCount val="7"/>
                <c:pt idx="0">
                  <c:v>3.0779999999999998</c:v>
                </c:pt>
                <c:pt idx="1">
                  <c:v>2.625</c:v>
                </c:pt>
                <c:pt idx="2">
                  <c:v>2.2040000000000002</c:v>
                </c:pt>
                <c:pt idx="3">
                  <c:v>1.7649999999999999</c:v>
                </c:pt>
                <c:pt idx="4">
                  <c:v>1.375</c:v>
                </c:pt>
                <c:pt idx="5">
                  <c:v>0.90700000000000003</c:v>
                </c:pt>
                <c:pt idx="6">
                  <c:v>0.42199999999999999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6148424"/>
        <c:axId val="186148816"/>
      </c:scatterChart>
      <c:valAx>
        <c:axId val="1861484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Input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148816"/>
        <c:crosses val="autoZero"/>
        <c:crossBetween val="midCat"/>
      </c:valAx>
      <c:valAx>
        <c:axId val="186148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in Secnods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1484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Algorithm 3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One Worker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algorithm3!$C$2:$C$7</c:f>
              <c:numCache>
                <c:formatCode>General</c:formatCode>
                <c:ptCount val="6"/>
                <c:pt idx="0">
                  <c:v>60000</c:v>
                </c:pt>
                <c:pt idx="1">
                  <c:v>50000</c:v>
                </c:pt>
                <c:pt idx="2">
                  <c:v>40000</c:v>
                </c:pt>
                <c:pt idx="3">
                  <c:v>30000</c:v>
                </c:pt>
                <c:pt idx="4">
                  <c:v>20000</c:v>
                </c:pt>
                <c:pt idx="5">
                  <c:v>10000</c:v>
                </c:pt>
              </c:numCache>
            </c:numRef>
          </c:xVal>
          <c:yVal>
            <c:numRef>
              <c:f>algorithm3!$D$2:$D$7</c:f>
              <c:numCache>
                <c:formatCode>General</c:formatCode>
                <c:ptCount val="6"/>
                <c:pt idx="0">
                  <c:v>27.202999999999999</c:v>
                </c:pt>
                <c:pt idx="1">
                  <c:v>18.917999999999999</c:v>
                </c:pt>
                <c:pt idx="2">
                  <c:v>12.093</c:v>
                </c:pt>
                <c:pt idx="3">
                  <c:v>6.8280000000000003</c:v>
                </c:pt>
                <c:pt idx="4">
                  <c:v>3.0310000000000001</c:v>
                </c:pt>
                <c:pt idx="5">
                  <c:v>0.76500000000000001</c:v>
                </c:pt>
              </c:numCache>
            </c:numRef>
          </c:yVal>
          <c:smooth val="0"/>
        </c:ser>
        <c:ser>
          <c:idx val="1"/>
          <c:order val="1"/>
          <c:tx>
            <c:v>Two Workers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algorithm3!$C$8:$C$13</c:f>
              <c:numCache>
                <c:formatCode>General</c:formatCode>
                <c:ptCount val="6"/>
                <c:pt idx="0">
                  <c:v>60000</c:v>
                </c:pt>
                <c:pt idx="1">
                  <c:v>50000</c:v>
                </c:pt>
                <c:pt idx="2">
                  <c:v>40000</c:v>
                </c:pt>
                <c:pt idx="3">
                  <c:v>30000</c:v>
                </c:pt>
                <c:pt idx="4">
                  <c:v>20000</c:v>
                </c:pt>
                <c:pt idx="5">
                  <c:v>10000</c:v>
                </c:pt>
              </c:numCache>
            </c:numRef>
          </c:xVal>
          <c:yVal>
            <c:numRef>
              <c:f>algorithm3!$D$8:$D$13</c:f>
              <c:numCache>
                <c:formatCode>General</c:formatCode>
                <c:ptCount val="6"/>
                <c:pt idx="0">
                  <c:v>14.922000000000001</c:v>
                </c:pt>
                <c:pt idx="1">
                  <c:v>9.7029999999999994</c:v>
                </c:pt>
                <c:pt idx="2">
                  <c:v>6.6630000000000003</c:v>
                </c:pt>
                <c:pt idx="3">
                  <c:v>3.7029999999999998</c:v>
                </c:pt>
                <c:pt idx="4">
                  <c:v>1.641</c:v>
                </c:pt>
                <c:pt idx="5">
                  <c:v>0.40600000000000003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6866008"/>
        <c:axId val="346869144"/>
      </c:scatterChart>
      <c:valAx>
        <c:axId val="3468660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Input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6869144"/>
        <c:crosses val="autoZero"/>
        <c:crossBetween val="midCat"/>
      </c:valAx>
      <c:valAx>
        <c:axId val="346869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in Secnods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68660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Algorithm 1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One Worker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algorithm1!$C$2:$C$8</c:f>
              <c:numCache>
                <c:formatCode>General</c:formatCode>
                <c:ptCount val="7"/>
                <c:pt idx="0">
                  <c:v>700000000</c:v>
                </c:pt>
                <c:pt idx="1">
                  <c:v>600000000</c:v>
                </c:pt>
                <c:pt idx="2">
                  <c:v>500000000</c:v>
                </c:pt>
                <c:pt idx="3">
                  <c:v>400000000</c:v>
                </c:pt>
                <c:pt idx="4">
                  <c:v>300000000</c:v>
                </c:pt>
                <c:pt idx="5">
                  <c:v>200000000</c:v>
                </c:pt>
                <c:pt idx="6">
                  <c:v>100000000</c:v>
                </c:pt>
              </c:numCache>
            </c:numRef>
          </c:xVal>
          <c:yVal>
            <c:numRef>
              <c:f>algorithm1!$D$2:$D$8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6866400"/>
        <c:axId val="346867184"/>
      </c:scatterChart>
      <c:valAx>
        <c:axId val="3468664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Input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6867184"/>
        <c:crosses val="autoZero"/>
        <c:crossBetween val="midCat"/>
      </c:valAx>
      <c:valAx>
        <c:axId val="346867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in Secnods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68664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Phone</a:t>
            </a:r>
            <a:r>
              <a:rPr lang="en-US" baseline="0"/>
              <a:t> Book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Look at each Page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phonebook!$C$2:$C$7</c:f>
              <c:numCache>
                <c:formatCode>General</c:formatCode>
                <c:ptCount val="6"/>
                <c:pt idx="0">
                  <c:v>700000000</c:v>
                </c:pt>
                <c:pt idx="1">
                  <c:v>600000000</c:v>
                </c:pt>
                <c:pt idx="2">
                  <c:v>500000000</c:v>
                </c:pt>
                <c:pt idx="3">
                  <c:v>400000000</c:v>
                </c:pt>
                <c:pt idx="4">
                  <c:v>300000000</c:v>
                </c:pt>
                <c:pt idx="5">
                  <c:v>200000000</c:v>
                </c:pt>
              </c:numCache>
            </c:numRef>
          </c:xVal>
          <c:yVal>
            <c:numRef>
              <c:f>phonebook!$D$2:$D$7</c:f>
              <c:numCache>
                <c:formatCode>General</c:formatCode>
                <c:ptCount val="6"/>
                <c:pt idx="0">
                  <c:v>7</c:v>
                </c:pt>
                <c:pt idx="1">
                  <c:v>6</c:v>
                </c:pt>
                <c:pt idx="2">
                  <c:v>5</c:v>
                </c:pt>
                <c:pt idx="3">
                  <c:v>4</c:v>
                </c:pt>
                <c:pt idx="4">
                  <c:v>3</c:v>
                </c:pt>
                <c:pt idx="5">
                  <c:v>2</c:v>
                </c:pt>
              </c:numCache>
            </c:numRef>
          </c:yVal>
          <c:smooth val="0"/>
        </c:ser>
        <c:ser>
          <c:idx val="1"/>
          <c:order val="1"/>
          <c:tx>
            <c:v>Tear in Half</c:v>
          </c:tx>
          <c:spPr>
            <a:ln w="19050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phonebook!$C$12:$C$17</c:f>
              <c:numCache>
                <c:formatCode>General</c:formatCode>
                <c:ptCount val="6"/>
                <c:pt idx="0">
                  <c:v>700000000</c:v>
                </c:pt>
                <c:pt idx="1">
                  <c:v>600000000</c:v>
                </c:pt>
                <c:pt idx="2">
                  <c:v>500000000</c:v>
                </c:pt>
                <c:pt idx="3">
                  <c:v>400000000</c:v>
                </c:pt>
                <c:pt idx="4">
                  <c:v>300000000</c:v>
                </c:pt>
                <c:pt idx="5">
                  <c:v>200000000</c:v>
                </c:pt>
              </c:numCache>
            </c:numRef>
          </c:xVal>
          <c:yVal>
            <c:numRef>
              <c:f>phonebook!$D$12:$D$17</c:f>
              <c:numCache>
                <c:formatCode>General</c:formatCode>
                <c:ptCount val="6"/>
                <c:pt idx="0">
                  <c:v>2.8073549220576042</c:v>
                </c:pt>
                <c:pt idx="1">
                  <c:v>2.5849625007211561</c:v>
                </c:pt>
                <c:pt idx="2">
                  <c:v>2.3219280948873622</c:v>
                </c:pt>
                <c:pt idx="3">
                  <c:v>2</c:v>
                </c:pt>
                <c:pt idx="4">
                  <c:v>1.5849625007211563</c:v>
                </c:pt>
                <c:pt idx="5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8149856"/>
        <c:axId val="345746696"/>
      </c:scatterChart>
      <c:valAx>
        <c:axId val="288149856"/>
        <c:scaling>
          <c:orientation val="minMax"/>
          <c:min val="100000000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pages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345746696"/>
        <c:crosses val="autoZero"/>
        <c:crossBetween val="midCat"/>
      </c:valAx>
      <c:valAx>
        <c:axId val="3457466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2881498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3B3F-644A-49D4-9534-B3B6ECB1B0DA}" type="datetimeFigureOut">
              <a:rPr lang="en-US" smtClean="0"/>
              <a:t>11/22/2013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D7001-E471-4B1A-A9FC-0DF8CADB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34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3B3F-644A-49D4-9534-B3B6ECB1B0DA}" type="datetimeFigureOut">
              <a:rPr lang="en-US" smtClean="0"/>
              <a:t>11/22/2013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D7001-E471-4B1A-A9FC-0DF8CADB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31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3B3F-644A-49D4-9534-B3B6ECB1B0DA}" type="datetimeFigureOut">
              <a:rPr lang="en-US" smtClean="0"/>
              <a:t>11/22/2013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D7001-E471-4B1A-A9FC-0DF8CADB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4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3B3F-644A-49D4-9534-B3B6ECB1B0DA}" type="datetimeFigureOut">
              <a:rPr lang="en-US" smtClean="0"/>
              <a:t>11/22/2013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D7001-E471-4B1A-A9FC-0DF8CADB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0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3B3F-644A-49D4-9534-B3B6ECB1B0DA}" type="datetimeFigureOut">
              <a:rPr lang="en-US" smtClean="0"/>
              <a:t>11/22/2013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D7001-E471-4B1A-A9FC-0DF8CADB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89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3B3F-644A-49D4-9534-B3B6ECB1B0DA}" type="datetimeFigureOut">
              <a:rPr lang="en-US" smtClean="0"/>
              <a:t>11/22/2013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D7001-E471-4B1A-A9FC-0DF8CADB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63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3B3F-644A-49D4-9534-B3B6ECB1B0DA}" type="datetimeFigureOut">
              <a:rPr lang="en-US" smtClean="0"/>
              <a:t>11/22/2013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D7001-E471-4B1A-A9FC-0DF8CADB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21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3B3F-644A-49D4-9534-B3B6ECB1B0DA}" type="datetimeFigureOut">
              <a:rPr lang="en-US" smtClean="0"/>
              <a:t>11/22/2013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D7001-E471-4B1A-A9FC-0DF8CADB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83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3B3F-644A-49D4-9534-B3B6ECB1B0DA}" type="datetimeFigureOut">
              <a:rPr lang="en-US" smtClean="0"/>
              <a:t>11/22/2013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D7001-E471-4B1A-A9FC-0DF8CADB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44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3B3F-644A-49D4-9534-B3B6ECB1B0DA}" type="datetimeFigureOut">
              <a:rPr lang="en-US" smtClean="0"/>
              <a:t>11/22/2013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D7001-E471-4B1A-A9FC-0DF8CADB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3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3B3F-644A-49D4-9534-B3B6ECB1B0DA}" type="datetimeFigureOut">
              <a:rPr lang="en-US" smtClean="0"/>
              <a:t>11/22/2013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D7001-E471-4B1A-A9FC-0DF8CADB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80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33B3F-644A-49D4-9534-B3B6ECB1B0DA}" type="datetimeFigureOut">
              <a:rPr lang="en-US" smtClean="0"/>
              <a:t>11/22/2013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D7001-E471-4B1A-A9FC-0DF8CADB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4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inside.universityprep.org/~echristensen/resources/binary/default.html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nside.universityprep.org/~echristensen/resources/space/default.html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inside.universityprep.org/~echristensen/resources/speed/default.html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 2.1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Space and Speed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04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three algorithms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/>
          </p:nvPr>
        </p:nvGraphicFramePr>
        <p:xfrm>
          <a:off x="419100" y="4002314"/>
          <a:ext cx="48387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/>
          </p:nvPr>
        </p:nvGraphicFramePr>
        <p:xfrm>
          <a:off x="5909185" y="1538062"/>
          <a:ext cx="5860030" cy="43472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/>
          </p:nvPr>
        </p:nvGraphicFramePr>
        <p:xfrm>
          <a:off x="585107" y="1491342"/>
          <a:ext cx="48387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1267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Speed of an algorithm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Speed matters (sometimes) because:</a:t>
            </a:r>
          </a:p>
          <a:p>
            <a:pPr lvl="1"/>
            <a:r>
              <a:rPr lang="en-US" dirty="0" smtClean="0"/>
              <a:t>It takes too long to compute something</a:t>
            </a:r>
          </a:p>
          <a:p>
            <a:r>
              <a:rPr lang="en-US" dirty="0" smtClean="0"/>
              <a:t>Possible solutions</a:t>
            </a:r>
          </a:p>
          <a:p>
            <a:pPr lvl="1"/>
            <a:r>
              <a:rPr lang="en-US" dirty="0"/>
              <a:t>Compute using more than one processor / </a:t>
            </a:r>
            <a:r>
              <a:rPr lang="en-US" dirty="0" smtClean="0"/>
              <a:t>computer</a:t>
            </a:r>
          </a:p>
          <a:p>
            <a:pPr lvl="1"/>
            <a:r>
              <a:rPr lang="en-US" dirty="0" smtClean="0"/>
              <a:t>Different algorithm (phone book example)</a:t>
            </a:r>
          </a:p>
          <a:p>
            <a:pPr lvl="1"/>
            <a:r>
              <a:rPr lang="en-US" dirty="0" smtClean="0"/>
              <a:t>Different data structures</a:t>
            </a:r>
          </a:p>
          <a:p>
            <a:pPr lvl="1"/>
            <a:r>
              <a:rPr lang="en-US" dirty="0" smtClean="0"/>
              <a:t>“Tweak” the code</a:t>
            </a:r>
          </a:p>
          <a:p>
            <a:r>
              <a:rPr lang="en-US" dirty="0" smtClean="0"/>
              <a:t>But…</a:t>
            </a:r>
          </a:p>
          <a:p>
            <a:pPr lvl="1"/>
            <a:r>
              <a:rPr lang="en-US" dirty="0" smtClean="0"/>
              <a:t>Always measure first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67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Phone book algorithm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/>
          </p:nvPr>
        </p:nvGraphicFramePr>
        <p:xfrm>
          <a:off x="2399392" y="1690688"/>
          <a:ext cx="6468837" cy="4390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2662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Calculator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9316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https://inside.universityprep.org/~echristensen/resources/binary/default.html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25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these numbers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51</a:t>
            </a:r>
          </a:p>
          <a:p>
            <a:r>
              <a:rPr lang="en-US" dirty="0" smtClean="0"/>
              <a:t>255</a:t>
            </a:r>
          </a:p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05093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 Calculator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9316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https://inside.universityprep.org/~echristensen/resources/space/default.html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39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can you store in memory?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page of text</a:t>
            </a:r>
          </a:p>
          <a:p>
            <a:pPr lvl="1"/>
            <a:r>
              <a:rPr lang="en-US" dirty="0" smtClean="0"/>
              <a:t>Approximately 2KB (no formatting)</a:t>
            </a:r>
          </a:p>
          <a:p>
            <a:r>
              <a:rPr lang="en-US" dirty="0" smtClean="0"/>
              <a:t>A photo</a:t>
            </a:r>
          </a:p>
          <a:p>
            <a:pPr lvl="1"/>
            <a:r>
              <a:rPr lang="en-US" dirty="0" smtClean="0"/>
              <a:t>Approximately 8MB (varies)</a:t>
            </a:r>
          </a:p>
          <a:p>
            <a:r>
              <a:rPr lang="en-US" dirty="0" smtClean="0"/>
              <a:t>One bubble</a:t>
            </a:r>
          </a:p>
          <a:p>
            <a:pPr lvl="1"/>
            <a:r>
              <a:rPr lang="en-US" dirty="0" smtClean="0"/>
              <a:t>Use the sample bubble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12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can you store on disk?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page of text</a:t>
            </a:r>
          </a:p>
          <a:p>
            <a:pPr lvl="1"/>
            <a:r>
              <a:rPr lang="en-US" dirty="0" smtClean="0"/>
              <a:t>Approximately 2K (no formatting)</a:t>
            </a:r>
          </a:p>
          <a:p>
            <a:r>
              <a:rPr lang="en-US" dirty="0" smtClean="0"/>
              <a:t>A photo</a:t>
            </a:r>
          </a:p>
          <a:p>
            <a:pPr lvl="1"/>
            <a:r>
              <a:rPr lang="en-US" dirty="0" smtClean="0"/>
              <a:t>Approximately 8MB (varies)</a:t>
            </a:r>
          </a:p>
          <a:p>
            <a:r>
              <a:rPr lang="en-US" dirty="0" smtClean="0"/>
              <a:t>One bubble</a:t>
            </a:r>
          </a:p>
          <a:p>
            <a:pPr lvl="1"/>
            <a:r>
              <a:rPr lang="en-US" dirty="0" smtClean="0"/>
              <a:t>Use the sample bubble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49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long to transmit…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page of text</a:t>
            </a:r>
          </a:p>
          <a:p>
            <a:pPr lvl="1"/>
            <a:r>
              <a:rPr lang="en-US" dirty="0" smtClean="0"/>
              <a:t>Approximately 2KB (no formatting)</a:t>
            </a:r>
          </a:p>
          <a:p>
            <a:r>
              <a:rPr lang="en-US" dirty="0" smtClean="0"/>
              <a:t>A photo</a:t>
            </a:r>
          </a:p>
          <a:p>
            <a:pPr lvl="1"/>
            <a:r>
              <a:rPr lang="en-US" dirty="0" smtClean="0"/>
              <a:t>Approximately 8MB (varies)</a:t>
            </a:r>
          </a:p>
          <a:p>
            <a:r>
              <a:rPr lang="en-US" dirty="0" smtClean="0"/>
              <a:t>One bubble</a:t>
            </a:r>
          </a:p>
          <a:p>
            <a:pPr lvl="1"/>
            <a:r>
              <a:rPr lang="en-US" dirty="0"/>
              <a:t>Use the sample bubble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56229" y="4992914"/>
            <a:ext cx="7779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Assume: 20 </a:t>
            </a:r>
            <a:r>
              <a:rPr lang="en-US" sz="3200" dirty="0" err="1" smtClean="0"/>
              <a:t>MBit</a:t>
            </a:r>
            <a:r>
              <a:rPr lang="en-US" sz="3200" dirty="0" smtClean="0"/>
              <a:t>/sec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3233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Space of a data structure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Space matters (sometimes) because:</a:t>
            </a:r>
          </a:p>
          <a:p>
            <a:pPr lvl="1"/>
            <a:r>
              <a:rPr lang="en-US" dirty="0" smtClean="0"/>
              <a:t>Run out of memory space</a:t>
            </a:r>
          </a:p>
          <a:p>
            <a:pPr lvl="1"/>
            <a:r>
              <a:rPr lang="en-US" dirty="0" smtClean="0"/>
              <a:t>Run out of disk space</a:t>
            </a:r>
          </a:p>
          <a:p>
            <a:pPr lvl="1"/>
            <a:r>
              <a:rPr lang="en-US" dirty="0" smtClean="0"/>
              <a:t>Sending the data on a network takes too long</a:t>
            </a:r>
          </a:p>
          <a:p>
            <a:r>
              <a:rPr lang="en-US" dirty="0" smtClean="0"/>
              <a:t>Possible solutions</a:t>
            </a:r>
          </a:p>
          <a:p>
            <a:pPr lvl="1"/>
            <a:r>
              <a:rPr lang="en-US" dirty="0" smtClean="0"/>
              <a:t>Different data structures</a:t>
            </a:r>
          </a:p>
          <a:p>
            <a:pPr lvl="1"/>
            <a:r>
              <a:rPr lang="en-US" dirty="0" smtClean="0"/>
              <a:t>Compress the data</a:t>
            </a:r>
          </a:p>
          <a:p>
            <a:pPr lvl="1"/>
            <a:r>
              <a:rPr lang="en-US" dirty="0" smtClean="0"/>
              <a:t>Compute using part of the data</a:t>
            </a:r>
          </a:p>
          <a:p>
            <a:pPr lvl="1"/>
            <a:r>
              <a:rPr lang="en-US" dirty="0" smtClean="0"/>
              <a:t>Store on multiple computers</a:t>
            </a:r>
          </a:p>
          <a:p>
            <a:r>
              <a:rPr lang="en-US" dirty="0" smtClean="0"/>
              <a:t>But…</a:t>
            </a:r>
          </a:p>
          <a:p>
            <a:pPr lvl="1"/>
            <a:r>
              <a:rPr lang="en-US" dirty="0" smtClean="0"/>
              <a:t>Always measure first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30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 Calculator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9316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https://inside.universityprep.org/~echristensen/resources/speed/default.html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260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Lesson 2.1</vt:lpstr>
      <vt:lpstr>Binary Calculator</vt:lpstr>
      <vt:lpstr>Try these numbers</vt:lpstr>
      <vt:lpstr>Space Calculator</vt:lpstr>
      <vt:lpstr>How many can you store in memory?</vt:lpstr>
      <vt:lpstr>How many can you store on disk?</vt:lpstr>
      <vt:lpstr>How long to transmit…</vt:lpstr>
      <vt:lpstr>Space of a data structure</vt:lpstr>
      <vt:lpstr>Speed Calculator</vt:lpstr>
      <vt:lpstr>The three algorithms</vt:lpstr>
      <vt:lpstr>Speed of an algorithm</vt:lpstr>
      <vt:lpstr>Phone book algorithm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Christensen</dc:creator>
  <cp:lastModifiedBy>Erik Christensen</cp:lastModifiedBy>
  <cp:revision>2</cp:revision>
  <dcterms:created xsi:type="dcterms:W3CDTF">2013-11-22T15:43:14Z</dcterms:created>
  <dcterms:modified xsi:type="dcterms:W3CDTF">2013-11-22T15:44:26Z</dcterms:modified>
</cp:coreProperties>
</file>