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64" r:id="rId2"/>
    <p:sldId id="256" r:id="rId3"/>
    <p:sldId id="257" r:id="rId4"/>
    <p:sldId id="260" r:id="rId5"/>
    <p:sldId id="259" r:id="rId6"/>
    <p:sldId id="261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53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7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8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24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5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6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78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7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9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7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E5CAD5-DFDD-4980-BC1E-4D81F7219B1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00650D-49CE-4C8C-AA94-69DD0D92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D2A1-ABF5-AE1A-5457-8CC67151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792528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Solved Queries of ETL Project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5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923C84-523D-E68A-57F4-812F2D62D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527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C816D-B4F0-2BE0-5D3B-CD2132D86CD7}"/>
              </a:ext>
            </a:extLst>
          </p:cNvPr>
          <p:cNvSpPr txBox="1"/>
          <p:nvPr/>
        </p:nvSpPr>
        <p:spPr>
          <a:xfrm>
            <a:off x="0" y="0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 err="1"/>
              <a:t>a.atm_number</a:t>
            </a:r>
            <a:r>
              <a:rPr lang="en-US" dirty="0"/>
              <a:t>, </a:t>
            </a:r>
          </a:p>
          <a:p>
            <a:r>
              <a:rPr lang="en-US" dirty="0" err="1"/>
              <a:t>a.atm_manfacturer</a:t>
            </a:r>
            <a:r>
              <a:rPr lang="en-US" dirty="0"/>
              <a:t>,</a:t>
            </a:r>
          </a:p>
          <a:p>
            <a:r>
              <a:rPr lang="en-US" dirty="0" err="1"/>
              <a:t>l.location</a:t>
            </a:r>
            <a:r>
              <a:rPr lang="en-US" dirty="0"/>
              <a:t>, </a:t>
            </a:r>
          </a:p>
          <a:p>
            <a:r>
              <a:rPr lang="en-US" dirty="0"/>
              <a:t>count(</a:t>
            </a:r>
            <a:r>
              <a:rPr lang="en-US" dirty="0" err="1"/>
              <a:t>trans_id</a:t>
            </a:r>
            <a:r>
              <a:rPr lang="en-US" dirty="0"/>
              <a:t>) as </a:t>
            </a:r>
            <a:r>
              <a:rPr lang="en-US" dirty="0" err="1"/>
              <a:t>total_count_of_transaction</a:t>
            </a:r>
            <a:r>
              <a:rPr lang="en-US" dirty="0"/>
              <a:t>, </a:t>
            </a:r>
          </a:p>
          <a:p>
            <a:r>
              <a:rPr lang="en-US" dirty="0"/>
              <a:t>sum(case when </a:t>
            </a:r>
            <a:r>
              <a:rPr lang="en-US" dirty="0" err="1"/>
              <a:t>atm_status</a:t>
            </a:r>
            <a:r>
              <a:rPr lang="en-US" dirty="0"/>
              <a:t> = 'Inactive' then 1 else 0 end) as </a:t>
            </a:r>
            <a:r>
              <a:rPr lang="en-US" dirty="0" err="1"/>
              <a:t>inactive_transaction_count</a:t>
            </a:r>
            <a:r>
              <a:rPr lang="en-US" dirty="0"/>
              <a:t>, </a:t>
            </a:r>
          </a:p>
          <a:p>
            <a:r>
              <a:rPr lang="en-US" dirty="0"/>
              <a:t>(</a:t>
            </a:r>
            <a:r>
              <a:rPr lang="en-US" dirty="0" err="1"/>
              <a:t>inactive_transaction_count</a:t>
            </a:r>
            <a:r>
              <a:rPr lang="en-US" dirty="0"/>
              <a:t>/</a:t>
            </a:r>
            <a:r>
              <a:rPr lang="en-US" dirty="0" err="1"/>
              <a:t>total_count_of_transaction</a:t>
            </a:r>
            <a:r>
              <a:rPr lang="en-US" dirty="0"/>
              <a:t>)*100 as </a:t>
            </a:r>
            <a:r>
              <a:rPr lang="en-US" dirty="0" err="1"/>
              <a:t>count_percent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140A2-65C7-EE97-66EC-5F3C70FA8F58}"/>
              </a:ext>
            </a:extLst>
          </p:cNvPr>
          <p:cNvSpPr txBox="1"/>
          <p:nvPr/>
        </p:nvSpPr>
        <p:spPr>
          <a:xfrm>
            <a:off x="6264876" y="0"/>
            <a:ext cx="5927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from </a:t>
            </a:r>
          </a:p>
          <a:p>
            <a:r>
              <a:rPr lang="en-IN" dirty="0" err="1"/>
              <a:t>atm_dump.atm_trans_detail</a:t>
            </a:r>
            <a:r>
              <a:rPr lang="en-IN" dirty="0"/>
              <a:t> </a:t>
            </a:r>
            <a:r>
              <a:rPr lang="en-IN" dirty="0" err="1"/>
              <a:t>atd</a:t>
            </a:r>
            <a:r>
              <a:rPr lang="en-IN" dirty="0"/>
              <a:t>, </a:t>
            </a:r>
          </a:p>
          <a:p>
            <a:r>
              <a:rPr lang="en-IN" dirty="0" err="1"/>
              <a:t>atm_dump.atm_detail</a:t>
            </a:r>
            <a:r>
              <a:rPr lang="en-IN" dirty="0"/>
              <a:t> a, </a:t>
            </a:r>
          </a:p>
          <a:p>
            <a:r>
              <a:rPr lang="en-IN" dirty="0" err="1"/>
              <a:t>atm_dump.atm_location</a:t>
            </a:r>
            <a:r>
              <a:rPr lang="en-IN" dirty="0"/>
              <a:t> l </a:t>
            </a:r>
          </a:p>
          <a:p>
            <a:r>
              <a:rPr lang="en-IN" dirty="0"/>
              <a:t>where </a:t>
            </a:r>
            <a:r>
              <a:rPr lang="en-IN" dirty="0" err="1"/>
              <a:t>atd.atm_id</a:t>
            </a:r>
            <a:r>
              <a:rPr lang="en-IN" dirty="0"/>
              <a:t> = </a:t>
            </a:r>
            <a:r>
              <a:rPr lang="en-IN" dirty="0" err="1"/>
              <a:t>a.atmid</a:t>
            </a:r>
            <a:r>
              <a:rPr lang="en-IN" dirty="0"/>
              <a:t> </a:t>
            </a:r>
          </a:p>
          <a:p>
            <a:r>
              <a:rPr lang="en-IN" dirty="0"/>
              <a:t>and </a:t>
            </a:r>
            <a:r>
              <a:rPr lang="en-IN" dirty="0" err="1"/>
              <a:t>a.atm_location_id</a:t>
            </a:r>
            <a:r>
              <a:rPr lang="en-IN" dirty="0"/>
              <a:t> = </a:t>
            </a:r>
            <a:r>
              <a:rPr lang="en-IN" dirty="0" err="1"/>
              <a:t>l.location_id</a:t>
            </a:r>
            <a:r>
              <a:rPr lang="en-IN" dirty="0"/>
              <a:t> </a:t>
            </a:r>
          </a:p>
          <a:p>
            <a:r>
              <a:rPr lang="en-IN" dirty="0"/>
              <a:t>group by </a:t>
            </a:r>
            <a:r>
              <a:rPr lang="en-IN" dirty="0" err="1"/>
              <a:t>a.atm_number</a:t>
            </a:r>
            <a:r>
              <a:rPr lang="en-IN" dirty="0"/>
              <a:t>, </a:t>
            </a:r>
            <a:r>
              <a:rPr lang="en-IN" dirty="0" err="1"/>
              <a:t>a.atm_manfacturer</a:t>
            </a:r>
            <a:r>
              <a:rPr lang="en-IN" dirty="0"/>
              <a:t>, </a:t>
            </a:r>
            <a:r>
              <a:rPr lang="en-IN" dirty="0" err="1"/>
              <a:t>l.location</a:t>
            </a:r>
            <a:r>
              <a:rPr lang="en-IN" dirty="0"/>
              <a:t> </a:t>
            </a:r>
          </a:p>
          <a:p>
            <a:r>
              <a:rPr lang="en-IN" dirty="0"/>
              <a:t>having </a:t>
            </a:r>
            <a:r>
              <a:rPr lang="en-IN" dirty="0" err="1"/>
              <a:t>count_percent</a:t>
            </a:r>
            <a:r>
              <a:rPr lang="en-IN" dirty="0"/>
              <a:t> &gt; 50 </a:t>
            </a:r>
          </a:p>
          <a:p>
            <a:r>
              <a:rPr lang="en-IN" dirty="0"/>
              <a:t>order by </a:t>
            </a:r>
            <a:r>
              <a:rPr lang="en-IN" dirty="0" err="1"/>
              <a:t>inactive_transaction_count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</a:t>
            </a:r>
          </a:p>
          <a:p>
            <a:r>
              <a:rPr lang="en-IN" dirty="0"/>
              <a:t>limit 10;</a:t>
            </a:r>
          </a:p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24D767-3D4C-2153-C41B-496436F23405}"/>
              </a:ext>
            </a:extLst>
          </p:cNvPr>
          <p:cNvCxnSpPr>
            <a:endCxn id="5" idx="0"/>
          </p:cNvCxnSpPr>
          <p:nvPr/>
        </p:nvCxnSpPr>
        <p:spPr>
          <a:xfrm>
            <a:off x="6096000" y="0"/>
            <a:ext cx="0" cy="342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7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AA378-A090-D42B-66C2-64566A23F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91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A5B2F9-99A8-8890-BD25-E161AFD875C8}"/>
              </a:ext>
            </a:extLst>
          </p:cNvPr>
          <p:cNvSpPr txBox="1"/>
          <p:nvPr/>
        </p:nvSpPr>
        <p:spPr>
          <a:xfrm>
            <a:off x="148280" y="4015946"/>
            <a:ext cx="5947719" cy="284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 err="1"/>
              <a:t>atd.weather_main</a:t>
            </a:r>
            <a:r>
              <a:rPr lang="en-US" dirty="0"/>
              <a:t>, </a:t>
            </a:r>
          </a:p>
          <a:p>
            <a:r>
              <a:rPr lang="en-US" dirty="0"/>
              <a:t>count(</a:t>
            </a:r>
            <a:r>
              <a:rPr lang="en-US" dirty="0" err="1"/>
              <a:t>trans_id</a:t>
            </a:r>
            <a:r>
              <a:rPr lang="en-US" dirty="0"/>
              <a:t>) as </a:t>
            </a:r>
            <a:r>
              <a:rPr lang="en-US" dirty="0" err="1"/>
              <a:t>total_count_of_transaction</a:t>
            </a:r>
            <a:r>
              <a:rPr lang="en-US" dirty="0"/>
              <a:t>, </a:t>
            </a:r>
          </a:p>
          <a:p>
            <a:r>
              <a:rPr lang="en-US" dirty="0"/>
              <a:t>sum(case when </a:t>
            </a:r>
            <a:r>
              <a:rPr lang="en-US" dirty="0" err="1"/>
              <a:t>atm_status</a:t>
            </a:r>
            <a:r>
              <a:rPr lang="en-US" dirty="0"/>
              <a:t> = 'Inactive' then 1 else 0 end) as </a:t>
            </a:r>
            <a:r>
              <a:rPr lang="en-US" dirty="0" err="1"/>
              <a:t>inactive_count</a:t>
            </a:r>
            <a:r>
              <a:rPr lang="en-US" dirty="0"/>
              <a:t>, </a:t>
            </a:r>
          </a:p>
          <a:p>
            <a:r>
              <a:rPr lang="en-US" dirty="0"/>
              <a:t>case when coalesce(</a:t>
            </a:r>
            <a:r>
              <a:rPr lang="en-US" dirty="0" err="1"/>
              <a:t>inactive_count</a:t>
            </a:r>
            <a:r>
              <a:rPr lang="en-US" dirty="0"/>
              <a:t>, 0) = 0 then 0.0000 else </a:t>
            </a:r>
            <a:r>
              <a:rPr lang="en-US" dirty="0" err="1"/>
              <a:t>trunc</a:t>
            </a:r>
            <a:r>
              <a:rPr lang="en-US" dirty="0"/>
              <a:t>((cast(</a:t>
            </a:r>
            <a:r>
              <a:rPr lang="en-US" dirty="0" err="1"/>
              <a:t>inactive_count</a:t>
            </a:r>
            <a:r>
              <a:rPr lang="en-US" dirty="0"/>
              <a:t> as </a:t>
            </a:r>
          </a:p>
          <a:p>
            <a:r>
              <a:rPr lang="en-US" dirty="0"/>
              <a:t>numeric(10,4))/</a:t>
            </a:r>
            <a:r>
              <a:rPr lang="en-US" dirty="0" err="1"/>
              <a:t>total_count_of_transaction</a:t>
            </a:r>
            <a:r>
              <a:rPr lang="en-US" dirty="0"/>
              <a:t>)*100, 2) end as </a:t>
            </a:r>
            <a:r>
              <a:rPr lang="en-US" dirty="0" err="1"/>
              <a:t>inactive_count_percent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4208-D10B-FB56-E435-7DF7B282B750}"/>
              </a:ext>
            </a:extLst>
          </p:cNvPr>
          <p:cNvSpPr txBox="1"/>
          <p:nvPr/>
        </p:nvSpPr>
        <p:spPr>
          <a:xfrm>
            <a:off x="6598508" y="3991232"/>
            <a:ext cx="5593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 err="1"/>
              <a:t>atm_dump.atm_trans_detail</a:t>
            </a:r>
            <a:r>
              <a:rPr lang="en-US" dirty="0"/>
              <a:t> </a:t>
            </a:r>
            <a:r>
              <a:rPr lang="en-US" dirty="0" err="1"/>
              <a:t>atd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dirty="0" err="1"/>
              <a:t>atd.weather_main</a:t>
            </a:r>
            <a:r>
              <a:rPr lang="en-US" dirty="0"/>
              <a:t> != '' </a:t>
            </a:r>
          </a:p>
          <a:p>
            <a:r>
              <a:rPr lang="en-US" dirty="0"/>
              <a:t>group by </a:t>
            </a:r>
            <a:r>
              <a:rPr lang="en-US" dirty="0" err="1"/>
              <a:t>atd.weather_main</a:t>
            </a:r>
            <a:r>
              <a:rPr lang="en-US" dirty="0"/>
              <a:t> </a:t>
            </a:r>
          </a:p>
          <a:p>
            <a:r>
              <a:rPr lang="en-US" dirty="0"/>
              <a:t>order by </a:t>
            </a:r>
            <a:r>
              <a:rPr lang="en-US" dirty="0" err="1"/>
              <a:t>inactive_count_percent</a:t>
            </a:r>
            <a:r>
              <a:rPr lang="en-US" dirty="0"/>
              <a:t> desc </a:t>
            </a:r>
          </a:p>
          <a:p>
            <a:r>
              <a:rPr lang="en-US" dirty="0"/>
              <a:t>limit 10;</a:t>
            </a:r>
          </a:p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FD5562-8386-76B3-2124-A6DAF9682CAB}"/>
              </a:ext>
            </a:extLst>
          </p:cNvPr>
          <p:cNvCxnSpPr/>
          <p:nvPr/>
        </p:nvCxnSpPr>
        <p:spPr>
          <a:xfrm>
            <a:off x="6227805" y="3991232"/>
            <a:ext cx="0" cy="286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2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7A829-3E22-3840-741D-22589809F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040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A379C8-5F65-7F10-C1EA-85A78AB5BE72}"/>
              </a:ext>
            </a:extLst>
          </p:cNvPr>
          <p:cNvSpPr txBox="1"/>
          <p:nvPr/>
        </p:nvSpPr>
        <p:spPr>
          <a:xfrm>
            <a:off x="370704" y="4040658"/>
            <a:ext cx="5725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 err="1"/>
              <a:t>a.atm_number</a:t>
            </a:r>
            <a:r>
              <a:rPr lang="en-US" dirty="0"/>
              <a:t>, </a:t>
            </a:r>
          </a:p>
          <a:p>
            <a:r>
              <a:rPr lang="en-US" dirty="0" err="1"/>
              <a:t>a.atm_manfacturer</a:t>
            </a:r>
            <a:r>
              <a:rPr lang="en-US" dirty="0"/>
              <a:t>, </a:t>
            </a:r>
          </a:p>
          <a:p>
            <a:r>
              <a:rPr lang="en-US" dirty="0" err="1"/>
              <a:t>l.location</a:t>
            </a:r>
            <a:r>
              <a:rPr lang="en-US" dirty="0"/>
              <a:t>, </a:t>
            </a:r>
          </a:p>
          <a:p>
            <a:r>
              <a:rPr lang="en-US" dirty="0"/>
              <a:t>count(</a:t>
            </a:r>
            <a:r>
              <a:rPr lang="en-US" dirty="0" err="1"/>
              <a:t>trans_id</a:t>
            </a:r>
            <a:r>
              <a:rPr lang="en-US" dirty="0"/>
              <a:t>) as </a:t>
            </a:r>
            <a:r>
              <a:rPr lang="en-US" dirty="0" err="1"/>
              <a:t>total_count_of_transaction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9B2C0-9A4C-6167-ACAB-F82FDDEAAC52}"/>
              </a:ext>
            </a:extLst>
          </p:cNvPr>
          <p:cNvSpPr txBox="1"/>
          <p:nvPr/>
        </p:nvSpPr>
        <p:spPr>
          <a:xfrm>
            <a:off x="6252518" y="4040658"/>
            <a:ext cx="5939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</a:t>
            </a:r>
          </a:p>
          <a:p>
            <a:r>
              <a:rPr lang="en-IN" dirty="0" err="1"/>
              <a:t>atm_dump.atm_trans_detail</a:t>
            </a:r>
            <a:r>
              <a:rPr lang="en-IN" dirty="0"/>
              <a:t> </a:t>
            </a:r>
            <a:r>
              <a:rPr lang="en-IN" dirty="0" err="1"/>
              <a:t>atd</a:t>
            </a:r>
            <a:r>
              <a:rPr lang="en-IN" dirty="0"/>
              <a:t>, </a:t>
            </a:r>
          </a:p>
          <a:p>
            <a:r>
              <a:rPr lang="en-IN" dirty="0" err="1"/>
              <a:t>atm_dump.atm_detail</a:t>
            </a:r>
            <a:r>
              <a:rPr lang="en-IN" dirty="0"/>
              <a:t> a, </a:t>
            </a:r>
          </a:p>
          <a:p>
            <a:r>
              <a:rPr lang="en-IN" dirty="0" err="1"/>
              <a:t>atm_dump.atm_location</a:t>
            </a:r>
            <a:r>
              <a:rPr lang="en-IN" dirty="0"/>
              <a:t> l </a:t>
            </a:r>
          </a:p>
          <a:p>
            <a:r>
              <a:rPr lang="en-IN" dirty="0"/>
              <a:t>where </a:t>
            </a:r>
            <a:r>
              <a:rPr lang="en-IN" dirty="0" err="1"/>
              <a:t>atd.atm_id</a:t>
            </a:r>
            <a:r>
              <a:rPr lang="en-IN" dirty="0"/>
              <a:t> = </a:t>
            </a:r>
            <a:r>
              <a:rPr lang="en-IN" dirty="0" err="1"/>
              <a:t>a.atmid</a:t>
            </a:r>
            <a:r>
              <a:rPr lang="en-IN" dirty="0"/>
              <a:t> </a:t>
            </a:r>
          </a:p>
          <a:p>
            <a:r>
              <a:rPr lang="en-IN" dirty="0"/>
              <a:t>and </a:t>
            </a:r>
            <a:r>
              <a:rPr lang="en-IN" dirty="0" err="1"/>
              <a:t>a.atm_location_id</a:t>
            </a:r>
            <a:r>
              <a:rPr lang="en-IN" dirty="0"/>
              <a:t> = </a:t>
            </a:r>
            <a:r>
              <a:rPr lang="en-IN" dirty="0" err="1"/>
              <a:t>l.location_id</a:t>
            </a:r>
            <a:r>
              <a:rPr lang="en-IN" dirty="0"/>
              <a:t> </a:t>
            </a:r>
          </a:p>
          <a:p>
            <a:r>
              <a:rPr lang="en-IN" dirty="0"/>
              <a:t>group by </a:t>
            </a:r>
            <a:r>
              <a:rPr lang="en-IN" dirty="0" err="1"/>
              <a:t>a.atm_number</a:t>
            </a:r>
            <a:r>
              <a:rPr lang="en-IN" dirty="0"/>
              <a:t>, </a:t>
            </a:r>
            <a:r>
              <a:rPr lang="en-IN" dirty="0" err="1"/>
              <a:t>a.atm_manfacturer</a:t>
            </a:r>
            <a:r>
              <a:rPr lang="en-IN" dirty="0"/>
              <a:t>, </a:t>
            </a:r>
            <a:r>
              <a:rPr lang="en-IN" dirty="0" err="1"/>
              <a:t>l.location</a:t>
            </a:r>
            <a:r>
              <a:rPr lang="en-IN" dirty="0"/>
              <a:t> </a:t>
            </a:r>
          </a:p>
          <a:p>
            <a:r>
              <a:rPr lang="en-IN" dirty="0"/>
              <a:t>order by </a:t>
            </a:r>
            <a:r>
              <a:rPr lang="en-IN" dirty="0" err="1"/>
              <a:t>total_count_of_transaction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</a:t>
            </a:r>
          </a:p>
          <a:p>
            <a:r>
              <a:rPr lang="en-IN" dirty="0"/>
              <a:t>limit 10;</a:t>
            </a: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F9BBFB-7133-E5A5-D4D8-FD76E6EF4CA1}"/>
              </a:ext>
            </a:extLst>
          </p:cNvPr>
          <p:cNvCxnSpPr/>
          <p:nvPr/>
        </p:nvCxnSpPr>
        <p:spPr>
          <a:xfrm>
            <a:off x="5634681" y="4040658"/>
            <a:ext cx="0" cy="2817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9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25C60-766D-6C9D-CF82-1CA94CBED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2692"/>
            <a:ext cx="12192000" cy="3855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37C8F-FB5C-4869-5E6A-9932DD5EE37E}"/>
              </a:ext>
            </a:extLst>
          </p:cNvPr>
          <p:cNvSpPr txBox="1"/>
          <p:nvPr/>
        </p:nvSpPr>
        <p:spPr>
          <a:xfrm>
            <a:off x="222422" y="0"/>
            <a:ext cx="5873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 err="1"/>
              <a:t>d.year</a:t>
            </a:r>
            <a:r>
              <a:rPr lang="en-US" dirty="0"/>
              <a:t>,</a:t>
            </a:r>
          </a:p>
          <a:p>
            <a:r>
              <a:rPr lang="en-US" dirty="0" err="1"/>
              <a:t>d.month</a:t>
            </a:r>
            <a:r>
              <a:rPr lang="en-US" dirty="0"/>
              <a:t>, </a:t>
            </a:r>
          </a:p>
          <a:p>
            <a:r>
              <a:rPr lang="en-US" dirty="0"/>
              <a:t>count(</a:t>
            </a:r>
            <a:r>
              <a:rPr lang="en-US" dirty="0" err="1"/>
              <a:t>trans_id</a:t>
            </a:r>
            <a:r>
              <a:rPr lang="en-US" dirty="0"/>
              <a:t>) as </a:t>
            </a:r>
            <a:r>
              <a:rPr lang="en-US" dirty="0" err="1"/>
              <a:t>total_count_of_transaction</a:t>
            </a:r>
            <a:r>
              <a:rPr lang="en-US" dirty="0"/>
              <a:t>, </a:t>
            </a:r>
          </a:p>
          <a:p>
            <a:r>
              <a:rPr lang="en-US" dirty="0"/>
              <a:t>sum(case when </a:t>
            </a:r>
            <a:r>
              <a:rPr lang="en-US" dirty="0" err="1"/>
              <a:t>atm_status</a:t>
            </a:r>
            <a:r>
              <a:rPr lang="en-US" dirty="0"/>
              <a:t> = 'Inactive' then 1 else 0 end) as </a:t>
            </a:r>
            <a:r>
              <a:rPr lang="en-US" dirty="0" err="1"/>
              <a:t>inactive_count</a:t>
            </a:r>
            <a:r>
              <a:rPr lang="en-US" dirty="0"/>
              <a:t>, case when </a:t>
            </a:r>
          </a:p>
          <a:p>
            <a:r>
              <a:rPr lang="en-US" dirty="0"/>
              <a:t>coalesce(</a:t>
            </a:r>
            <a:r>
              <a:rPr lang="en-US" dirty="0" err="1"/>
              <a:t>inactive_count</a:t>
            </a:r>
            <a:r>
              <a:rPr lang="en-US" dirty="0"/>
              <a:t>, 0) = 0 then 0.0000 else </a:t>
            </a:r>
            <a:r>
              <a:rPr lang="en-US" dirty="0" err="1"/>
              <a:t>trunc</a:t>
            </a:r>
            <a:r>
              <a:rPr lang="en-US" dirty="0"/>
              <a:t>((cast(</a:t>
            </a:r>
            <a:r>
              <a:rPr lang="en-US" dirty="0" err="1"/>
              <a:t>inactive_count</a:t>
            </a:r>
            <a:r>
              <a:rPr lang="en-US" dirty="0"/>
              <a:t> as</a:t>
            </a:r>
          </a:p>
          <a:p>
            <a:r>
              <a:rPr lang="en-US" dirty="0"/>
              <a:t>numeric(10,4))/</a:t>
            </a:r>
            <a:r>
              <a:rPr lang="en-US" dirty="0" err="1"/>
              <a:t>total_count_of_transaction</a:t>
            </a:r>
            <a:r>
              <a:rPr lang="en-US" dirty="0"/>
              <a:t>)*100, 2) end as </a:t>
            </a:r>
            <a:r>
              <a:rPr lang="en-US" dirty="0" err="1"/>
              <a:t>inactive_count_percent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CFD26-AC52-AED2-E565-8EA65BEFD3AF}"/>
              </a:ext>
            </a:extLst>
          </p:cNvPr>
          <p:cNvSpPr txBox="1"/>
          <p:nvPr/>
        </p:nvSpPr>
        <p:spPr>
          <a:xfrm>
            <a:off x="6697362" y="0"/>
            <a:ext cx="5494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from </a:t>
            </a:r>
          </a:p>
          <a:p>
            <a:r>
              <a:rPr lang="en-IN" dirty="0" err="1"/>
              <a:t>atm_dump.atm_trans_detail</a:t>
            </a:r>
            <a:r>
              <a:rPr lang="en-IN" dirty="0"/>
              <a:t> </a:t>
            </a:r>
            <a:r>
              <a:rPr lang="en-IN" dirty="0" err="1"/>
              <a:t>atd</a:t>
            </a:r>
            <a:r>
              <a:rPr lang="en-IN" dirty="0"/>
              <a:t> </a:t>
            </a:r>
          </a:p>
          <a:p>
            <a:r>
              <a:rPr lang="en-IN" dirty="0"/>
              <a:t>inner join </a:t>
            </a:r>
            <a:r>
              <a:rPr lang="en-IN" dirty="0" err="1"/>
              <a:t>atm_dump.atm_date</a:t>
            </a:r>
            <a:r>
              <a:rPr lang="en-IN" dirty="0"/>
              <a:t> d on </a:t>
            </a:r>
            <a:r>
              <a:rPr lang="en-IN" dirty="0" err="1"/>
              <a:t>atd.date_id</a:t>
            </a:r>
            <a:r>
              <a:rPr lang="en-IN" dirty="0"/>
              <a:t> = </a:t>
            </a:r>
            <a:r>
              <a:rPr lang="en-IN" dirty="0" err="1"/>
              <a:t>d.date_id</a:t>
            </a:r>
            <a:r>
              <a:rPr lang="en-IN" dirty="0"/>
              <a:t> </a:t>
            </a:r>
          </a:p>
          <a:p>
            <a:r>
              <a:rPr lang="en-IN" dirty="0"/>
              <a:t>group by </a:t>
            </a:r>
            <a:r>
              <a:rPr lang="en-IN" dirty="0" err="1"/>
              <a:t>d.year</a:t>
            </a:r>
            <a:r>
              <a:rPr lang="en-IN" dirty="0"/>
              <a:t>, </a:t>
            </a:r>
            <a:r>
              <a:rPr lang="en-IN" dirty="0" err="1"/>
              <a:t>d.month</a:t>
            </a:r>
            <a:r>
              <a:rPr lang="en-IN" dirty="0"/>
              <a:t> </a:t>
            </a:r>
          </a:p>
          <a:p>
            <a:r>
              <a:rPr lang="en-IN" dirty="0"/>
              <a:t>order by </a:t>
            </a:r>
            <a:r>
              <a:rPr lang="en-IN" dirty="0" err="1"/>
              <a:t>d.year</a:t>
            </a:r>
            <a:r>
              <a:rPr lang="en-IN" dirty="0"/>
              <a:t>, </a:t>
            </a:r>
            <a:r>
              <a:rPr lang="en-IN" dirty="0" err="1"/>
              <a:t>d.month</a:t>
            </a:r>
            <a:r>
              <a:rPr lang="en-IN" dirty="0"/>
              <a:t>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3BFB9E-07F2-A261-A94A-66894023BB9F}"/>
              </a:ext>
            </a:extLst>
          </p:cNvPr>
          <p:cNvCxnSpPr>
            <a:cxnSpLocks/>
          </p:cNvCxnSpPr>
          <p:nvPr/>
        </p:nvCxnSpPr>
        <p:spPr>
          <a:xfrm>
            <a:off x="6087760" y="0"/>
            <a:ext cx="0" cy="3002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23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2A2B3-C33C-2307-41DA-FCC465BFD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05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EC72D5-2328-48A2-AC73-CC395D514AAE}"/>
              </a:ext>
            </a:extLst>
          </p:cNvPr>
          <p:cNvSpPr txBox="1"/>
          <p:nvPr/>
        </p:nvSpPr>
        <p:spPr>
          <a:xfrm>
            <a:off x="234778" y="3805881"/>
            <a:ext cx="5861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 err="1"/>
              <a:t>a.atm_number</a:t>
            </a:r>
            <a:r>
              <a:rPr lang="en-US" dirty="0"/>
              <a:t>, </a:t>
            </a:r>
          </a:p>
          <a:p>
            <a:r>
              <a:rPr lang="en-US" dirty="0" err="1"/>
              <a:t>a.atm_manfacturer</a:t>
            </a:r>
            <a:r>
              <a:rPr lang="en-US" dirty="0"/>
              <a:t>, </a:t>
            </a:r>
          </a:p>
          <a:p>
            <a:r>
              <a:rPr lang="en-US" dirty="0" err="1"/>
              <a:t>l.location</a:t>
            </a:r>
            <a:r>
              <a:rPr lang="en-US" dirty="0"/>
              <a:t>, </a:t>
            </a:r>
          </a:p>
          <a:p>
            <a:r>
              <a:rPr lang="en-US" dirty="0"/>
              <a:t>sum(</a:t>
            </a:r>
            <a:r>
              <a:rPr lang="en-US" dirty="0" err="1"/>
              <a:t>tansaction_amt</a:t>
            </a:r>
            <a:r>
              <a:rPr lang="en-US" dirty="0"/>
              <a:t>) as </a:t>
            </a:r>
            <a:r>
              <a:rPr lang="en-US" dirty="0" err="1"/>
              <a:t>tot_transaction_amt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40750-2B97-115B-1A68-BEC56D509BEA}"/>
              </a:ext>
            </a:extLst>
          </p:cNvPr>
          <p:cNvSpPr txBox="1"/>
          <p:nvPr/>
        </p:nvSpPr>
        <p:spPr>
          <a:xfrm>
            <a:off x="6215448" y="3805881"/>
            <a:ext cx="5976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from </a:t>
            </a:r>
          </a:p>
          <a:p>
            <a:r>
              <a:rPr lang="en-IN" dirty="0" err="1"/>
              <a:t>atm_dump.atm_trans_detail</a:t>
            </a:r>
            <a:r>
              <a:rPr lang="en-IN" dirty="0"/>
              <a:t> </a:t>
            </a:r>
            <a:r>
              <a:rPr lang="en-IN" dirty="0" err="1"/>
              <a:t>atd</a:t>
            </a:r>
            <a:r>
              <a:rPr lang="en-IN" dirty="0"/>
              <a:t>, </a:t>
            </a:r>
          </a:p>
          <a:p>
            <a:r>
              <a:rPr lang="en-IN" dirty="0" err="1"/>
              <a:t>atm_dump.atm_detail</a:t>
            </a:r>
            <a:r>
              <a:rPr lang="en-IN" dirty="0"/>
              <a:t> a, </a:t>
            </a:r>
          </a:p>
          <a:p>
            <a:r>
              <a:rPr lang="en-IN" dirty="0" err="1"/>
              <a:t>atm_dump.atm_location</a:t>
            </a:r>
            <a:r>
              <a:rPr lang="en-IN" dirty="0"/>
              <a:t> l </a:t>
            </a:r>
          </a:p>
          <a:p>
            <a:r>
              <a:rPr lang="en-IN" dirty="0"/>
              <a:t>where </a:t>
            </a:r>
            <a:r>
              <a:rPr lang="en-IN" dirty="0" err="1"/>
              <a:t>atd.atm_id</a:t>
            </a:r>
            <a:r>
              <a:rPr lang="en-IN" dirty="0"/>
              <a:t> = </a:t>
            </a:r>
            <a:r>
              <a:rPr lang="en-IN" dirty="0" err="1"/>
              <a:t>a.atmid</a:t>
            </a:r>
            <a:r>
              <a:rPr lang="en-IN" dirty="0"/>
              <a:t> </a:t>
            </a:r>
          </a:p>
          <a:p>
            <a:r>
              <a:rPr lang="en-IN" dirty="0"/>
              <a:t>and </a:t>
            </a:r>
            <a:r>
              <a:rPr lang="en-IN" dirty="0" err="1"/>
              <a:t>a.atm_location_id</a:t>
            </a:r>
            <a:r>
              <a:rPr lang="en-IN" dirty="0"/>
              <a:t> = </a:t>
            </a:r>
            <a:r>
              <a:rPr lang="en-IN" dirty="0" err="1"/>
              <a:t>l.location_id</a:t>
            </a:r>
            <a:r>
              <a:rPr lang="en-IN" dirty="0"/>
              <a:t> </a:t>
            </a:r>
          </a:p>
          <a:p>
            <a:r>
              <a:rPr lang="en-IN" dirty="0"/>
              <a:t>group by </a:t>
            </a:r>
            <a:r>
              <a:rPr lang="en-IN" dirty="0" err="1"/>
              <a:t>a.atm_number</a:t>
            </a:r>
            <a:r>
              <a:rPr lang="en-IN" dirty="0"/>
              <a:t>, </a:t>
            </a:r>
            <a:r>
              <a:rPr lang="en-IN" dirty="0" err="1"/>
              <a:t>a.atm_manfacturer</a:t>
            </a:r>
            <a:r>
              <a:rPr lang="en-IN" dirty="0"/>
              <a:t>, </a:t>
            </a:r>
            <a:r>
              <a:rPr lang="en-IN" dirty="0" err="1"/>
              <a:t>l.location</a:t>
            </a:r>
            <a:r>
              <a:rPr lang="en-IN" dirty="0"/>
              <a:t> </a:t>
            </a:r>
          </a:p>
          <a:p>
            <a:r>
              <a:rPr lang="en-IN" dirty="0"/>
              <a:t>order by </a:t>
            </a:r>
            <a:r>
              <a:rPr lang="en-IN" dirty="0" err="1"/>
              <a:t>tot_transaction_amt</a:t>
            </a:r>
            <a:r>
              <a:rPr lang="en-IN" dirty="0"/>
              <a:t> </a:t>
            </a:r>
            <a:r>
              <a:rPr lang="en-IN" dirty="0" err="1"/>
              <a:t>desc</a:t>
            </a:r>
            <a:endParaRPr lang="en-IN" dirty="0"/>
          </a:p>
          <a:p>
            <a:r>
              <a:rPr lang="en-IN" dirty="0"/>
              <a:t>limit 10;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6B4D45-939D-F8FE-C5B2-73270D45D934}"/>
              </a:ext>
            </a:extLst>
          </p:cNvPr>
          <p:cNvCxnSpPr/>
          <p:nvPr/>
        </p:nvCxnSpPr>
        <p:spPr>
          <a:xfrm>
            <a:off x="5659395" y="3805881"/>
            <a:ext cx="0" cy="3052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1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91EB5-04B1-584A-29FF-AB7A7B07A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3968"/>
            <a:ext cx="12192000" cy="3534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ABA7D8-EA9C-881E-EAD1-7E068955950E}"/>
              </a:ext>
            </a:extLst>
          </p:cNvPr>
          <p:cNvSpPr txBox="1"/>
          <p:nvPr/>
        </p:nvSpPr>
        <p:spPr>
          <a:xfrm>
            <a:off x="98854" y="0"/>
            <a:ext cx="5997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 err="1"/>
              <a:t>ct.card_type</a:t>
            </a:r>
            <a:r>
              <a:rPr lang="en-US" dirty="0"/>
              <a:t>, </a:t>
            </a:r>
          </a:p>
          <a:p>
            <a:r>
              <a:rPr lang="en-US" dirty="0"/>
              <a:t>count(</a:t>
            </a:r>
            <a:r>
              <a:rPr lang="en-US" dirty="0" err="1"/>
              <a:t>trans_id</a:t>
            </a:r>
            <a:r>
              <a:rPr lang="en-US" dirty="0"/>
              <a:t>) as </a:t>
            </a:r>
            <a:r>
              <a:rPr lang="en-US" dirty="0" err="1"/>
              <a:t>total_count_of_transaction</a:t>
            </a:r>
            <a:r>
              <a:rPr lang="en-US" dirty="0"/>
              <a:t>, </a:t>
            </a:r>
          </a:p>
          <a:p>
            <a:r>
              <a:rPr lang="en-US" dirty="0"/>
              <a:t>sum(case when </a:t>
            </a:r>
            <a:r>
              <a:rPr lang="en-US" dirty="0" err="1"/>
              <a:t>atm_status</a:t>
            </a:r>
            <a:r>
              <a:rPr lang="en-US" dirty="0"/>
              <a:t> = 'Inactive' then 1 else 0 end) as </a:t>
            </a:r>
            <a:r>
              <a:rPr lang="en-US" dirty="0" err="1"/>
              <a:t>inactive_count</a:t>
            </a:r>
            <a:r>
              <a:rPr lang="en-US" dirty="0"/>
              <a:t>, case when </a:t>
            </a:r>
          </a:p>
          <a:p>
            <a:r>
              <a:rPr lang="en-US" dirty="0"/>
              <a:t>coalesce(</a:t>
            </a:r>
            <a:r>
              <a:rPr lang="en-US" dirty="0" err="1"/>
              <a:t>inactive_count</a:t>
            </a:r>
            <a:r>
              <a:rPr lang="en-US" dirty="0"/>
              <a:t>, 0) = 0 then 0.0000 else </a:t>
            </a:r>
            <a:r>
              <a:rPr lang="en-US" dirty="0" err="1"/>
              <a:t>trunc</a:t>
            </a:r>
            <a:r>
              <a:rPr lang="en-US" dirty="0"/>
              <a:t>((cast(</a:t>
            </a:r>
            <a:r>
              <a:rPr lang="en-US" dirty="0" err="1"/>
              <a:t>inactive_count</a:t>
            </a:r>
            <a:r>
              <a:rPr lang="en-US" dirty="0"/>
              <a:t> as </a:t>
            </a:r>
          </a:p>
          <a:p>
            <a:r>
              <a:rPr lang="en-US" dirty="0"/>
              <a:t>numeric(10,4))/</a:t>
            </a:r>
            <a:r>
              <a:rPr lang="en-US" dirty="0" err="1"/>
              <a:t>total_count_of_transaction</a:t>
            </a:r>
            <a:r>
              <a:rPr lang="en-US" dirty="0"/>
              <a:t>)*100, 2) end as </a:t>
            </a:r>
            <a:r>
              <a:rPr lang="en-US" dirty="0" err="1"/>
              <a:t>inactive_count_percent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89889-6961-9136-BD64-71C2C5E8540B}"/>
              </a:ext>
            </a:extLst>
          </p:cNvPr>
          <p:cNvSpPr txBox="1"/>
          <p:nvPr/>
        </p:nvSpPr>
        <p:spPr>
          <a:xfrm>
            <a:off x="6289588" y="0"/>
            <a:ext cx="5902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from </a:t>
            </a:r>
          </a:p>
          <a:p>
            <a:r>
              <a:rPr lang="en-IN" dirty="0" err="1"/>
              <a:t>atm_dump.atm_trans_detail</a:t>
            </a:r>
            <a:r>
              <a:rPr lang="en-IN" dirty="0"/>
              <a:t> </a:t>
            </a:r>
            <a:r>
              <a:rPr lang="en-IN" dirty="0" err="1"/>
              <a:t>atd</a:t>
            </a:r>
            <a:r>
              <a:rPr lang="en-IN" dirty="0"/>
              <a:t>, </a:t>
            </a:r>
          </a:p>
          <a:p>
            <a:r>
              <a:rPr lang="en-IN" dirty="0" err="1"/>
              <a:t>atm_dump.card_type</a:t>
            </a:r>
            <a:r>
              <a:rPr lang="en-IN" dirty="0"/>
              <a:t> </a:t>
            </a:r>
            <a:r>
              <a:rPr lang="en-IN" dirty="0" err="1"/>
              <a:t>ct</a:t>
            </a:r>
            <a:r>
              <a:rPr lang="en-IN" dirty="0"/>
              <a:t> </a:t>
            </a:r>
          </a:p>
          <a:p>
            <a:r>
              <a:rPr lang="en-IN" dirty="0"/>
              <a:t>where </a:t>
            </a:r>
            <a:r>
              <a:rPr lang="en-IN" dirty="0" err="1"/>
              <a:t>atd.card_type_id</a:t>
            </a:r>
            <a:r>
              <a:rPr lang="en-IN" dirty="0"/>
              <a:t> = </a:t>
            </a:r>
            <a:r>
              <a:rPr lang="en-IN" dirty="0" err="1"/>
              <a:t>ct.card_type_id</a:t>
            </a:r>
            <a:r>
              <a:rPr lang="en-IN" dirty="0"/>
              <a:t> </a:t>
            </a:r>
          </a:p>
          <a:p>
            <a:r>
              <a:rPr lang="en-IN" dirty="0"/>
              <a:t>group by </a:t>
            </a:r>
            <a:r>
              <a:rPr lang="en-IN" dirty="0" err="1"/>
              <a:t>ct.card_type</a:t>
            </a:r>
            <a:r>
              <a:rPr lang="en-IN" dirty="0"/>
              <a:t> </a:t>
            </a:r>
          </a:p>
          <a:p>
            <a:r>
              <a:rPr lang="en-IN" dirty="0"/>
              <a:t>order by </a:t>
            </a:r>
            <a:r>
              <a:rPr lang="en-IN" dirty="0" err="1"/>
              <a:t>inactive_count_percent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</a:t>
            </a:r>
          </a:p>
          <a:p>
            <a:r>
              <a:rPr lang="en-IN" dirty="0"/>
              <a:t>limit 10;</a:t>
            </a: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1CBAE3-ADE9-2A45-4B08-4B6CE871B5CB}"/>
              </a:ext>
            </a:extLst>
          </p:cNvPr>
          <p:cNvCxnSpPr>
            <a:cxnSpLocks/>
          </p:cNvCxnSpPr>
          <p:nvPr/>
        </p:nvCxnSpPr>
        <p:spPr>
          <a:xfrm>
            <a:off x="6009503" y="0"/>
            <a:ext cx="0" cy="3323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13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63409-D5DF-5B9F-0DAA-2B862B0C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08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351D36-D254-7E5F-C552-AD2BC6C933BC}"/>
              </a:ext>
            </a:extLst>
          </p:cNvPr>
          <p:cNvSpPr txBox="1"/>
          <p:nvPr/>
        </p:nvSpPr>
        <p:spPr>
          <a:xfrm>
            <a:off x="172994" y="3855308"/>
            <a:ext cx="56182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 err="1"/>
              <a:t>a.atm_number</a:t>
            </a:r>
            <a:r>
              <a:rPr lang="en-US" dirty="0"/>
              <a:t>, </a:t>
            </a:r>
          </a:p>
          <a:p>
            <a:r>
              <a:rPr lang="en-US" dirty="0" err="1"/>
              <a:t>a.atm_manfacturer</a:t>
            </a:r>
            <a:r>
              <a:rPr lang="en-US" dirty="0"/>
              <a:t>, </a:t>
            </a:r>
          </a:p>
          <a:p>
            <a:r>
              <a:rPr lang="en-US" dirty="0" err="1"/>
              <a:t>l.location</a:t>
            </a:r>
            <a:r>
              <a:rPr lang="en-US" dirty="0"/>
              <a:t>, case when </a:t>
            </a:r>
            <a:r>
              <a:rPr lang="en-US" dirty="0" err="1"/>
              <a:t>d.weekday</a:t>
            </a:r>
            <a:r>
              <a:rPr lang="en-US" dirty="0"/>
              <a:t> in ('</a:t>
            </a:r>
            <a:r>
              <a:rPr lang="en-US" dirty="0" err="1"/>
              <a:t>Saturday','Sunday</a:t>
            </a:r>
            <a:r>
              <a:rPr lang="en-US" dirty="0"/>
              <a:t>') then 1 else 0 end as </a:t>
            </a:r>
            <a:r>
              <a:rPr lang="en-US" dirty="0" err="1"/>
              <a:t>weekend_flag</a:t>
            </a:r>
            <a:r>
              <a:rPr lang="en-US" dirty="0"/>
              <a:t>, </a:t>
            </a:r>
          </a:p>
          <a:p>
            <a:r>
              <a:rPr lang="en-US" dirty="0"/>
              <a:t>count(</a:t>
            </a:r>
            <a:r>
              <a:rPr lang="en-US" dirty="0" err="1"/>
              <a:t>trans_id</a:t>
            </a:r>
            <a:r>
              <a:rPr lang="en-US" dirty="0"/>
              <a:t>) as </a:t>
            </a:r>
            <a:r>
              <a:rPr lang="en-US" dirty="0" err="1"/>
              <a:t>total_count_of_transaction</a:t>
            </a:r>
            <a:r>
              <a:rPr lang="en-US" dirty="0"/>
              <a:t> </a:t>
            </a:r>
          </a:p>
          <a:p>
            <a:r>
              <a:rPr lang="en-IN" dirty="0"/>
              <a:t>from </a:t>
            </a:r>
          </a:p>
          <a:p>
            <a:r>
              <a:rPr lang="en-IN" dirty="0" err="1"/>
              <a:t>atm_dump.atm_trans_detail</a:t>
            </a:r>
            <a:r>
              <a:rPr lang="en-IN" dirty="0"/>
              <a:t> </a:t>
            </a:r>
            <a:r>
              <a:rPr lang="en-IN" dirty="0" err="1"/>
              <a:t>atd</a:t>
            </a:r>
            <a:r>
              <a:rPr lang="en-IN" dirty="0"/>
              <a:t>,</a:t>
            </a:r>
          </a:p>
          <a:p>
            <a:r>
              <a:rPr lang="en-IN" dirty="0" err="1"/>
              <a:t>atm_dump.atm_detail</a:t>
            </a:r>
            <a:r>
              <a:rPr lang="en-IN" dirty="0"/>
              <a:t> a, </a:t>
            </a:r>
            <a:r>
              <a:rPr lang="en-IN" dirty="0" err="1"/>
              <a:t>atm_dump.atm_location</a:t>
            </a:r>
            <a:r>
              <a:rPr lang="en-IN" dirty="0"/>
              <a:t> l, </a:t>
            </a:r>
          </a:p>
          <a:p>
            <a:r>
              <a:rPr lang="en-IN" dirty="0" err="1"/>
              <a:t>atm_dump.atm_date</a:t>
            </a:r>
            <a:r>
              <a:rPr lang="en-IN" dirty="0"/>
              <a:t> d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FF64F-B7A7-A523-7FF0-BF62827F6F26}"/>
              </a:ext>
            </a:extLst>
          </p:cNvPr>
          <p:cNvSpPr txBox="1"/>
          <p:nvPr/>
        </p:nvSpPr>
        <p:spPr>
          <a:xfrm>
            <a:off x="6227806" y="3608173"/>
            <a:ext cx="5964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where </a:t>
            </a:r>
          </a:p>
          <a:p>
            <a:r>
              <a:rPr lang="en-IN" dirty="0" err="1"/>
              <a:t>atd.atm_id</a:t>
            </a:r>
            <a:r>
              <a:rPr lang="en-IN" dirty="0"/>
              <a:t> = </a:t>
            </a:r>
            <a:r>
              <a:rPr lang="en-IN" dirty="0" err="1"/>
              <a:t>a.atmid</a:t>
            </a:r>
            <a:r>
              <a:rPr lang="en-IN" dirty="0"/>
              <a:t> </a:t>
            </a:r>
          </a:p>
          <a:p>
            <a:r>
              <a:rPr lang="en-IN" dirty="0"/>
              <a:t>and </a:t>
            </a:r>
            <a:r>
              <a:rPr lang="en-IN" dirty="0" err="1"/>
              <a:t>a.atm_location_id</a:t>
            </a:r>
            <a:r>
              <a:rPr lang="en-IN" dirty="0"/>
              <a:t> = </a:t>
            </a:r>
            <a:r>
              <a:rPr lang="en-IN" dirty="0" err="1"/>
              <a:t>l.location_id</a:t>
            </a:r>
            <a:r>
              <a:rPr lang="en-IN" dirty="0"/>
              <a:t> </a:t>
            </a:r>
          </a:p>
          <a:p>
            <a:r>
              <a:rPr lang="en-IN" dirty="0"/>
              <a:t>and </a:t>
            </a:r>
            <a:r>
              <a:rPr lang="en-IN" dirty="0" err="1"/>
              <a:t>atd.date_id</a:t>
            </a:r>
            <a:r>
              <a:rPr lang="en-IN" dirty="0"/>
              <a:t> = </a:t>
            </a:r>
            <a:r>
              <a:rPr lang="en-IN" dirty="0" err="1"/>
              <a:t>d.date_id</a:t>
            </a:r>
            <a:r>
              <a:rPr lang="en-IN" dirty="0"/>
              <a:t> </a:t>
            </a:r>
          </a:p>
          <a:p>
            <a:r>
              <a:rPr lang="en-IN" dirty="0"/>
              <a:t>group by </a:t>
            </a:r>
            <a:r>
              <a:rPr lang="en-IN" dirty="0" err="1"/>
              <a:t>a.atm_number</a:t>
            </a:r>
            <a:r>
              <a:rPr lang="en-IN" dirty="0"/>
              <a:t>, </a:t>
            </a:r>
            <a:r>
              <a:rPr lang="en-IN" dirty="0" err="1"/>
              <a:t>a.atm_manfacturer</a:t>
            </a:r>
            <a:r>
              <a:rPr lang="en-IN" dirty="0"/>
              <a:t>, </a:t>
            </a:r>
            <a:r>
              <a:rPr lang="en-IN" dirty="0" err="1"/>
              <a:t>l.location</a:t>
            </a:r>
            <a:r>
              <a:rPr lang="en-IN" dirty="0"/>
              <a:t>, </a:t>
            </a:r>
            <a:r>
              <a:rPr lang="en-IN" dirty="0" err="1"/>
              <a:t>weekend_flag</a:t>
            </a:r>
            <a:r>
              <a:rPr lang="en-IN" dirty="0"/>
              <a:t> </a:t>
            </a:r>
          </a:p>
          <a:p>
            <a:r>
              <a:rPr lang="en-IN" dirty="0"/>
              <a:t>order by </a:t>
            </a:r>
            <a:r>
              <a:rPr lang="en-IN" dirty="0" err="1"/>
              <a:t>a.atm_number</a:t>
            </a:r>
            <a:r>
              <a:rPr lang="en-IN" dirty="0"/>
              <a:t>, </a:t>
            </a:r>
            <a:r>
              <a:rPr lang="en-IN" dirty="0" err="1"/>
              <a:t>a.atm_manfacturer</a:t>
            </a:r>
            <a:r>
              <a:rPr lang="en-IN" dirty="0"/>
              <a:t>, </a:t>
            </a:r>
            <a:r>
              <a:rPr lang="en-IN" dirty="0" err="1"/>
              <a:t>l.location</a:t>
            </a:r>
            <a:r>
              <a:rPr lang="en-IN" dirty="0"/>
              <a:t>, </a:t>
            </a:r>
            <a:r>
              <a:rPr lang="en-IN" dirty="0" err="1"/>
              <a:t>weekend_flag</a:t>
            </a:r>
            <a:r>
              <a:rPr lang="en-IN" dirty="0"/>
              <a:t>, </a:t>
            </a:r>
            <a:r>
              <a:rPr lang="en-IN" dirty="0" err="1"/>
              <a:t>total_count_of_transaction</a:t>
            </a:r>
            <a:r>
              <a:rPr lang="en-IN" dirty="0"/>
              <a:t> </a:t>
            </a:r>
          </a:p>
          <a:p>
            <a:r>
              <a:rPr lang="en-IN" dirty="0"/>
              <a:t>limit 10;</a:t>
            </a: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6507E7-FAFA-2A9F-5EE6-576C40205021}"/>
              </a:ext>
            </a:extLst>
          </p:cNvPr>
          <p:cNvCxnSpPr/>
          <p:nvPr/>
        </p:nvCxnSpPr>
        <p:spPr>
          <a:xfrm>
            <a:off x="5791200" y="3608173"/>
            <a:ext cx="0" cy="3249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9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3E314-8A98-FB14-3E1B-CABBE347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5372"/>
            <a:ext cx="12192000" cy="2792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37E16-6CA2-EC48-1185-D04FD17B583D}"/>
              </a:ext>
            </a:extLst>
          </p:cNvPr>
          <p:cNvSpPr txBox="1"/>
          <p:nvPr/>
        </p:nvSpPr>
        <p:spPr>
          <a:xfrm>
            <a:off x="94734" y="0"/>
            <a:ext cx="60012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select </a:t>
            </a:r>
          </a:p>
          <a:p>
            <a:r>
              <a:rPr lang="en-IN" dirty="0" err="1"/>
              <a:t>a.atm_number</a:t>
            </a:r>
            <a:r>
              <a:rPr lang="en-IN" dirty="0"/>
              <a:t>, </a:t>
            </a:r>
          </a:p>
          <a:p>
            <a:r>
              <a:rPr lang="en-IN" dirty="0" err="1"/>
              <a:t>a.atm_manfacturer</a:t>
            </a:r>
            <a:r>
              <a:rPr lang="en-IN" dirty="0"/>
              <a:t>, </a:t>
            </a:r>
          </a:p>
          <a:p>
            <a:r>
              <a:rPr lang="en-IN" dirty="0" err="1"/>
              <a:t>l.location</a:t>
            </a:r>
            <a:r>
              <a:rPr lang="en-IN" dirty="0"/>
              <a:t>, </a:t>
            </a:r>
          </a:p>
          <a:p>
            <a:r>
              <a:rPr lang="en-IN" dirty="0" err="1"/>
              <a:t>d.weekday</a:t>
            </a:r>
            <a:r>
              <a:rPr lang="en-IN" dirty="0"/>
              <a:t>, </a:t>
            </a:r>
          </a:p>
          <a:p>
            <a:r>
              <a:rPr lang="en-IN" dirty="0"/>
              <a:t>count(</a:t>
            </a:r>
            <a:r>
              <a:rPr lang="en-IN" dirty="0" err="1"/>
              <a:t>trans_id</a:t>
            </a:r>
            <a:r>
              <a:rPr lang="en-IN" dirty="0"/>
              <a:t>) as </a:t>
            </a:r>
            <a:r>
              <a:rPr lang="en-IN" dirty="0" err="1"/>
              <a:t>total_count_of_transaction</a:t>
            </a:r>
            <a:r>
              <a:rPr lang="en-IN" dirty="0"/>
              <a:t> </a:t>
            </a:r>
          </a:p>
          <a:p>
            <a:r>
              <a:rPr lang="en-IN" dirty="0"/>
              <a:t>from </a:t>
            </a:r>
          </a:p>
          <a:p>
            <a:r>
              <a:rPr lang="en-IN" dirty="0" err="1"/>
              <a:t>atm_dump.atm_trans_detail</a:t>
            </a:r>
            <a:r>
              <a:rPr lang="en-IN" dirty="0"/>
              <a:t> </a:t>
            </a:r>
            <a:r>
              <a:rPr lang="en-IN" dirty="0" err="1"/>
              <a:t>atd</a:t>
            </a:r>
            <a:r>
              <a:rPr lang="en-IN" dirty="0"/>
              <a:t> </a:t>
            </a:r>
          </a:p>
          <a:p>
            <a:r>
              <a:rPr lang="en-IN" dirty="0"/>
              <a:t>inner join </a:t>
            </a:r>
            <a:r>
              <a:rPr lang="en-IN" dirty="0" err="1"/>
              <a:t>atm_dump.atm_detail</a:t>
            </a:r>
            <a:r>
              <a:rPr lang="en-IN" dirty="0"/>
              <a:t> a on </a:t>
            </a:r>
            <a:r>
              <a:rPr lang="en-IN" dirty="0" err="1"/>
              <a:t>atd.atm_id</a:t>
            </a:r>
            <a:r>
              <a:rPr lang="en-IN" dirty="0"/>
              <a:t> = </a:t>
            </a:r>
            <a:r>
              <a:rPr lang="en-IN" dirty="0" err="1"/>
              <a:t>a.atmid</a:t>
            </a:r>
            <a:r>
              <a:rPr lang="en-IN" dirty="0"/>
              <a:t> </a:t>
            </a:r>
          </a:p>
          <a:p>
            <a:r>
              <a:rPr lang="en-IN" dirty="0"/>
              <a:t>inner join </a:t>
            </a:r>
            <a:r>
              <a:rPr lang="en-IN" dirty="0" err="1"/>
              <a:t>atm_dump.atm_location</a:t>
            </a:r>
            <a:r>
              <a:rPr lang="en-IN" dirty="0"/>
              <a:t> l on </a:t>
            </a:r>
            <a:r>
              <a:rPr lang="en-IN" dirty="0" err="1"/>
              <a:t>a.atm_location_id</a:t>
            </a:r>
            <a:r>
              <a:rPr lang="en-IN" dirty="0"/>
              <a:t> = </a:t>
            </a:r>
            <a:r>
              <a:rPr lang="en-IN" dirty="0" err="1"/>
              <a:t>l.location_id</a:t>
            </a:r>
            <a:r>
              <a:rPr lang="en-IN" dirty="0"/>
              <a:t> </a:t>
            </a:r>
          </a:p>
          <a:p>
            <a:r>
              <a:rPr lang="en-IN" dirty="0"/>
              <a:t>inner join </a:t>
            </a:r>
            <a:r>
              <a:rPr lang="en-IN" dirty="0" err="1"/>
              <a:t>atm_dump.atm_date</a:t>
            </a:r>
            <a:r>
              <a:rPr lang="en-IN" dirty="0"/>
              <a:t> d on </a:t>
            </a:r>
            <a:r>
              <a:rPr lang="en-IN" dirty="0" err="1"/>
              <a:t>atd.date_id</a:t>
            </a:r>
            <a:r>
              <a:rPr lang="en-IN" dirty="0"/>
              <a:t> = </a:t>
            </a:r>
            <a:r>
              <a:rPr lang="en-IN" dirty="0" err="1"/>
              <a:t>d.date_id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2A3FB-BCAC-A372-5781-0121AD2169C3}"/>
              </a:ext>
            </a:extLst>
          </p:cNvPr>
          <p:cNvSpPr txBox="1"/>
          <p:nvPr/>
        </p:nvSpPr>
        <p:spPr>
          <a:xfrm>
            <a:off x="6190734" y="0"/>
            <a:ext cx="6001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 </a:t>
            </a:r>
          </a:p>
          <a:p>
            <a:r>
              <a:rPr lang="en-IN" dirty="0" err="1"/>
              <a:t>l.location</a:t>
            </a:r>
            <a:r>
              <a:rPr lang="en-IN" dirty="0"/>
              <a:t> = '</a:t>
            </a:r>
            <a:r>
              <a:rPr lang="en-IN" dirty="0" err="1"/>
              <a:t>Vejgaard</a:t>
            </a:r>
            <a:r>
              <a:rPr lang="en-IN" dirty="0"/>
              <a:t>' </a:t>
            </a:r>
          </a:p>
          <a:p>
            <a:r>
              <a:rPr lang="en-IN" dirty="0"/>
              <a:t>and </a:t>
            </a:r>
            <a:r>
              <a:rPr lang="en-IN" dirty="0" err="1"/>
              <a:t>d.weekday</a:t>
            </a:r>
            <a:r>
              <a:rPr lang="en-IN" dirty="0"/>
              <a:t> </a:t>
            </a:r>
          </a:p>
          <a:p>
            <a:r>
              <a:rPr lang="en-IN" dirty="0"/>
              <a:t>in ( select </a:t>
            </a:r>
            <a:r>
              <a:rPr lang="en-IN" dirty="0" err="1"/>
              <a:t>d.weekday</a:t>
            </a:r>
            <a:r>
              <a:rPr lang="en-IN" dirty="0"/>
              <a:t> from </a:t>
            </a:r>
            <a:r>
              <a:rPr lang="en-IN" dirty="0" err="1"/>
              <a:t>atm_dump.atm_trans_detail</a:t>
            </a:r>
            <a:r>
              <a:rPr lang="en-IN" dirty="0"/>
              <a:t> </a:t>
            </a:r>
            <a:r>
              <a:rPr lang="en-IN" dirty="0" err="1"/>
              <a:t>atd</a:t>
            </a:r>
            <a:r>
              <a:rPr lang="en-IN" dirty="0"/>
              <a:t> </a:t>
            </a:r>
          </a:p>
          <a:p>
            <a:r>
              <a:rPr lang="en-IN" dirty="0"/>
              <a:t>inner join </a:t>
            </a:r>
            <a:r>
              <a:rPr lang="en-IN" dirty="0" err="1"/>
              <a:t>atm_dump.atm_date</a:t>
            </a:r>
            <a:r>
              <a:rPr lang="en-IN" dirty="0"/>
              <a:t> d on </a:t>
            </a:r>
            <a:r>
              <a:rPr lang="en-IN" dirty="0" err="1"/>
              <a:t>atd.date_id</a:t>
            </a:r>
            <a:r>
              <a:rPr lang="en-IN" dirty="0"/>
              <a:t> = </a:t>
            </a:r>
            <a:r>
              <a:rPr lang="en-IN" dirty="0" err="1"/>
              <a:t>d.date_id</a:t>
            </a:r>
            <a:r>
              <a:rPr lang="en-IN" dirty="0"/>
              <a:t> </a:t>
            </a:r>
          </a:p>
          <a:p>
            <a:r>
              <a:rPr lang="en-IN" dirty="0"/>
              <a:t>inner join </a:t>
            </a:r>
            <a:r>
              <a:rPr lang="en-IN" dirty="0" err="1"/>
              <a:t>atm_dump.atm_location</a:t>
            </a:r>
            <a:r>
              <a:rPr lang="en-IN" dirty="0"/>
              <a:t> l on </a:t>
            </a:r>
            <a:r>
              <a:rPr lang="en-IN" dirty="0" err="1"/>
              <a:t>atd.weather_loc_id</a:t>
            </a:r>
            <a:r>
              <a:rPr lang="en-IN" dirty="0"/>
              <a:t> = </a:t>
            </a:r>
            <a:r>
              <a:rPr lang="en-IN" dirty="0" err="1"/>
              <a:t>l.location_id</a:t>
            </a:r>
            <a:r>
              <a:rPr lang="en-IN" dirty="0"/>
              <a:t> </a:t>
            </a:r>
          </a:p>
          <a:p>
            <a:r>
              <a:rPr lang="en-IN" dirty="0"/>
              <a:t>where </a:t>
            </a:r>
            <a:r>
              <a:rPr lang="en-IN" dirty="0" err="1"/>
              <a:t>l.location</a:t>
            </a:r>
            <a:r>
              <a:rPr lang="en-IN" dirty="0"/>
              <a:t> = '</a:t>
            </a:r>
            <a:r>
              <a:rPr lang="en-IN" dirty="0" err="1"/>
              <a:t>Vejgaard</a:t>
            </a:r>
            <a:r>
              <a:rPr lang="en-IN" dirty="0"/>
              <a:t>' </a:t>
            </a:r>
          </a:p>
          <a:p>
            <a:r>
              <a:rPr lang="en-IN" dirty="0"/>
              <a:t>group by </a:t>
            </a:r>
            <a:r>
              <a:rPr lang="en-IN" dirty="0" err="1"/>
              <a:t>d.weekday</a:t>
            </a:r>
            <a:r>
              <a:rPr lang="en-IN" dirty="0"/>
              <a:t> </a:t>
            </a:r>
          </a:p>
          <a:p>
            <a:r>
              <a:rPr lang="en-IN" dirty="0"/>
              <a:t>order by count(</a:t>
            </a:r>
            <a:r>
              <a:rPr lang="en-IN" dirty="0" err="1"/>
              <a:t>atd.trans_id</a:t>
            </a:r>
            <a:r>
              <a:rPr lang="en-IN" dirty="0"/>
              <a:t>) </a:t>
            </a:r>
            <a:r>
              <a:rPr lang="en-IN" dirty="0" err="1"/>
              <a:t>desc</a:t>
            </a:r>
            <a:r>
              <a:rPr lang="en-IN" dirty="0"/>
              <a:t> </a:t>
            </a:r>
          </a:p>
          <a:p>
            <a:r>
              <a:rPr lang="en-IN" dirty="0"/>
              <a:t>limit 1 ) </a:t>
            </a:r>
          </a:p>
          <a:p>
            <a:r>
              <a:rPr lang="en-IN" dirty="0"/>
              <a:t>group by </a:t>
            </a:r>
            <a:r>
              <a:rPr lang="en-IN" dirty="0" err="1"/>
              <a:t>a.atm_number</a:t>
            </a:r>
            <a:r>
              <a:rPr lang="en-IN" dirty="0"/>
              <a:t>, </a:t>
            </a:r>
            <a:r>
              <a:rPr lang="en-IN" dirty="0" err="1"/>
              <a:t>a.atm_manfacturer</a:t>
            </a:r>
            <a:r>
              <a:rPr lang="en-IN" dirty="0"/>
              <a:t>, </a:t>
            </a:r>
            <a:r>
              <a:rPr lang="en-IN" dirty="0" err="1"/>
              <a:t>l.location</a:t>
            </a:r>
            <a:r>
              <a:rPr lang="en-IN" dirty="0"/>
              <a:t>, </a:t>
            </a:r>
            <a:r>
              <a:rPr lang="en-IN" dirty="0" err="1"/>
              <a:t>d.weekday</a:t>
            </a:r>
            <a:r>
              <a:rPr lang="en-IN" dirty="0"/>
              <a:t> </a:t>
            </a:r>
          </a:p>
          <a:p>
            <a:r>
              <a:rPr lang="en-IN" dirty="0"/>
              <a:t>order by </a:t>
            </a:r>
            <a:r>
              <a:rPr lang="en-IN" dirty="0" err="1"/>
              <a:t>total_count_of_transaction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8CB846-7517-FE67-25F3-BF1ADE63DEC0}"/>
              </a:ext>
            </a:extLst>
          </p:cNvPr>
          <p:cNvCxnSpPr>
            <a:cxnSpLocks/>
          </p:cNvCxnSpPr>
          <p:nvPr/>
        </p:nvCxnSpPr>
        <p:spPr>
          <a:xfrm>
            <a:off x="5960076" y="0"/>
            <a:ext cx="0" cy="40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4769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</TotalTime>
  <Words>1224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Gill Sans MT</vt:lpstr>
      <vt:lpstr>Parcel</vt:lpstr>
      <vt:lpstr>Solved Queries of ETL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Solved Queries of ETL Project</dc:title>
  <dc:creator>Prateek Raj Srivastava</dc:creator>
  <cp:lastModifiedBy>Prateek Raj Srivastava</cp:lastModifiedBy>
  <cp:revision>1</cp:revision>
  <dcterms:created xsi:type="dcterms:W3CDTF">2023-01-31T14:42:11Z</dcterms:created>
  <dcterms:modified xsi:type="dcterms:W3CDTF">2023-01-31T14:46:34Z</dcterms:modified>
</cp:coreProperties>
</file>