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6" r:id="rId12"/>
    <p:sldId id="269" r:id="rId13"/>
    <p:sldId id="267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9827" y="326898"/>
            <a:ext cx="937234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6231" y="1390345"/>
            <a:ext cx="11019536" cy="280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3234" y="2254072"/>
            <a:ext cx="3328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imes New Roman"/>
                <a:cs typeface="Times New Roman"/>
              </a:rPr>
              <a:t>Lead </a:t>
            </a:r>
            <a:r>
              <a:rPr sz="2800" b="0" dirty="0">
                <a:latin typeface="Times New Roman"/>
                <a:cs typeface="Times New Roman"/>
              </a:rPr>
              <a:t>Score </a:t>
            </a:r>
            <a:r>
              <a:rPr sz="2800" b="0" spc="-5" dirty="0">
                <a:latin typeface="Times New Roman"/>
                <a:cs typeface="Times New Roman"/>
              </a:rPr>
              <a:t>Case</a:t>
            </a:r>
            <a:r>
              <a:rPr sz="2800" b="0" spc="-12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Study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703" y="4896656"/>
            <a:ext cx="1748789" cy="8731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38100">
              <a:lnSpc>
                <a:spcPct val="124300"/>
              </a:lnSpc>
              <a:spcBef>
                <a:spcPts val="60"/>
              </a:spcBef>
            </a:pPr>
            <a:r>
              <a:rPr sz="1500" b="1" spc="-5" dirty="0">
                <a:latin typeface="Times New Roman"/>
                <a:cs typeface="Times New Roman"/>
              </a:rPr>
              <a:t>Submitted </a:t>
            </a:r>
            <a:r>
              <a:rPr sz="1500" b="1" dirty="0">
                <a:latin typeface="Times New Roman"/>
                <a:cs typeface="Times New Roman"/>
              </a:rPr>
              <a:t>by :  </a:t>
            </a:r>
            <a:r>
              <a:rPr sz="1500" spc="-5" dirty="0">
                <a:latin typeface="Times New Roman"/>
                <a:cs typeface="Times New Roman"/>
              </a:rPr>
              <a:t>Prateek Raj Srivastava  Shreya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Mandlesha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E28D-A125-2E40-8486-6436F3FC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27" y="326898"/>
            <a:ext cx="9372345" cy="338554"/>
          </a:xfrm>
        </p:spPr>
        <p:txBody>
          <a:bodyPr/>
          <a:lstStyle/>
          <a:p>
            <a:r>
              <a:rPr lang="en-US" dirty="0"/>
              <a:t>ROC Curve for train-data set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375E0-C649-AF3C-FD6A-9CE9C051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26" y="1219200"/>
            <a:ext cx="6505874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053" y="403098"/>
            <a:ext cx="73679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 Evaluation - </a:t>
            </a:r>
            <a:r>
              <a:rPr spc="-5" dirty="0"/>
              <a:t>Sensitivity </a:t>
            </a:r>
            <a:r>
              <a:rPr dirty="0"/>
              <a:t>and Specificity on </a:t>
            </a:r>
            <a:r>
              <a:rPr spc="-50" dirty="0"/>
              <a:t>Test</a:t>
            </a:r>
            <a:r>
              <a:rPr spc="-55" dirty="0"/>
              <a:t> </a:t>
            </a:r>
            <a:r>
              <a:rPr spc="-5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AE6BB-B905-8A1A-652A-47108D42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8" y="2505217"/>
            <a:ext cx="2514601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8685E4-0DDC-3422-4489-DD8226AE0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752600"/>
            <a:ext cx="2514600" cy="27127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7F5F-BD60-47AF-CF1B-ACB2D664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27" y="326898"/>
            <a:ext cx="9372345" cy="338554"/>
          </a:xfrm>
        </p:spPr>
        <p:txBody>
          <a:bodyPr/>
          <a:lstStyle/>
          <a:p>
            <a:r>
              <a:rPr lang="en-US" dirty="0"/>
              <a:t>ROC Curve for test-data set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4C222-297A-68EE-D571-DA0FFBEF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26193"/>
            <a:ext cx="5972474" cy="578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3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827" y="326898"/>
            <a:ext cx="136525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419100" y="1422857"/>
            <a:ext cx="286512" cy="213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100" y="1968957"/>
            <a:ext cx="286512" cy="213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00" y="2490800"/>
            <a:ext cx="286512" cy="213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0" y="2820670"/>
            <a:ext cx="286512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6300" y="3113227"/>
            <a:ext cx="286512" cy="213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76300" y="3380485"/>
            <a:ext cx="287020" cy="464184"/>
            <a:chOff x="876300" y="3380485"/>
            <a:chExt cx="287020" cy="464184"/>
          </a:xfrm>
        </p:grpSpPr>
        <p:sp>
          <p:nvSpPr>
            <p:cNvPr id="9" name="object 9"/>
            <p:cNvSpPr/>
            <p:nvPr/>
          </p:nvSpPr>
          <p:spPr>
            <a:xfrm>
              <a:off x="876300" y="3380485"/>
              <a:ext cx="286512" cy="213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6300" y="3630498"/>
              <a:ext cx="286512" cy="213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19100" y="3973957"/>
            <a:ext cx="286512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8665" y="1390345"/>
            <a:ext cx="10833735" cy="302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ts val="17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While </a:t>
            </a:r>
            <a:r>
              <a:rPr sz="1500" spc="-5" dirty="0">
                <a:latin typeface="Times New Roman"/>
                <a:cs typeface="Times New Roman"/>
              </a:rPr>
              <a:t>we have </a:t>
            </a:r>
            <a:r>
              <a:rPr sz="1500" spc="-10" dirty="0">
                <a:latin typeface="Times New Roman"/>
                <a:cs typeface="Times New Roman"/>
              </a:rPr>
              <a:t>checked </a:t>
            </a:r>
            <a:r>
              <a:rPr sz="1500" dirty="0">
                <a:latin typeface="Times New Roman"/>
                <a:cs typeface="Times New Roman"/>
              </a:rPr>
              <a:t>both </a:t>
            </a:r>
            <a:r>
              <a:rPr sz="1500" spc="-5" dirty="0">
                <a:latin typeface="Times New Roman"/>
                <a:cs typeface="Times New Roman"/>
              </a:rPr>
              <a:t>Sensitivity-Specificity as well </a:t>
            </a:r>
            <a:r>
              <a:rPr sz="1500" spc="-10" dirty="0">
                <a:latin typeface="Times New Roman"/>
                <a:cs typeface="Times New Roman"/>
              </a:rPr>
              <a:t>as </a:t>
            </a:r>
            <a:r>
              <a:rPr sz="1500" spc="-5" dirty="0">
                <a:latin typeface="Times New Roman"/>
                <a:cs typeface="Times New Roman"/>
              </a:rPr>
              <a:t>Precision and </a:t>
            </a:r>
            <a:r>
              <a:rPr sz="1500" spc="-10" dirty="0">
                <a:latin typeface="Times New Roman"/>
                <a:cs typeface="Times New Roman"/>
              </a:rPr>
              <a:t>Recall </a:t>
            </a:r>
            <a:r>
              <a:rPr sz="1500" spc="-5" dirty="0">
                <a:latin typeface="Times New Roman"/>
                <a:cs typeface="Times New Roman"/>
              </a:rPr>
              <a:t>Metrics, we have considered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optimal cut </a:t>
            </a:r>
            <a:r>
              <a:rPr sz="1500" spc="-10" dirty="0">
                <a:latin typeface="Times New Roman"/>
                <a:cs typeface="Times New Roman"/>
              </a:rPr>
              <a:t>off </a:t>
            </a:r>
            <a:r>
              <a:rPr sz="1500" spc="-5" dirty="0">
                <a:latin typeface="Times New Roman"/>
                <a:cs typeface="Times New Roman"/>
              </a:rPr>
              <a:t>based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</a:p>
          <a:p>
            <a:pPr marL="60960">
              <a:lnSpc>
                <a:spcPts val="1700"/>
              </a:lnSpc>
            </a:pPr>
            <a:r>
              <a:rPr sz="1500" spc="-5" dirty="0">
                <a:latin typeface="Times New Roman"/>
                <a:cs typeface="Times New Roman"/>
              </a:rPr>
              <a:t>Sensitivity and Specificity </a:t>
            </a:r>
            <a:r>
              <a:rPr sz="1500" dirty="0">
                <a:latin typeface="Times New Roman"/>
                <a:cs typeface="Times New Roman"/>
              </a:rPr>
              <a:t>for </a:t>
            </a:r>
            <a:r>
              <a:rPr sz="1500" spc="-5" dirty="0">
                <a:latin typeface="Times New Roman"/>
                <a:cs typeface="Times New Roman"/>
              </a:rPr>
              <a:t>calculating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final </a:t>
            </a:r>
            <a:r>
              <a:rPr sz="1500" dirty="0">
                <a:latin typeface="Times New Roman"/>
                <a:cs typeface="Times New Roman"/>
              </a:rPr>
              <a:t>prediction.</a:t>
            </a:r>
            <a:r>
              <a:rPr sz="1500" spc="-1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</a:p>
          <a:p>
            <a:pPr marL="12700">
              <a:lnSpc>
                <a:spcPts val="1700"/>
              </a:lnSpc>
              <a:spcBef>
                <a:spcPts val="905"/>
              </a:spcBef>
            </a:pPr>
            <a:r>
              <a:rPr sz="1500" spc="-20" dirty="0">
                <a:latin typeface="Times New Roman"/>
                <a:cs typeface="Times New Roman"/>
              </a:rPr>
              <a:t>Accuracy, </a:t>
            </a:r>
            <a:r>
              <a:rPr sz="1500" spc="-5" dirty="0">
                <a:latin typeface="Times New Roman"/>
                <a:cs typeface="Times New Roman"/>
              </a:rPr>
              <a:t>Sensitivity and Specificity values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test </a:t>
            </a:r>
            <a:r>
              <a:rPr sz="1500" dirty="0">
                <a:latin typeface="Times New Roman"/>
                <a:cs typeface="Times New Roman"/>
              </a:rPr>
              <a:t>set </a:t>
            </a:r>
            <a:r>
              <a:rPr sz="1500" spc="-5" dirty="0">
                <a:latin typeface="Times New Roman"/>
                <a:cs typeface="Times New Roman"/>
              </a:rPr>
              <a:t>are </a:t>
            </a:r>
            <a:r>
              <a:rPr sz="1500" dirty="0">
                <a:latin typeface="Times New Roman"/>
                <a:cs typeface="Times New Roman"/>
              </a:rPr>
              <a:t>around </a:t>
            </a:r>
            <a:r>
              <a:rPr lang="en-US" sz="1500" dirty="0">
                <a:latin typeface="Times New Roman"/>
                <a:cs typeface="Times New Roman"/>
              </a:rPr>
              <a:t>90</a:t>
            </a:r>
            <a:r>
              <a:rPr sz="1500" dirty="0">
                <a:latin typeface="Times New Roman"/>
                <a:cs typeface="Times New Roman"/>
              </a:rPr>
              <a:t>%, </a:t>
            </a:r>
            <a:r>
              <a:rPr lang="en-US" sz="1500" dirty="0">
                <a:latin typeface="Times New Roman"/>
                <a:cs typeface="Times New Roman"/>
              </a:rPr>
              <a:t>89</a:t>
            </a:r>
            <a:r>
              <a:rPr sz="1500" dirty="0">
                <a:latin typeface="Times New Roman"/>
                <a:cs typeface="Times New Roman"/>
              </a:rPr>
              <a:t>%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lang="en-US" sz="1500" spc="-5" dirty="0">
                <a:latin typeface="Times New Roman"/>
                <a:cs typeface="Times New Roman"/>
              </a:rPr>
              <a:t>90</a:t>
            </a:r>
            <a:r>
              <a:rPr sz="1500" dirty="0">
                <a:latin typeface="Times New Roman"/>
                <a:cs typeface="Times New Roman"/>
              </a:rPr>
              <a:t>% </a:t>
            </a:r>
            <a:r>
              <a:rPr sz="1500" spc="-5" dirty="0">
                <a:latin typeface="Times New Roman"/>
                <a:cs typeface="Times New Roman"/>
              </a:rPr>
              <a:t>which are approximately </a:t>
            </a:r>
            <a:r>
              <a:rPr sz="1500" dirty="0">
                <a:latin typeface="Times New Roman"/>
                <a:cs typeface="Times New Roman"/>
              </a:rPr>
              <a:t>closer to the </a:t>
            </a:r>
            <a:r>
              <a:rPr sz="1500" spc="5" dirty="0">
                <a:latin typeface="Times New Roman"/>
                <a:cs typeface="Times New Roman"/>
              </a:rPr>
              <a:t>respective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values</a:t>
            </a:r>
            <a:endParaRPr sz="1500" dirty="0">
              <a:latin typeface="Times New Roman"/>
              <a:cs typeface="Times New Roman"/>
            </a:endParaRPr>
          </a:p>
          <a:p>
            <a:pPr marL="60960">
              <a:lnSpc>
                <a:spcPts val="1700"/>
              </a:lnSpc>
            </a:pPr>
            <a:r>
              <a:rPr sz="1500" spc="-5" dirty="0">
                <a:latin typeface="Times New Roman"/>
                <a:cs typeface="Times New Roman"/>
              </a:rPr>
              <a:t>calculated </a:t>
            </a:r>
            <a:r>
              <a:rPr sz="1500" dirty="0">
                <a:latin typeface="Times New Roman"/>
                <a:cs typeface="Times New Roman"/>
              </a:rPr>
              <a:t>using </a:t>
            </a:r>
            <a:r>
              <a:rPr sz="1500" spc="-5" dirty="0">
                <a:latin typeface="Times New Roman"/>
                <a:cs typeface="Times New Roman"/>
              </a:rPr>
              <a:t>trained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set.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500" spc="-5" dirty="0">
                <a:latin typeface="Times New Roman"/>
                <a:cs typeface="Times New Roman"/>
              </a:rPr>
              <a:t>Also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lead score calculated </a:t>
            </a:r>
            <a:r>
              <a:rPr sz="1500" dirty="0">
                <a:latin typeface="Times New Roman"/>
                <a:cs typeface="Times New Roman"/>
              </a:rPr>
              <a:t>shows the conversion rate on the </a:t>
            </a:r>
            <a:r>
              <a:rPr sz="1500" spc="-5" dirty="0">
                <a:latin typeface="Times New Roman"/>
                <a:cs typeface="Times New Roman"/>
              </a:rPr>
              <a:t>final predicted model </a:t>
            </a:r>
            <a:r>
              <a:rPr sz="1500" dirty="0">
                <a:latin typeface="Times New Roman"/>
                <a:cs typeface="Times New Roman"/>
              </a:rPr>
              <a:t>is </a:t>
            </a:r>
            <a:r>
              <a:rPr sz="1500" spc="-5" dirty="0">
                <a:latin typeface="Times New Roman"/>
                <a:cs typeface="Times New Roman"/>
              </a:rPr>
              <a:t>around </a:t>
            </a:r>
            <a:r>
              <a:rPr sz="1500" dirty="0">
                <a:latin typeface="Times New Roman"/>
                <a:cs typeface="Times New Roman"/>
              </a:rPr>
              <a:t>8</a:t>
            </a:r>
            <a:r>
              <a:rPr lang="en-US" sz="1500" dirty="0">
                <a:latin typeface="Times New Roman"/>
                <a:cs typeface="Times New Roman"/>
              </a:rPr>
              <a:t>7</a:t>
            </a:r>
            <a:r>
              <a:rPr sz="1500" dirty="0">
                <a:latin typeface="Times New Roman"/>
                <a:cs typeface="Times New Roman"/>
              </a:rPr>
              <a:t>% (in </a:t>
            </a:r>
            <a:r>
              <a:rPr sz="1500" spc="-5" dirty="0">
                <a:latin typeface="Times New Roman"/>
                <a:cs typeface="Times New Roman"/>
              </a:rPr>
              <a:t>train </a:t>
            </a:r>
            <a:r>
              <a:rPr sz="1500" dirty="0">
                <a:latin typeface="Times New Roman"/>
                <a:cs typeface="Times New Roman"/>
              </a:rPr>
              <a:t>set)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lang="en-US" sz="1500" spc="-5" dirty="0">
                <a:latin typeface="Times New Roman"/>
                <a:cs typeface="Times New Roman"/>
              </a:rPr>
              <a:t>87</a:t>
            </a:r>
            <a:r>
              <a:rPr sz="1500" dirty="0">
                <a:latin typeface="Times New Roman"/>
                <a:cs typeface="Times New Roman"/>
              </a:rPr>
              <a:t>% in </a:t>
            </a:r>
            <a:r>
              <a:rPr sz="1500" spc="-5" dirty="0">
                <a:latin typeface="Times New Roman"/>
                <a:cs typeface="Times New Roman"/>
              </a:rPr>
              <a:t>test</a:t>
            </a:r>
            <a:r>
              <a:rPr sz="1500" spc="-1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set</a:t>
            </a:r>
          </a:p>
          <a:p>
            <a:pPr marL="20320">
              <a:lnSpc>
                <a:spcPct val="100000"/>
              </a:lnSpc>
              <a:spcBef>
                <a:spcPts val="795"/>
              </a:spcBef>
            </a:pP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top 3 </a:t>
            </a:r>
            <a:r>
              <a:rPr sz="1500" spc="-5" dirty="0">
                <a:latin typeface="Times New Roman"/>
                <a:cs typeface="Times New Roman"/>
              </a:rPr>
              <a:t>variables that contribute </a:t>
            </a:r>
            <a:r>
              <a:rPr sz="1500" dirty="0">
                <a:latin typeface="Times New Roman"/>
                <a:cs typeface="Times New Roman"/>
              </a:rPr>
              <a:t>for </a:t>
            </a:r>
            <a:r>
              <a:rPr sz="1500" spc="-5" dirty="0">
                <a:latin typeface="Times New Roman"/>
                <a:cs typeface="Times New Roman"/>
              </a:rPr>
              <a:t>lead getting converted </a:t>
            </a:r>
            <a:r>
              <a:rPr sz="1500" dirty="0">
                <a:latin typeface="Times New Roman"/>
                <a:cs typeface="Times New Roman"/>
              </a:rPr>
              <a:t>in the </a:t>
            </a:r>
            <a:r>
              <a:rPr sz="1500" spc="-10" dirty="0">
                <a:latin typeface="Times New Roman"/>
                <a:cs typeface="Times New Roman"/>
              </a:rPr>
              <a:t>model</a:t>
            </a:r>
            <a:r>
              <a:rPr sz="1500" spc="-1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endParaRPr lang="en-US" sz="1500" dirty="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795"/>
              </a:spcBef>
            </a:pPr>
            <a:r>
              <a:rPr lang="en-IN" sz="1500" spc="-5" dirty="0">
                <a:latin typeface="Times New Roman"/>
                <a:cs typeface="Times New Roman"/>
              </a:rPr>
              <a:t>        </a:t>
            </a:r>
            <a:r>
              <a:rPr lang="en-US" sz="1500" spc="-5" dirty="0" err="1">
                <a:latin typeface="Times New Roman"/>
                <a:cs typeface="Times New Roman"/>
              </a:rPr>
              <a:t>Tags_Lost</a:t>
            </a:r>
            <a:r>
              <a:rPr lang="en-US" sz="1500" spc="-5" dirty="0">
                <a:latin typeface="Times New Roman"/>
                <a:cs typeface="Times New Roman"/>
              </a:rPr>
              <a:t> to EINS</a:t>
            </a:r>
          </a:p>
          <a:p>
            <a:pPr marL="22860">
              <a:lnSpc>
                <a:spcPct val="100000"/>
              </a:lnSpc>
              <a:spcBef>
                <a:spcPts val="905"/>
              </a:spcBef>
            </a:pPr>
            <a:r>
              <a:rPr lang="en-US" sz="1500" spc="-5" dirty="0">
                <a:latin typeface="Times New Roman"/>
                <a:cs typeface="Times New Roman"/>
              </a:rPr>
              <a:t>        </a:t>
            </a:r>
            <a:r>
              <a:rPr lang="en-US" sz="1500" spc="-5" dirty="0" err="1">
                <a:latin typeface="Times New Roman"/>
                <a:cs typeface="Times New Roman"/>
              </a:rPr>
              <a:t>Tags_Closed</a:t>
            </a:r>
            <a:r>
              <a:rPr lang="en-US" sz="1500" spc="-5" dirty="0">
                <a:latin typeface="Times New Roman"/>
                <a:cs typeface="Times New Roman"/>
              </a:rPr>
              <a:t> by </a:t>
            </a:r>
            <a:r>
              <a:rPr lang="en-US" sz="1500" spc="-5" dirty="0" err="1">
                <a:latin typeface="Times New Roman"/>
                <a:cs typeface="Times New Roman"/>
              </a:rPr>
              <a:t>Horizzon</a:t>
            </a:r>
            <a:endParaRPr lang="en-US" sz="1500" spc="-5" dirty="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905"/>
              </a:spcBef>
            </a:pPr>
            <a:r>
              <a:rPr lang="en-US" sz="1500" spc="-5" dirty="0">
                <a:latin typeface="Times New Roman"/>
                <a:cs typeface="Times New Roman"/>
              </a:rPr>
              <a:t>        </a:t>
            </a:r>
            <a:r>
              <a:rPr lang="en-US" sz="1500" spc="-5" dirty="0" err="1">
                <a:latin typeface="Times New Roman"/>
                <a:cs typeface="Times New Roman"/>
              </a:rPr>
              <a:t>Tags_Will</a:t>
            </a:r>
            <a:r>
              <a:rPr lang="en-US" sz="1500" spc="-5" dirty="0">
                <a:latin typeface="Times New Roman"/>
                <a:cs typeface="Times New Roman"/>
              </a:rPr>
              <a:t> revert after reading the email</a:t>
            </a:r>
          </a:p>
          <a:p>
            <a:pPr marL="22860">
              <a:lnSpc>
                <a:spcPct val="100000"/>
              </a:lnSpc>
              <a:spcBef>
                <a:spcPts val="905"/>
              </a:spcBef>
            </a:pPr>
            <a:r>
              <a:rPr sz="1500" spc="-5" dirty="0">
                <a:latin typeface="Times New Roman"/>
                <a:cs typeface="Times New Roman"/>
              </a:rPr>
              <a:t>Hence overall </a:t>
            </a:r>
            <a:r>
              <a:rPr sz="1500" dirty="0">
                <a:latin typeface="Times New Roman"/>
                <a:cs typeface="Times New Roman"/>
              </a:rPr>
              <a:t>this </a:t>
            </a:r>
            <a:r>
              <a:rPr sz="1500" spc="-5" dirty="0">
                <a:latin typeface="Times New Roman"/>
                <a:cs typeface="Times New Roman"/>
              </a:rPr>
              <a:t>model </a:t>
            </a:r>
            <a:r>
              <a:rPr sz="1500" spc="-10" dirty="0">
                <a:latin typeface="Times New Roman"/>
                <a:cs typeface="Times New Roman"/>
              </a:rPr>
              <a:t>seems </a:t>
            </a:r>
            <a:r>
              <a:rPr sz="1500" dirty="0">
                <a:latin typeface="Times New Roman"/>
                <a:cs typeface="Times New Roman"/>
              </a:rPr>
              <a:t>to be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good.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553" y="314070"/>
            <a:ext cx="484505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27400" algn="l"/>
              </a:tabLst>
            </a:pPr>
            <a:r>
              <a:rPr dirty="0"/>
              <a:t>Lead </a:t>
            </a:r>
            <a:r>
              <a:rPr spc="-10" dirty="0"/>
              <a:t>Score </a:t>
            </a:r>
            <a:r>
              <a:rPr dirty="0"/>
              <a:t>Case</a:t>
            </a:r>
            <a:r>
              <a:rPr spc="-20" dirty="0"/>
              <a:t> </a:t>
            </a:r>
            <a:r>
              <a:rPr spc="-5" dirty="0"/>
              <a:t>Study</a:t>
            </a:r>
            <a:r>
              <a:rPr spc="15" dirty="0"/>
              <a:t> </a:t>
            </a:r>
            <a:r>
              <a:rPr dirty="0"/>
              <a:t>for	</a:t>
            </a:r>
            <a:r>
              <a:rPr spc="5" dirty="0"/>
              <a:t>X</a:t>
            </a:r>
            <a:r>
              <a:rPr spc="-55" dirty="0"/>
              <a:t> </a:t>
            </a:r>
            <a:r>
              <a:rPr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501" y="1216914"/>
            <a:ext cx="10524490" cy="51530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b="1" dirty="0">
                <a:latin typeface="Times New Roman"/>
                <a:cs typeface="Times New Roman"/>
              </a:rPr>
              <a:t>Problem </a:t>
            </a:r>
            <a:r>
              <a:rPr sz="1700" b="1" spc="5" dirty="0">
                <a:latin typeface="Times New Roman"/>
                <a:cs typeface="Times New Roman"/>
              </a:rPr>
              <a:t>Statement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37465" marR="100965">
              <a:lnSpc>
                <a:spcPts val="1600"/>
              </a:lnSpc>
            </a:pPr>
            <a:r>
              <a:rPr sz="1500" spc="-5" dirty="0">
                <a:latin typeface="Times New Roman"/>
                <a:cs typeface="Times New Roman"/>
              </a:rPr>
              <a:t>X Education sells </a:t>
            </a:r>
            <a:r>
              <a:rPr sz="1500" dirty="0">
                <a:latin typeface="Times New Roman"/>
                <a:cs typeface="Times New Roman"/>
              </a:rPr>
              <a:t>online </a:t>
            </a:r>
            <a:r>
              <a:rPr sz="1500" spc="-5" dirty="0">
                <a:latin typeface="Times New Roman"/>
                <a:cs typeface="Times New Roman"/>
              </a:rPr>
              <a:t>courses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5" dirty="0">
                <a:latin typeface="Times New Roman"/>
                <a:cs typeface="Times New Roman"/>
              </a:rPr>
              <a:t>industry </a:t>
            </a:r>
            <a:r>
              <a:rPr sz="1500" dirty="0">
                <a:latin typeface="Times New Roman"/>
                <a:cs typeface="Times New Roman"/>
              </a:rPr>
              <a:t>professionals. </a:t>
            </a:r>
            <a:r>
              <a:rPr sz="1500" spc="-5" dirty="0">
                <a:latin typeface="Times New Roman"/>
                <a:cs typeface="Times New Roman"/>
              </a:rPr>
              <a:t>The company markets its courses </a:t>
            </a:r>
            <a:r>
              <a:rPr sz="1500" dirty="0">
                <a:latin typeface="Times New Roman"/>
                <a:cs typeface="Times New Roman"/>
              </a:rPr>
              <a:t>on </a:t>
            </a:r>
            <a:r>
              <a:rPr sz="1500" spc="-5" dirty="0">
                <a:latin typeface="Times New Roman"/>
                <a:cs typeface="Times New Roman"/>
              </a:rPr>
              <a:t>several websites and search </a:t>
            </a:r>
            <a:r>
              <a:rPr sz="1500" spc="10" dirty="0">
                <a:latin typeface="Times New Roman"/>
                <a:cs typeface="Times New Roman"/>
              </a:rPr>
              <a:t>engines </a:t>
            </a:r>
            <a:r>
              <a:rPr sz="1500" dirty="0">
                <a:latin typeface="Times New Roman"/>
                <a:cs typeface="Times New Roman"/>
              </a:rPr>
              <a:t>like  Google.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37465" marR="108585">
              <a:lnSpc>
                <a:spcPct val="88800"/>
              </a:lnSpc>
            </a:pPr>
            <a:r>
              <a:rPr sz="1500" spc="-5" dirty="0">
                <a:latin typeface="Times New Roman"/>
                <a:cs typeface="Times New Roman"/>
              </a:rPr>
              <a:t>Once these people </a:t>
            </a:r>
            <a:r>
              <a:rPr sz="1500" dirty="0">
                <a:latin typeface="Times New Roman"/>
                <a:cs typeface="Times New Roman"/>
              </a:rPr>
              <a:t>land on the </a:t>
            </a:r>
            <a:r>
              <a:rPr sz="1500" spc="-5" dirty="0">
                <a:latin typeface="Times New Roman"/>
                <a:cs typeface="Times New Roman"/>
              </a:rPr>
              <a:t>website, they might </a:t>
            </a:r>
            <a:r>
              <a:rPr sz="1500" dirty="0">
                <a:latin typeface="Times New Roman"/>
                <a:cs typeface="Times New Roman"/>
              </a:rPr>
              <a:t>browse the </a:t>
            </a:r>
            <a:r>
              <a:rPr sz="1500" spc="-5" dirty="0">
                <a:latin typeface="Times New Roman"/>
                <a:cs typeface="Times New Roman"/>
              </a:rPr>
              <a:t>courses </a:t>
            </a:r>
            <a:r>
              <a:rPr sz="1500" dirty="0">
                <a:latin typeface="Times New Roman"/>
                <a:cs typeface="Times New Roman"/>
              </a:rPr>
              <a:t>or fill up a form for the </a:t>
            </a:r>
            <a:r>
              <a:rPr sz="1500" spc="-5" dirty="0">
                <a:latin typeface="Times New Roman"/>
                <a:cs typeface="Times New Roman"/>
              </a:rPr>
              <a:t>course </a:t>
            </a:r>
            <a:r>
              <a:rPr sz="1500" dirty="0">
                <a:latin typeface="Times New Roman"/>
                <a:cs typeface="Times New Roman"/>
              </a:rPr>
              <a:t>or </a:t>
            </a:r>
            <a:r>
              <a:rPr sz="1500" spc="-5" dirty="0">
                <a:latin typeface="Times New Roman"/>
                <a:cs typeface="Times New Roman"/>
              </a:rPr>
              <a:t>watch some videos. </a:t>
            </a:r>
            <a:r>
              <a:rPr sz="1500" spc="15" dirty="0">
                <a:latin typeface="Times New Roman"/>
                <a:cs typeface="Times New Roman"/>
              </a:rPr>
              <a:t>When </a:t>
            </a:r>
            <a:r>
              <a:rPr sz="1500" spc="-5" dirty="0">
                <a:latin typeface="Times New Roman"/>
                <a:cs typeface="Times New Roman"/>
              </a:rPr>
              <a:t>these  people </a:t>
            </a:r>
            <a:r>
              <a:rPr sz="1500" dirty="0">
                <a:latin typeface="Times New Roman"/>
                <a:cs typeface="Times New Roman"/>
              </a:rPr>
              <a:t>fill up a form providing </a:t>
            </a:r>
            <a:r>
              <a:rPr sz="1500" spc="-5" dirty="0">
                <a:latin typeface="Times New Roman"/>
                <a:cs typeface="Times New Roman"/>
              </a:rPr>
              <a:t>their </a:t>
            </a:r>
            <a:r>
              <a:rPr sz="1500" spc="-10" dirty="0">
                <a:latin typeface="Times New Roman"/>
                <a:cs typeface="Times New Roman"/>
              </a:rPr>
              <a:t>email </a:t>
            </a:r>
            <a:r>
              <a:rPr sz="1500" spc="-5" dirty="0">
                <a:latin typeface="Times New Roman"/>
                <a:cs typeface="Times New Roman"/>
              </a:rPr>
              <a:t>address </a:t>
            </a:r>
            <a:r>
              <a:rPr sz="1500" dirty="0">
                <a:latin typeface="Times New Roman"/>
                <a:cs typeface="Times New Roman"/>
              </a:rPr>
              <a:t>or phone </a:t>
            </a:r>
            <a:r>
              <a:rPr sz="1500" spc="-15" dirty="0">
                <a:latin typeface="Times New Roman"/>
                <a:cs typeface="Times New Roman"/>
              </a:rPr>
              <a:t>number, </a:t>
            </a:r>
            <a:r>
              <a:rPr sz="1500" spc="-5" dirty="0">
                <a:latin typeface="Times New Roman"/>
                <a:cs typeface="Times New Roman"/>
              </a:rPr>
              <a:t>they are classified </a:t>
            </a:r>
            <a:r>
              <a:rPr sz="1500" dirty="0">
                <a:latin typeface="Times New Roman"/>
                <a:cs typeface="Times New Roman"/>
              </a:rPr>
              <a:t>to be a </a:t>
            </a:r>
            <a:r>
              <a:rPr sz="1500" spc="-5" dirty="0">
                <a:latin typeface="Times New Roman"/>
                <a:cs typeface="Times New Roman"/>
              </a:rPr>
              <a:t>lead. </a:t>
            </a:r>
            <a:r>
              <a:rPr sz="1500" spc="-10" dirty="0">
                <a:latin typeface="Times New Roman"/>
                <a:cs typeface="Times New Roman"/>
              </a:rPr>
              <a:t>Moreover,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company also gets  leads </a:t>
            </a:r>
            <a:r>
              <a:rPr sz="1500" dirty="0">
                <a:latin typeface="Times New Roman"/>
                <a:cs typeface="Times New Roman"/>
              </a:rPr>
              <a:t>through </a:t>
            </a:r>
            <a:r>
              <a:rPr sz="1500" spc="-5" dirty="0">
                <a:latin typeface="Times New Roman"/>
                <a:cs typeface="Times New Roman"/>
              </a:rPr>
              <a:t>past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referrals.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37465">
              <a:lnSpc>
                <a:spcPts val="1700"/>
              </a:lnSpc>
            </a:pPr>
            <a:r>
              <a:rPr sz="1500" spc="-5" dirty="0">
                <a:latin typeface="Times New Roman"/>
                <a:cs typeface="Times New Roman"/>
              </a:rPr>
              <a:t>Once these leads are acquired, employees </a:t>
            </a:r>
            <a:r>
              <a:rPr sz="1500" dirty="0">
                <a:latin typeface="Times New Roman"/>
                <a:cs typeface="Times New Roman"/>
              </a:rPr>
              <a:t>from the </a:t>
            </a:r>
            <a:r>
              <a:rPr sz="1500" spc="-5" dirty="0">
                <a:latin typeface="Times New Roman"/>
                <a:cs typeface="Times New Roman"/>
              </a:rPr>
              <a:t>sales team start making calls, </a:t>
            </a:r>
            <a:r>
              <a:rPr sz="1500" dirty="0">
                <a:latin typeface="Times New Roman"/>
                <a:cs typeface="Times New Roman"/>
              </a:rPr>
              <a:t>writing </a:t>
            </a:r>
            <a:r>
              <a:rPr sz="1500" spc="-5" dirty="0">
                <a:latin typeface="Times New Roman"/>
                <a:cs typeface="Times New Roman"/>
              </a:rPr>
              <a:t>emails, etc. </a:t>
            </a:r>
            <a:r>
              <a:rPr sz="1500" dirty="0">
                <a:latin typeface="Times New Roman"/>
                <a:cs typeface="Times New Roman"/>
              </a:rPr>
              <a:t>Through this </a:t>
            </a:r>
            <a:r>
              <a:rPr sz="1500" spc="-5" dirty="0">
                <a:latin typeface="Times New Roman"/>
                <a:cs typeface="Times New Roman"/>
              </a:rPr>
              <a:t>process, </a:t>
            </a:r>
            <a:r>
              <a:rPr sz="1500" spc="15" dirty="0">
                <a:latin typeface="Times New Roman"/>
                <a:cs typeface="Times New Roman"/>
              </a:rPr>
              <a:t>some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endParaRPr sz="1500">
              <a:latin typeface="Times New Roman"/>
              <a:cs typeface="Times New Roman"/>
            </a:endParaRPr>
          </a:p>
          <a:p>
            <a:pPr marL="37465">
              <a:lnSpc>
                <a:spcPts val="1700"/>
              </a:lnSpc>
            </a:pPr>
            <a:r>
              <a:rPr sz="1500" spc="-5" dirty="0">
                <a:latin typeface="Times New Roman"/>
                <a:cs typeface="Times New Roman"/>
              </a:rPr>
              <a:t>leads get converted </a:t>
            </a:r>
            <a:r>
              <a:rPr sz="1500" dirty="0">
                <a:latin typeface="Times New Roman"/>
                <a:cs typeface="Times New Roman"/>
              </a:rPr>
              <a:t>while </a:t>
            </a:r>
            <a:r>
              <a:rPr sz="1500" spc="-5" dirty="0">
                <a:latin typeface="Times New Roman"/>
                <a:cs typeface="Times New Roman"/>
              </a:rPr>
              <a:t>most </a:t>
            </a:r>
            <a:r>
              <a:rPr sz="1500" dirty="0">
                <a:latin typeface="Times New Roman"/>
                <a:cs typeface="Times New Roman"/>
              </a:rPr>
              <a:t>do not. </a:t>
            </a:r>
            <a:r>
              <a:rPr sz="1500" spc="-5" dirty="0">
                <a:latin typeface="Times New Roman"/>
                <a:cs typeface="Times New Roman"/>
              </a:rPr>
              <a:t>The typical lead conversion </a:t>
            </a:r>
            <a:r>
              <a:rPr sz="1500" dirty="0">
                <a:latin typeface="Times New Roman"/>
                <a:cs typeface="Times New Roman"/>
              </a:rPr>
              <a:t>rate </a:t>
            </a:r>
            <a:r>
              <a:rPr sz="1500" spc="-5" dirty="0">
                <a:latin typeface="Times New Roman"/>
                <a:cs typeface="Times New Roman"/>
              </a:rPr>
              <a:t>at X education is around</a:t>
            </a:r>
            <a:r>
              <a:rPr sz="1500" spc="-1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30%.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sz="1700" b="1" spc="5" dirty="0">
                <a:latin typeface="Times New Roman"/>
                <a:cs typeface="Times New Roman"/>
              </a:rPr>
              <a:t>Business</a:t>
            </a:r>
            <a:r>
              <a:rPr sz="1700" b="1" spc="-50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Times New Roman"/>
                <a:cs typeface="Times New Roman"/>
              </a:rPr>
              <a:t>Goal</a:t>
            </a:r>
            <a:r>
              <a:rPr sz="1700" spc="5" dirty="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X Education needs help </a:t>
            </a: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-5" dirty="0">
                <a:latin typeface="Times New Roman"/>
                <a:cs typeface="Times New Roman"/>
              </a:rPr>
              <a:t>selecting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most </a:t>
            </a:r>
            <a:r>
              <a:rPr sz="1500" dirty="0">
                <a:latin typeface="Times New Roman"/>
                <a:cs typeface="Times New Roman"/>
              </a:rPr>
              <a:t>promising </a:t>
            </a:r>
            <a:r>
              <a:rPr sz="1500" spc="-5" dirty="0">
                <a:latin typeface="Times New Roman"/>
                <a:cs typeface="Times New Roman"/>
              </a:rPr>
              <a:t>leads, i.e.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leads that are most likely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5" dirty="0">
                <a:latin typeface="Times New Roman"/>
                <a:cs typeface="Times New Roman"/>
              </a:rPr>
              <a:t>convert </a:t>
            </a:r>
            <a:r>
              <a:rPr sz="1500" dirty="0">
                <a:latin typeface="Times New Roman"/>
                <a:cs typeface="Times New Roman"/>
              </a:rPr>
              <a:t>into </a:t>
            </a:r>
            <a:r>
              <a:rPr sz="1500" spc="-5" dirty="0">
                <a:latin typeface="Times New Roman"/>
                <a:cs typeface="Times New Roman"/>
              </a:rPr>
              <a:t>paying</a:t>
            </a:r>
            <a:r>
              <a:rPr sz="1500" spc="-1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customers.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37465">
              <a:lnSpc>
                <a:spcPts val="1700"/>
              </a:lnSpc>
            </a:pPr>
            <a:r>
              <a:rPr sz="1500" spc="-5" dirty="0">
                <a:latin typeface="Times New Roman"/>
                <a:cs typeface="Times New Roman"/>
              </a:rPr>
              <a:t>The company needs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model wherein you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lead score is assigned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10" dirty="0">
                <a:latin typeface="Times New Roman"/>
                <a:cs typeface="Times New Roman"/>
              </a:rPr>
              <a:t>each </a:t>
            </a:r>
            <a:r>
              <a:rPr sz="1500" dirty="0">
                <a:latin typeface="Times New Roman"/>
                <a:cs typeface="Times New Roman"/>
              </a:rPr>
              <a:t>of the </a:t>
            </a:r>
            <a:r>
              <a:rPr sz="1500" spc="-5" dirty="0">
                <a:latin typeface="Times New Roman"/>
                <a:cs typeface="Times New Roman"/>
              </a:rPr>
              <a:t>leads such that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customers with higher lead score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have</a:t>
            </a:r>
            <a:endParaRPr sz="1500">
              <a:latin typeface="Times New Roman"/>
              <a:cs typeface="Times New Roman"/>
            </a:endParaRPr>
          </a:p>
          <a:p>
            <a:pPr marL="37465">
              <a:lnSpc>
                <a:spcPts val="1700"/>
              </a:lnSpc>
            </a:pPr>
            <a:r>
              <a:rPr sz="1500" dirty="0">
                <a:latin typeface="Times New Roman"/>
                <a:cs typeface="Times New Roman"/>
              </a:rPr>
              <a:t>a higher conversion </a:t>
            </a:r>
            <a:r>
              <a:rPr sz="1500" spc="-5" dirty="0">
                <a:latin typeface="Times New Roman"/>
                <a:cs typeface="Times New Roman"/>
              </a:rPr>
              <a:t>chance and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customers with lower lead </a:t>
            </a:r>
            <a:r>
              <a:rPr sz="1500" dirty="0">
                <a:latin typeface="Times New Roman"/>
                <a:cs typeface="Times New Roman"/>
              </a:rPr>
              <a:t>score </a:t>
            </a:r>
            <a:r>
              <a:rPr sz="1500" spc="-5" dirty="0">
                <a:latin typeface="Times New Roman"/>
                <a:cs typeface="Times New Roman"/>
              </a:rPr>
              <a:t>have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lower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1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chance.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The CEO, </a:t>
            </a: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-10" dirty="0">
                <a:latin typeface="Times New Roman"/>
                <a:cs typeface="Times New Roman"/>
              </a:rPr>
              <a:t>particular, </a:t>
            </a:r>
            <a:r>
              <a:rPr sz="1500" spc="-5" dirty="0">
                <a:latin typeface="Times New Roman"/>
                <a:cs typeface="Times New Roman"/>
              </a:rPr>
              <a:t>has </a:t>
            </a:r>
            <a:r>
              <a:rPr sz="1500" dirty="0">
                <a:latin typeface="Times New Roman"/>
                <a:cs typeface="Times New Roman"/>
              </a:rPr>
              <a:t>given a </a:t>
            </a:r>
            <a:r>
              <a:rPr sz="1500" spc="-5" dirty="0">
                <a:latin typeface="Times New Roman"/>
                <a:cs typeface="Times New Roman"/>
              </a:rPr>
              <a:t>ballpark </a:t>
            </a:r>
            <a:r>
              <a:rPr sz="1500" dirty="0">
                <a:latin typeface="Times New Roman"/>
                <a:cs typeface="Times New Roman"/>
              </a:rPr>
              <a:t>of the </a:t>
            </a:r>
            <a:r>
              <a:rPr sz="1500" spc="-10" dirty="0">
                <a:latin typeface="Times New Roman"/>
                <a:cs typeface="Times New Roman"/>
              </a:rPr>
              <a:t>target </a:t>
            </a:r>
            <a:r>
              <a:rPr sz="1500" spc="-5" dirty="0">
                <a:latin typeface="Times New Roman"/>
                <a:cs typeface="Times New Roman"/>
              </a:rPr>
              <a:t>lead conversion </a:t>
            </a:r>
            <a:r>
              <a:rPr sz="1500" dirty="0">
                <a:latin typeface="Times New Roman"/>
                <a:cs typeface="Times New Roman"/>
              </a:rPr>
              <a:t>rate to be </a:t>
            </a:r>
            <a:r>
              <a:rPr sz="1500" spc="-5" dirty="0">
                <a:latin typeface="Times New Roman"/>
                <a:cs typeface="Times New Roman"/>
              </a:rPr>
              <a:t>around</a:t>
            </a:r>
            <a:r>
              <a:rPr sz="1500" spc="-1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80%.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353" y="441198"/>
            <a:ext cx="10375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</a:t>
            </a:r>
            <a:r>
              <a:rPr spc="-10" dirty="0"/>
              <a:t>t</a:t>
            </a:r>
            <a:r>
              <a:rPr dirty="0"/>
              <a:t>rategy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5203" y="1550797"/>
            <a:ext cx="287020" cy="1814195"/>
            <a:chOff x="635203" y="1550797"/>
            <a:chExt cx="287020" cy="1814195"/>
          </a:xfrm>
        </p:grpSpPr>
        <p:sp>
          <p:nvSpPr>
            <p:cNvPr id="4" name="object 4"/>
            <p:cNvSpPr/>
            <p:nvPr/>
          </p:nvSpPr>
          <p:spPr>
            <a:xfrm>
              <a:off x="635203" y="1550797"/>
              <a:ext cx="286511" cy="213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5203" y="1779397"/>
              <a:ext cx="286511" cy="213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5203" y="2007997"/>
              <a:ext cx="286511" cy="213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5203" y="2236597"/>
              <a:ext cx="286511" cy="213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203" y="2465832"/>
              <a:ext cx="286511" cy="213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203" y="2694432"/>
              <a:ext cx="286511" cy="213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5203" y="2922777"/>
              <a:ext cx="286511" cy="213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5203" y="3151377"/>
              <a:ext cx="286511" cy="213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2335" y="1518284"/>
            <a:ext cx="768858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555688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Source the </a:t>
            </a:r>
            <a:r>
              <a:rPr sz="1500" spc="-5" dirty="0">
                <a:latin typeface="Times New Roman"/>
                <a:cs typeface="Times New Roman"/>
              </a:rPr>
              <a:t>data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analysis  Clean and prepare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data  Exploratory Data Analysis.  Feature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Scaling</a:t>
            </a:r>
            <a:endParaRPr sz="15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Times New Roman"/>
                <a:cs typeface="Times New Roman"/>
              </a:rPr>
              <a:t>Splitting </a:t>
            </a:r>
            <a:r>
              <a:rPr sz="1500" dirty="0">
                <a:latin typeface="Times New Roman"/>
                <a:cs typeface="Times New Roman"/>
              </a:rPr>
              <a:t>the data into </a:t>
            </a:r>
            <a:r>
              <a:rPr sz="1500" spc="-35" dirty="0">
                <a:latin typeface="Times New Roman"/>
                <a:cs typeface="Times New Roman"/>
              </a:rPr>
              <a:t>Test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spc="-15" dirty="0">
                <a:latin typeface="Times New Roman"/>
                <a:cs typeface="Times New Roman"/>
              </a:rPr>
              <a:t>Train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dataset.</a:t>
            </a:r>
            <a:endParaRPr sz="1500">
              <a:latin typeface="Times New Roman"/>
              <a:cs typeface="Times New Roman"/>
            </a:endParaRPr>
          </a:p>
          <a:p>
            <a:pPr marL="22860">
              <a:lnSpc>
                <a:spcPts val="1800"/>
              </a:lnSpc>
            </a:pPr>
            <a:r>
              <a:rPr sz="1500" dirty="0">
                <a:latin typeface="Times New Roman"/>
                <a:cs typeface="Times New Roman"/>
              </a:rPr>
              <a:t>Building a logistic </a:t>
            </a:r>
            <a:r>
              <a:rPr sz="1500" spc="-5" dirty="0">
                <a:latin typeface="Times New Roman"/>
                <a:cs typeface="Times New Roman"/>
              </a:rPr>
              <a:t>Regression model and calculate </a:t>
            </a:r>
            <a:r>
              <a:rPr sz="1500" spc="-10" dirty="0">
                <a:latin typeface="Times New Roman"/>
                <a:cs typeface="Times New Roman"/>
              </a:rPr>
              <a:t>Lead</a:t>
            </a:r>
            <a:r>
              <a:rPr sz="1500" spc="-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Score.</a:t>
            </a:r>
            <a:endParaRPr sz="1500">
              <a:latin typeface="Times New Roman"/>
              <a:cs typeface="Times New Roman"/>
            </a:endParaRPr>
          </a:p>
          <a:p>
            <a:pPr marL="12700" marR="5080" indent="10160">
              <a:lnSpc>
                <a:spcPts val="1800"/>
              </a:lnSpc>
              <a:spcBef>
                <a:spcPts val="60"/>
              </a:spcBef>
            </a:pPr>
            <a:r>
              <a:rPr sz="1500" spc="-5" dirty="0">
                <a:latin typeface="Times New Roman"/>
                <a:cs typeface="Times New Roman"/>
              </a:rPr>
              <a:t>Evaluating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model </a:t>
            </a:r>
            <a:r>
              <a:rPr sz="1500" dirty="0">
                <a:latin typeface="Times New Roman"/>
                <a:cs typeface="Times New Roman"/>
              </a:rPr>
              <a:t>by using </a:t>
            </a:r>
            <a:r>
              <a:rPr sz="1500" spc="-5" dirty="0">
                <a:latin typeface="Times New Roman"/>
                <a:cs typeface="Times New Roman"/>
              </a:rPr>
              <a:t>different metrics </a:t>
            </a:r>
            <a:r>
              <a:rPr sz="1500" dirty="0">
                <a:latin typeface="Times New Roman"/>
                <a:cs typeface="Times New Roman"/>
              </a:rPr>
              <a:t>- </a:t>
            </a:r>
            <a:r>
              <a:rPr sz="1500" spc="-5" dirty="0">
                <a:latin typeface="Times New Roman"/>
                <a:cs typeface="Times New Roman"/>
              </a:rPr>
              <a:t>Specificity and Sensitivity </a:t>
            </a:r>
            <a:r>
              <a:rPr sz="1500" dirty="0">
                <a:latin typeface="Times New Roman"/>
                <a:cs typeface="Times New Roman"/>
              </a:rPr>
              <a:t>or Precision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spc="-10" dirty="0">
                <a:latin typeface="Times New Roman"/>
                <a:cs typeface="Times New Roman"/>
              </a:rPr>
              <a:t>Recall.  </a:t>
            </a:r>
            <a:r>
              <a:rPr sz="1500" dirty="0">
                <a:latin typeface="Times New Roman"/>
                <a:cs typeface="Times New Roman"/>
              </a:rPr>
              <a:t>Applying the best </a:t>
            </a:r>
            <a:r>
              <a:rPr sz="1500" spc="-5" dirty="0">
                <a:latin typeface="Times New Roman"/>
                <a:cs typeface="Times New Roman"/>
              </a:rPr>
              <a:t>model </a:t>
            </a: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-35" dirty="0">
                <a:latin typeface="Times New Roman"/>
                <a:cs typeface="Times New Roman"/>
              </a:rPr>
              <a:t>Test </a:t>
            </a:r>
            <a:r>
              <a:rPr sz="1500" spc="-5" dirty="0">
                <a:latin typeface="Times New Roman"/>
                <a:cs typeface="Times New Roman"/>
              </a:rPr>
              <a:t>data based </a:t>
            </a:r>
            <a:r>
              <a:rPr sz="1500" dirty="0">
                <a:latin typeface="Times New Roman"/>
                <a:cs typeface="Times New Roman"/>
              </a:rPr>
              <a:t>on the </a:t>
            </a:r>
            <a:r>
              <a:rPr sz="1500" spc="-5" dirty="0">
                <a:latin typeface="Times New Roman"/>
                <a:cs typeface="Times New Roman"/>
              </a:rPr>
              <a:t>Sensitivity and Specificity</a:t>
            </a:r>
            <a:r>
              <a:rPr sz="1500" spc="-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Metrics.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553" y="300939"/>
            <a:ext cx="356679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Problem solving</a:t>
            </a:r>
            <a:r>
              <a:rPr spc="-60" dirty="0"/>
              <a:t> </a:t>
            </a:r>
            <a:r>
              <a:rPr dirty="0"/>
              <a:t>methodology</a:t>
            </a:r>
          </a:p>
        </p:txBody>
      </p:sp>
      <p:sp>
        <p:nvSpPr>
          <p:cNvPr id="3" name="object 3"/>
          <p:cNvSpPr/>
          <p:nvPr/>
        </p:nvSpPr>
        <p:spPr>
          <a:xfrm>
            <a:off x="870351" y="1245108"/>
            <a:ext cx="9404461" cy="4926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326898"/>
            <a:ext cx="10324972" cy="96821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Exploratory Data</a:t>
            </a:r>
            <a:r>
              <a:rPr spc="-225" dirty="0"/>
              <a:t> </a:t>
            </a:r>
            <a:r>
              <a:rPr dirty="0"/>
              <a:t>Analysis</a:t>
            </a:r>
            <a:br>
              <a:rPr lang="en-US" dirty="0"/>
            </a:br>
            <a:br>
              <a:rPr lang="en-US" dirty="0"/>
            </a:br>
            <a:r>
              <a:rPr lang="en-IN" sz="1800" b="0" dirty="0"/>
              <a:t>We filled the null or missing values in a “unspecified” category</a:t>
            </a:r>
            <a:endParaRPr b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37F9CA-B524-5160-2345-B3F851B6A1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1512513"/>
            <a:ext cx="4582164" cy="264832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71DB477-4F7C-077D-3C0E-44E753269D10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6553200" y="1439692"/>
            <a:ext cx="4563112" cy="258163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C3E65-C160-03D2-4366-A1559400A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021327"/>
            <a:ext cx="4324954" cy="2648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A31F2D-B2FA-A8AE-17D6-2E3A368A4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918467"/>
            <a:ext cx="4277322" cy="26387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5CF0E6-C4FF-5E75-0EE9-3E30C444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23903"/>
            <a:ext cx="8526065" cy="334374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7E2E87B-D2FC-53D4-412B-C471E619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26897"/>
            <a:ext cx="9715372" cy="430887"/>
          </a:xfrm>
        </p:spPr>
        <p:txBody>
          <a:bodyPr/>
          <a:lstStyle/>
          <a:p>
            <a:r>
              <a:rPr lang="en-US" sz="2800" dirty="0"/>
              <a:t>Outlier Treatment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427" y="369570"/>
            <a:ext cx="454787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5" dirty="0"/>
              <a:t>Variables </a:t>
            </a:r>
            <a:r>
              <a:rPr sz="2000" spc="5" dirty="0"/>
              <a:t>Impacting the </a:t>
            </a:r>
            <a:r>
              <a:rPr sz="2000" dirty="0"/>
              <a:t>Conversion</a:t>
            </a:r>
            <a:r>
              <a:rPr sz="2000" spc="60" dirty="0"/>
              <a:t> </a:t>
            </a:r>
            <a:r>
              <a:rPr sz="2000" dirty="0"/>
              <a:t>Rate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20700" y="1252220"/>
            <a:ext cx="4020185" cy="3692678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74625" algn="l"/>
              </a:tabLst>
            </a:pPr>
            <a:r>
              <a:rPr lang="en-IN" sz="1500" dirty="0">
                <a:latin typeface="Times New Roman"/>
                <a:cs typeface="Times New Roman"/>
              </a:rPr>
              <a:t>'Lead </a:t>
            </a:r>
            <a:r>
              <a:rPr lang="en-IN" sz="1500" dirty="0" err="1">
                <a:latin typeface="Times New Roman"/>
                <a:cs typeface="Times New Roman"/>
              </a:rPr>
              <a:t>Source_Welingak</a:t>
            </a:r>
            <a:r>
              <a:rPr lang="en-IN" sz="1500" dirty="0">
                <a:latin typeface="Times New Roman"/>
                <a:cs typeface="Times New Roman"/>
              </a:rPr>
              <a:t> Website',</a:t>
            </a:r>
          </a:p>
          <a:p>
            <a:pPr marL="173990" indent="-16192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74625" algn="l"/>
              </a:tabLst>
            </a:pPr>
            <a:r>
              <a:rPr lang="en-IN" sz="1500" dirty="0">
                <a:latin typeface="Times New Roman"/>
                <a:cs typeface="Times New Roman"/>
              </a:rPr>
              <a:t> 'Lead </a:t>
            </a:r>
            <a:r>
              <a:rPr lang="en-IN" sz="1500" dirty="0" err="1">
                <a:latin typeface="Times New Roman"/>
                <a:cs typeface="Times New Roman"/>
              </a:rPr>
              <a:t>Quality_Worst</a:t>
            </a:r>
            <a:r>
              <a:rPr lang="en-IN" sz="1500" dirty="0">
                <a:latin typeface="Times New Roman"/>
                <a:cs typeface="Times New Roman"/>
              </a:rPr>
              <a:t>',</a:t>
            </a:r>
          </a:p>
          <a:p>
            <a:pPr marL="173990" indent="-16192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74625" algn="l"/>
              </a:tabLst>
            </a:pPr>
            <a:r>
              <a:rPr lang="en-IN" sz="1500" dirty="0">
                <a:latin typeface="Times New Roman"/>
                <a:cs typeface="Times New Roman"/>
              </a:rPr>
              <a:t> '</a:t>
            </a:r>
            <a:r>
              <a:rPr lang="en-IN" sz="1500" dirty="0" err="1">
                <a:latin typeface="Times New Roman"/>
                <a:cs typeface="Times New Roman"/>
              </a:rPr>
              <a:t>Tags_Already</a:t>
            </a:r>
            <a:r>
              <a:rPr lang="en-IN" sz="1500" dirty="0">
                <a:latin typeface="Times New Roman"/>
                <a:cs typeface="Times New Roman"/>
              </a:rPr>
              <a:t> a student',</a:t>
            </a:r>
          </a:p>
          <a:p>
            <a:pPr marL="173990" indent="-16192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74625" algn="l"/>
              </a:tabLst>
            </a:pPr>
            <a:r>
              <a:rPr lang="en-IN" sz="1500" dirty="0">
                <a:latin typeface="Times New Roman"/>
                <a:cs typeface="Times New Roman"/>
              </a:rPr>
              <a:t> '</a:t>
            </a:r>
            <a:r>
              <a:rPr lang="en-IN" sz="1500" dirty="0" err="1">
                <a:latin typeface="Times New Roman"/>
                <a:cs typeface="Times New Roman"/>
              </a:rPr>
              <a:t>Tags_Closed</a:t>
            </a:r>
            <a:r>
              <a:rPr lang="en-IN" sz="1500" dirty="0">
                <a:latin typeface="Times New Roman"/>
                <a:cs typeface="Times New Roman"/>
              </a:rPr>
              <a:t> by </a:t>
            </a:r>
            <a:r>
              <a:rPr lang="en-IN" sz="1500" dirty="0" err="1">
                <a:latin typeface="Times New Roman"/>
                <a:cs typeface="Times New Roman"/>
              </a:rPr>
              <a:t>Horizzon</a:t>
            </a:r>
            <a:r>
              <a:rPr lang="en-IN" sz="1500" dirty="0">
                <a:latin typeface="Times New Roman"/>
                <a:cs typeface="Times New Roman"/>
              </a:rPr>
              <a:t>',</a:t>
            </a:r>
          </a:p>
          <a:p>
            <a:pPr marL="173990" indent="-16192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74625" algn="l"/>
              </a:tabLst>
            </a:pPr>
            <a:r>
              <a:rPr lang="en-IN" sz="1500" dirty="0">
                <a:latin typeface="Times New Roman"/>
                <a:cs typeface="Times New Roman"/>
              </a:rPr>
              <a:t> '</a:t>
            </a:r>
            <a:r>
              <a:rPr lang="en-IN" sz="1500" dirty="0" err="1">
                <a:latin typeface="Times New Roman"/>
                <a:cs typeface="Times New Roman"/>
              </a:rPr>
              <a:t>Tags_Interested</a:t>
            </a:r>
            <a:r>
              <a:rPr lang="en-IN" sz="1500" dirty="0">
                <a:latin typeface="Times New Roman"/>
                <a:cs typeface="Times New Roman"/>
              </a:rPr>
              <a:t>  in full time MBA',</a:t>
            </a:r>
          </a:p>
          <a:p>
            <a:pPr marL="173990" indent="-16192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74625" algn="l"/>
              </a:tabLst>
            </a:pPr>
            <a:r>
              <a:rPr lang="en-IN" sz="1500" dirty="0">
                <a:latin typeface="Times New Roman"/>
                <a:cs typeface="Times New Roman"/>
              </a:rPr>
              <a:t> '</a:t>
            </a:r>
            <a:r>
              <a:rPr lang="en-IN" sz="1500" dirty="0" err="1">
                <a:latin typeface="Times New Roman"/>
                <a:cs typeface="Times New Roman"/>
              </a:rPr>
              <a:t>Tags_Interested</a:t>
            </a:r>
            <a:r>
              <a:rPr lang="en-IN" sz="1500" dirty="0">
                <a:latin typeface="Times New Roman"/>
                <a:cs typeface="Times New Roman"/>
              </a:rPr>
              <a:t> in other courses',</a:t>
            </a:r>
          </a:p>
          <a:p>
            <a:pPr marL="173990" indent="-16192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74625" algn="l"/>
              </a:tabLst>
            </a:pPr>
            <a:r>
              <a:rPr lang="en-IN" sz="1500" dirty="0">
                <a:latin typeface="Times New Roman"/>
                <a:cs typeface="Times New Roman"/>
              </a:rPr>
              <a:t> '</a:t>
            </a:r>
            <a:r>
              <a:rPr lang="en-IN" sz="1500" dirty="0" err="1">
                <a:latin typeface="Times New Roman"/>
                <a:cs typeface="Times New Roman"/>
              </a:rPr>
              <a:t>Tags_Lost</a:t>
            </a:r>
            <a:r>
              <a:rPr lang="en-IN" sz="1500" dirty="0">
                <a:latin typeface="Times New Roman"/>
                <a:cs typeface="Times New Roman"/>
              </a:rPr>
              <a:t> to EINS',</a:t>
            </a:r>
          </a:p>
          <a:p>
            <a:pPr marL="173990" indent="-16192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74625" algn="l"/>
              </a:tabLst>
            </a:pPr>
            <a:r>
              <a:rPr lang="en-IN" sz="1500" dirty="0">
                <a:latin typeface="Times New Roman"/>
                <a:cs typeface="Times New Roman"/>
              </a:rPr>
              <a:t> '</a:t>
            </a:r>
            <a:r>
              <a:rPr lang="en-IN" sz="1500" dirty="0" err="1">
                <a:latin typeface="Times New Roman"/>
                <a:cs typeface="Times New Roman"/>
              </a:rPr>
              <a:t>Tags_Not</a:t>
            </a:r>
            <a:r>
              <a:rPr lang="en-IN" sz="1500" dirty="0">
                <a:latin typeface="Times New Roman"/>
                <a:cs typeface="Times New Roman"/>
              </a:rPr>
              <a:t> doing further education',</a:t>
            </a:r>
          </a:p>
          <a:p>
            <a:pPr marL="173990" indent="-16192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74625" algn="l"/>
              </a:tabLst>
            </a:pPr>
            <a:r>
              <a:rPr lang="en-IN" sz="1500" dirty="0">
                <a:latin typeface="Times New Roman"/>
                <a:cs typeface="Times New Roman"/>
              </a:rPr>
              <a:t> '</a:t>
            </a:r>
            <a:r>
              <a:rPr lang="en-IN" sz="1500" dirty="0" err="1">
                <a:latin typeface="Times New Roman"/>
                <a:cs typeface="Times New Roman"/>
              </a:rPr>
              <a:t>Tags_Ringing</a:t>
            </a:r>
            <a:r>
              <a:rPr lang="en-IN" sz="1500" dirty="0">
                <a:latin typeface="Times New Roman"/>
                <a:cs typeface="Times New Roman"/>
              </a:rPr>
              <a:t>',</a:t>
            </a:r>
          </a:p>
          <a:p>
            <a:pPr marL="173990" indent="-16192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74625" algn="l"/>
              </a:tabLst>
            </a:pPr>
            <a:r>
              <a:rPr lang="en-IN" sz="1500" dirty="0">
                <a:latin typeface="Times New Roman"/>
                <a:cs typeface="Times New Roman"/>
              </a:rPr>
              <a:t> '</a:t>
            </a:r>
            <a:r>
              <a:rPr lang="en-IN" sz="1500" dirty="0" err="1">
                <a:latin typeface="Times New Roman"/>
                <a:cs typeface="Times New Roman"/>
              </a:rPr>
              <a:t>Tags_Will</a:t>
            </a:r>
            <a:r>
              <a:rPr lang="en-IN" sz="1500" dirty="0">
                <a:latin typeface="Times New Roman"/>
                <a:cs typeface="Times New Roman"/>
              </a:rPr>
              <a:t> revert after reading the email',</a:t>
            </a:r>
          </a:p>
          <a:p>
            <a:pPr marL="173990" indent="-16192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74625" algn="l"/>
              </a:tabLst>
            </a:pPr>
            <a:r>
              <a:rPr lang="en-IN" sz="1500" dirty="0">
                <a:latin typeface="Times New Roman"/>
                <a:cs typeface="Times New Roman"/>
              </a:rPr>
              <a:t> '</a:t>
            </a:r>
            <a:r>
              <a:rPr lang="en-IN" sz="1500" dirty="0" err="1">
                <a:latin typeface="Times New Roman"/>
                <a:cs typeface="Times New Roman"/>
              </a:rPr>
              <a:t>Tags_switched</a:t>
            </a:r>
            <a:r>
              <a:rPr lang="en-IN" sz="1500" dirty="0">
                <a:latin typeface="Times New Roman"/>
                <a:cs typeface="Times New Roman"/>
              </a:rPr>
              <a:t> off',</a:t>
            </a:r>
          </a:p>
          <a:p>
            <a:pPr marL="173990" indent="-16192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74625" algn="l"/>
              </a:tabLst>
            </a:pPr>
            <a:r>
              <a:rPr lang="en-IN" sz="1500" dirty="0">
                <a:latin typeface="Times New Roman"/>
                <a:cs typeface="Times New Roman"/>
              </a:rPr>
              <a:t> 'Last </a:t>
            </a:r>
            <a:r>
              <a:rPr lang="en-IN" sz="1500" dirty="0" err="1">
                <a:latin typeface="Times New Roman"/>
                <a:cs typeface="Times New Roman"/>
              </a:rPr>
              <a:t>Activity_SMS</a:t>
            </a:r>
            <a:r>
              <a:rPr lang="en-IN" sz="1500" dirty="0">
                <a:latin typeface="Times New Roman"/>
                <a:cs typeface="Times New Roman"/>
              </a:rPr>
              <a:t> Sent'</a:t>
            </a: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453" y="300939"/>
            <a:ext cx="7654925" cy="96821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Model </a:t>
            </a:r>
            <a:r>
              <a:rPr dirty="0"/>
              <a:t>Evaluation - </a:t>
            </a:r>
            <a:r>
              <a:rPr spc="-5" dirty="0"/>
              <a:t>Sensitivity </a:t>
            </a:r>
            <a:r>
              <a:rPr dirty="0"/>
              <a:t>and Specificity </a:t>
            </a:r>
            <a:r>
              <a:rPr spc="5" dirty="0"/>
              <a:t>on </a:t>
            </a:r>
            <a:r>
              <a:rPr spc="-30" dirty="0"/>
              <a:t>Train </a:t>
            </a:r>
            <a:r>
              <a:rPr dirty="0"/>
              <a:t>Data</a:t>
            </a:r>
            <a:r>
              <a:rPr spc="-135" dirty="0"/>
              <a:t> </a:t>
            </a:r>
            <a:r>
              <a:rPr spc="-5" dirty="0"/>
              <a:t>Set</a:t>
            </a:r>
            <a:r>
              <a:rPr lang="en-IN" spc="-5" dirty="0"/>
              <a:t> </a:t>
            </a:r>
            <a:br>
              <a:rPr lang="en-IN" spc="-5" dirty="0"/>
            </a:br>
            <a:br>
              <a:rPr lang="en-IN" spc="-5" dirty="0"/>
            </a:br>
            <a:r>
              <a:rPr lang="en-IN" sz="1800" b="0" spc="-5" dirty="0"/>
              <a:t>we have took the </a:t>
            </a:r>
            <a:r>
              <a:rPr lang="en-IN" sz="1800" b="0" spc="-5" dirty="0" err="1"/>
              <a:t>cutoff</a:t>
            </a:r>
            <a:r>
              <a:rPr lang="en-IN" sz="1800" b="0" spc="-5" dirty="0"/>
              <a:t> 0.52</a:t>
            </a:r>
            <a:endParaRPr b="0"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679BC-A872-375B-CB6F-F3279CC1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6058746" cy="4067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4BD3F-56C6-A2A4-4111-F1FB2164C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1" y="1981200"/>
            <a:ext cx="46870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415239"/>
            <a:ext cx="6826250" cy="96821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Model </a:t>
            </a:r>
            <a:r>
              <a:rPr dirty="0"/>
              <a:t>Evaluation- Precision </a:t>
            </a:r>
            <a:r>
              <a:rPr spc="5" dirty="0"/>
              <a:t>and </a:t>
            </a:r>
            <a:r>
              <a:rPr dirty="0"/>
              <a:t>Recall </a:t>
            </a:r>
            <a:r>
              <a:rPr spc="5" dirty="0"/>
              <a:t>on </a:t>
            </a:r>
            <a:r>
              <a:rPr spc="-30" dirty="0"/>
              <a:t>Train</a:t>
            </a:r>
            <a:r>
              <a:rPr spc="-240" dirty="0"/>
              <a:t> </a:t>
            </a:r>
            <a:r>
              <a:rPr spc="-5" dirty="0"/>
              <a:t>Dataset</a:t>
            </a:r>
            <a:br>
              <a:rPr lang="en-US" spc="-5" dirty="0"/>
            </a:br>
            <a:br>
              <a:rPr lang="en-IN" spc="-5" dirty="0"/>
            </a:br>
            <a:r>
              <a:rPr lang="en-IN" sz="1800" b="0" spc="-5" dirty="0"/>
              <a:t>According to this the </a:t>
            </a:r>
            <a:r>
              <a:rPr lang="en-IN" sz="1800" b="0" spc="-5" dirty="0" err="1"/>
              <a:t>cutoff</a:t>
            </a:r>
            <a:r>
              <a:rPr lang="en-IN" sz="1800" b="0" spc="-5" dirty="0"/>
              <a:t> is near 0.57</a:t>
            </a:r>
            <a:endParaRPr b="0"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C1A96-DFF7-8717-EF53-E34DCA867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8077200" cy="42034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622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Lead Score Case Study</vt:lpstr>
      <vt:lpstr>Lead Score Case Study for X Education</vt:lpstr>
      <vt:lpstr>Strategy</vt:lpstr>
      <vt:lpstr>Problem solving methodology</vt:lpstr>
      <vt:lpstr>Exploratory Data Analysis  We filled the null or missing values in a “unspecified” category</vt:lpstr>
      <vt:lpstr>Outlier Treatment</vt:lpstr>
      <vt:lpstr>Variables Impacting the Conversion Rate</vt:lpstr>
      <vt:lpstr>Model Evaluation - Sensitivity and Specificity on Train Data Set   we have took the cutoff 0.52</vt:lpstr>
      <vt:lpstr>Model Evaluation- Precision and Recall on Train Dataset  According to this the cutoff is near 0.57</vt:lpstr>
      <vt:lpstr>ROC Curve for train-data set</vt:lpstr>
      <vt:lpstr>Model Evaluation - Sensitivity and Specificity on Test Dataset</vt:lpstr>
      <vt:lpstr>ROC Curve for test-data set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cp:lastModifiedBy>Prateek Raj Srivastava</cp:lastModifiedBy>
  <cp:revision>1</cp:revision>
  <dcterms:created xsi:type="dcterms:W3CDTF">2022-10-18T15:15:54Z</dcterms:created>
  <dcterms:modified xsi:type="dcterms:W3CDTF">2022-10-18T16:33:56Z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2022-10-18T00:00:00Z</vt:filetime>
  </property>
</Properties>
</file>