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4" r:id="rId9"/>
    <p:sldId id="265" r:id="rId10"/>
    <p:sldId id="266" r:id="rId11"/>
    <p:sldId id="267"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66CE"/>
    <a:srgbClr val="3A68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7" d="100"/>
          <a:sy n="77" d="100"/>
        </p:scale>
        <p:origin x="883" y="-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10E4D1-1A82-8197-49B9-5C04D60AD0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5F71CA2-DCF5-26DE-1D1E-579D99DC662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6ACAD5-BCD2-4646-BDB3-39349CCE826E}" type="datetime2">
              <a:rPr lang="en-IN" smtClean="0"/>
              <a:t>Thursday, 26 December 2024</a:t>
            </a:fld>
            <a:endParaRPr lang="en-IN"/>
          </a:p>
        </p:txBody>
      </p:sp>
      <p:sp>
        <p:nvSpPr>
          <p:cNvPr id="4" name="Footer Placeholder 3">
            <a:extLst>
              <a:ext uri="{FF2B5EF4-FFF2-40B4-BE49-F238E27FC236}">
                <a16:creationId xmlns:a16="http://schemas.microsoft.com/office/drawing/2014/main" id="{AFCE81AF-EFD8-2657-83BA-85143DCBAF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119670A-9DB5-A2F7-125B-3ED186B33B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049AF3-E989-4483-AE32-666DC05E7000}" type="slidenum">
              <a:rPr lang="en-IN" smtClean="0"/>
              <a:t>‹#›</a:t>
            </a:fld>
            <a:endParaRPr lang="en-IN"/>
          </a:p>
        </p:txBody>
      </p:sp>
    </p:spTree>
    <p:extLst>
      <p:ext uri="{BB962C8B-B14F-4D97-AF65-F5344CB8AC3E}">
        <p14:creationId xmlns:p14="http://schemas.microsoft.com/office/powerpoint/2010/main" val="310178251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EEDE23-A9D7-4158-A7EE-8BE602E5CC73}" type="datetime2">
              <a:rPr lang="en-IN" smtClean="0"/>
              <a:t>Thursday, 26 December 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A9679E-3D8B-43BC-9B19-BF9BADD753D1}" type="slidenum">
              <a:rPr lang="en-IN" smtClean="0"/>
              <a:t>‹#›</a:t>
            </a:fld>
            <a:endParaRPr lang="en-IN"/>
          </a:p>
        </p:txBody>
      </p:sp>
    </p:spTree>
    <p:extLst>
      <p:ext uri="{BB962C8B-B14F-4D97-AF65-F5344CB8AC3E}">
        <p14:creationId xmlns:p14="http://schemas.microsoft.com/office/powerpoint/2010/main" val="2077135954"/>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7DA409F-1777-431F-A8C2-BCDDC8B667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59181" y="-5"/>
            <a:ext cx="8073638" cy="822960"/>
          </a:xfrm>
          <a:prstGeom prst="rect">
            <a:avLst/>
          </a:prstGeom>
        </p:spPr>
      </p:pic>
      <p:sp>
        <p:nvSpPr>
          <p:cNvPr id="14" name="Rectangle 13">
            <a:extLst>
              <a:ext uri="{FF2B5EF4-FFF2-40B4-BE49-F238E27FC236}">
                <a16:creationId xmlns:a16="http://schemas.microsoft.com/office/drawing/2014/main" id="{DCAD8236-8849-4935-AC3F-EF75D0CA2473}"/>
              </a:ext>
            </a:extLst>
          </p:cNvPr>
          <p:cNvSpPr/>
          <p:nvPr userDrawn="1"/>
        </p:nvSpPr>
        <p:spPr>
          <a:xfrm>
            <a:off x="1112808" y="1595886"/>
            <a:ext cx="10308566" cy="1224951"/>
          </a:xfrm>
          <a:prstGeom prst="rect">
            <a:avLst/>
          </a:prstGeom>
          <a:solidFill>
            <a:schemeClr val="tx2">
              <a:lumMod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3A2CCF1-4ACA-4215-A543-24E57060C517}"/>
              </a:ext>
            </a:extLst>
          </p:cNvPr>
          <p:cNvSpPr/>
          <p:nvPr userDrawn="1"/>
        </p:nvSpPr>
        <p:spPr>
          <a:xfrm>
            <a:off x="0" y="6642340"/>
            <a:ext cx="3321170" cy="21566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790B27C-B705-4079-BAF2-F289A7A4F9E9}" type="datetime2">
              <a:rPr lang="en-IN" sz="1400" smtClean="0">
                <a:latin typeface="Times New Roman" panose="02020603050405020304" pitchFamily="18" charset="0"/>
                <a:cs typeface="Times New Roman" panose="02020603050405020304" pitchFamily="18" charset="0"/>
              </a:rPr>
              <a:t>Thursday, 26 December 2024</a:t>
            </a:fld>
            <a:endParaRPr lang="en-US" sz="14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BAC5FB1D-364C-434F-ABE7-9D5F1E484034}"/>
              </a:ext>
            </a:extLst>
          </p:cNvPr>
          <p:cNvSpPr/>
          <p:nvPr userDrawn="1"/>
        </p:nvSpPr>
        <p:spPr>
          <a:xfrm>
            <a:off x="3321170" y="6642340"/>
            <a:ext cx="5624422" cy="2156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75000"/>
                  </a:schemeClr>
                </a:solidFill>
                <a:latin typeface="Times New Roman" panose="02020603050405020304" pitchFamily="18" charset="0"/>
                <a:cs typeface="Times New Roman" panose="02020603050405020304" pitchFamily="18" charset="0"/>
              </a:rPr>
              <a:t>Department of Computer Science and Engineering</a:t>
            </a:r>
          </a:p>
        </p:txBody>
      </p:sp>
      <p:sp>
        <p:nvSpPr>
          <p:cNvPr id="18" name="Rectangle 17">
            <a:extLst>
              <a:ext uri="{FF2B5EF4-FFF2-40B4-BE49-F238E27FC236}">
                <a16:creationId xmlns:a16="http://schemas.microsoft.com/office/drawing/2014/main" id="{7CBF25D5-399F-46E1-AA7A-D19643B957E1}"/>
              </a:ext>
            </a:extLst>
          </p:cNvPr>
          <p:cNvSpPr/>
          <p:nvPr userDrawn="1"/>
        </p:nvSpPr>
        <p:spPr>
          <a:xfrm>
            <a:off x="8945592" y="6642340"/>
            <a:ext cx="3246408" cy="2156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6F468A3-9449-4C6C-BB11-05F806E8C34F}" type="slidenum">
              <a:rPr lang="en-US" sz="1400" smtClean="0">
                <a:latin typeface="Times New Roman" panose="02020603050405020304" pitchFamily="18" charset="0"/>
                <a:cs typeface="Times New Roman" panose="02020603050405020304" pitchFamily="18" charset="0"/>
              </a:rPr>
              <a:t>‹#›</a:t>
            </a:fld>
            <a:endParaRPr lang="en-US" dirty="0">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6A14CDB6-A2F3-4AC5-8F82-572A6FB70A6D}"/>
              </a:ext>
            </a:extLst>
          </p:cNvPr>
          <p:cNvSpPr/>
          <p:nvPr userDrawn="1"/>
        </p:nvSpPr>
        <p:spPr>
          <a:xfrm>
            <a:off x="3710796" y="940279"/>
            <a:ext cx="4770408" cy="569344"/>
          </a:xfrm>
          <a:prstGeom prst="roundRect">
            <a:avLst/>
          </a:prstGeom>
          <a:solidFill>
            <a:schemeClr val="accent6">
              <a:lumMod val="5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B.Tech Major Project Final Review</a:t>
            </a:r>
          </a:p>
        </p:txBody>
      </p:sp>
      <p:sp>
        <p:nvSpPr>
          <p:cNvPr id="20" name="TextBox 19">
            <a:extLst>
              <a:ext uri="{FF2B5EF4-FFF2-40B4-BE49-F238E27FC236}">
                <a16:creationId xmlns:a16="http://schemas.microsoft.com/office/drawing/2014/main" id="{8BFC255C-2164-4C03-94E7-EBA71B8CA09D}"/>
              </a:ext>
            </a:extLst>
          </p:cNvPr>
          <p:cNvSpPr txBox="1"/>
          <p:nvPr userDrawn="1"/>
        </p:nvSpPr>
        <p:spPr>
          <a:xfrm>
            <a:off x="4444042" y="2866376"/>
            <a:ext cx="3303917" cy="369332"/>
          </a:xfrm>
          <a:prstGeom prst="rect">
            <a:avLst/>
          </a:prstGeom>
          <a:noFill/>
        </p:spPr>
        <p:txBody>
          <a:bodyPr wrap="square" rtlCol="0">
            <a:spAutoFit/>
          </a:bodyPr>
          <a:lstStyle/>
          <a:p>
            <a:pPr algn="ctr"/>
            <a:r>
              <a:rPr lang="en-US" b="1" i="1" dirty="0">
                <a:solidFill>
                  <a:schemeClr val="accent2">
                    <a:lumMod val="50000"/>
                  </a:schemeClr>
                </a:solidFill>
                <a:effectLst/>
                <a:latin typeface="Times New Roman" panose="02020603050405020304" pitchFamily="18" charset="0"/>
                <a:cs typeface="Times New Roman" panose="02020603050405020304" pitchFamily="18" charset="0"/>
              </a:rPr>
              <a:t>Presented by</a:t>
            </a:r>
          </a:p>
        </p:txBody>
      </p:sp>
      <p:sp>
        <p:nvSpPr>
          <p:cNvPr id="21" name="TextBox 20">
            <a:extLst>
              <a:ext uri="{FF2B5EF4-FFF2-40B4-BE49-F238E27FC236}">
                <a16:creationId xmlns:a16="http://schemas.microsoft.com/office/drawing/2014/main" id="{77417B4B-0FCD-4DFE-BB61-85A9584AD993}"/>
              </a:ext>
            </a:extLst>
          </p:cNvPr>
          <p:cNvSpPr txBox="1"/>
          <p:nvPr userDrawn="1"/>
        </p:nvSpPr>
        <p:spPr>
          <a:xfrm>
            <a:off x="1086929" y="3852498"/>
            <a:ext cx="1147312"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i="1" dirty="0">
                <a:solidFill>
                  <a:schemeClr val="accent2">
                    <a:lumMod val="50000"/>
                  </a:schemeClr>
                </a:solidFill>
                <a:effectLst/>
                <a:latin typeface="Times New Roman" panose="02020603050405020304" pitchFamily="18" charset="0"/>
                <a:cs typeface="Times New Roman" panose="02020603050405020304" pitchFamily="18" charset="0"/>
              </a:rPr>
              <a:t>Team No:</a:t>
            </a:r>
          </a:p>
        </p:txBody>
      </p:sp>
      <p:sp>
        <p:nvSpPr>
          <p:cNvPr id="22" name="TextBox 21">
            <a:extLst>
              <a:ext uri="{FF2B5EF4-FFF2-40B4-BE49-F238E27FC236}">
                <a16:creationId xmlns:a16="http://schemas.microsoft.com/office/drawing/2014/main" id="{82429234-F98D-44AE-9EBA-28217305B5DF}"/>
              </a:ext>
            </a:extLst>
          </p:cNvPr>
          <p:cNvSpPr txBox="1"/>
          <p:nvPr userDrawn="1"/>
        </p:nvSpPr>
        <p:spPr>
          <a:xfrm>
            <a:off x="4595723" y="5331126"/>
            <a:ext cx="3000555" cy="369332"/>
          </a:xfrm>
          <a:prstGeom prst="rect">
            <a:avLst/>
          </a:prstGeom>
          <a:noFill/>
        </p:spPr>
        <p:txBody>
          <a:bodyPr wrap="square" rtlCol="0">
            <a:spAutoFit/>
          </a:bodyPr>
          <a:lstStyle/>
          <a:p>
            <a:pPr algn="ctr"/>
            <a:r>
              <a:rPr lang="en-US" b="1" i="1" dirty="0">
                <a:solidFill>
                  <a:schemeClr val="accent2">
                    <a:lumMod val="50000"/>
                  </a:schemeClr>
                </a:solidFill>
                <a:effectLst/>
                <a:latin typeface="Times New Roman" panose="02020603050405020304" pitchFamily="18" charset="0"/>
                <a:cs typeface="Times New Roman" panose="02020603050405020304" pitchFamily="18" charset="0"/>
              </a:rPr>
              <a:t>Under the Guidance of </a:t>
            </a:r>
          </a:p>
        </p:txBody>
      </p:sp>
    </p:spTree>
    <p:extLst>
      <p:ext uri="{BB962C8B-B14F-4D97-AF65-F5344CB8AC3E}">
        <p14:creationId xmlns:p14="http://schemas.microsoft.com/office/powerpoint/2010/main" val="897263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1855-5643-4BF0-9AFE-3833932CCB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0A85D4-69BB-45A1-AAB7-7E3E3CDA4C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9CDCF-ADF0-4D43-B87E-C71BAA1CA075}"/>
              </a:ext>
            </a:extLst>
          </p:cNvPr>
          <p:cNvSpPr>
            <a:spLocks noGrp="1"/>
          </p:cNvSpPr>
          <p:nvPr>
            <p:ph type="dt" sz="half" idx="10"/>
          </p:nvPr>
        </p:nvSpPr>
        <p:spPr/>
        <p:txBody>
          <a:bodyPr/>
          <a:lstStyle/>
          <a:p>
            <a:fld id="{3A06D920-8E2D-4789-A379-3793340C4D25}" type="datetime2">
              <a:rPr lang="en-US" smtClean="0"/>
              <a:t>Thursday, December 26, 2024</a:t>
            </a:fld>
            <a:endParaRPr lang="en-US"/>
          </a:p>
        </p:txBody>
      </p:sp>
      <p:sp>
        <p:nvSpPr>
          <p:cNvPr id="5" name="Footer Placeholder 4">
            <a:extLst>
              <a:ext uri="{FF2B5EF4-FFF2-40B4-BE49-F238E27FC236}">
                <a16:creationId xmlns:a16="http://schemas.microsoft.com/office/drawing/2014/main" id="{B22B8916-FF33-4727-ABDA-1B78DECC4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0CD00-CCCC-4E6C-B990-77223BD124C2}"/>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794393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09C8BD-2528-4CF7-8788-84282CD030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9E4212-CCA1-4F89-8465-A3B78B955F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CC322-E37E-4475-BE1A-BAE436F06C2D}"/>
              </a:ext>
            </a:extLst>
          </p:cNvPr>
          <p:cNvSpPr>
            <a:spLocks noGrp="1"/>
          </p:cNvSpPr>
          <p:nvPr>
            <p:ph type="dt" sz="half" idx="10"/>
          </p:nvPr>
        </p:nvSpPr>
        <p:spPr/>
        <p:txBody>
          <a:bodyPr/>
          <a:lstStyle/>
          <a:p>
            <a:fld id="{4D3DE62E-D6AF-4C7A-956C-298BE0F753C3}" type="datetime2">
              <a:rPr lang="en-US" smtClean="0"/>
              <a:t>Thursday, December 26, 2024</a:t>
            </a:fld>
            <a:endParaRPr lang="en-US"/>
          </a:p>
        </p:txBody>
      </p:sp>
      <p:sp>
        <p:nvSpPr>
          <p:cNvPr id="5" name="Footer Placeholder 4">
            <a:extLst>
              <a:ext uri="{FF2B5EF4-FFF2-40B4-BE49-F238E27FC236}">
                <a16:creationId xmlns:a16="http://schemas.microsoft.com/office/drawing/2014/main" id="{FD46CB27-5A3C-4201-AA8E-752F8D60AB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B9EDDB-4E39-4CC3-A801-A23AE7A15E9A}"/>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2633567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070D3-CEA9-49CC-9E7B-9E55F79231B8}"/>
              </a:ext>
            </a:extLst>
          </p:cNvPr>
          <p:cNvSpPr>
            <a:spLocks noGrp="1"/>
          </p:cNvSpPr>
          <p:nvPr>
            <p:ph type="title"/>
          </p:nvPr>
        </p:nvSpPr>
        <p:spPr>
          <a:xfrm>
            <a:off x="0" y="-1"/>
            <a:ext cx="10783020" cy="681037"/>
          </a:xfrm>
          <a:solidFill>
            <a:schemeClr val="accent1">
              <a:lumMod val="50000"/>
            </a:schemeClr>
          </a:solidFill>
        </p:spPr>
        <p:txBody>
          <a:bodyPr>
            <a:noAutofit/>
          </a:bodyPr>
          <a:lstStyle>
            <a:lvl1pPr>
              <a:defRPr sz="4400">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438D069-605D-4D11-A134-52700E08E423}"/>
              </a:ext>
            </a:extLst>
          </p:cNvPr>
          <p:cNvSpPr>
            <a:spLocks noGrp="1"/>
          </p:cNvSpPr>
          <p:nvPr>
            <p:ph idx="1"/>
          </p:nvPr>
        </p:nvSpPr>
        <p:spPr>
          <a:xfrm>
            <a:off x="129396" y="828136"/>
            <a:ext cx="11766430" cy="5769752"/>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7E818504-0585-4493-B8ED-7965744DDB8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4367" b="19824"/>
          <a:stretch/>
        </p:blipFill>
        <p:spPr>
          <a:xfrm>
            <a:off x="10804225" y="0"/>
            <a:ext cx="1387775" cy="725488"/>
          </a:xfrm>
          <a:prstGeom prst="rect">
            <a:avLst/>
          </a:prstGeom>
        </p:spPr>
      </p:pic>
      <p:sp>
        <p:nvSpPr>
          <p:cNvPr id="9" name="Rectangle 8">
            <a:extLst>
              <a:ext uri="{FF2B5EF4-FFF2-40B4-BE49-F238E27FC236}">
                <a16:creationId xmlns:a16="http://schemas.microsoft.com/office/drawing/2014/main" id="{5C86CFE7-8C01-4FC8-8EA0-2393B7836D25}"/>
              </a:ext>
            </a:extLst>
          </p:cNvPr>
          <p:cNvSpPr/>
          <p:nvPr userDrawn="1"/>
        </p:nvSpPr>
        <p:spPr>
          <a:xfrm>
            <a:off x="0" y="6642340"/>
            <a:ext cx="3321170" cy="21566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19D37D2C-072E-4642-82BF-2F4D505049A0}" type="datetime2">
              <a:rPr lang="en-IN" sz="1400" smtClean="0">
                <a:solidFill>
                  <a:schemeClr val="bg1"/>
                </a:solidFill>
                <a:latin typeface="Times New Roman" panose="02020603050405020304" pitchFamily="18" charset="0"/>
                <a:cs typeface="Times New Roman" panose="02020603050405020304" pitchFamily="18" charset="0"/>
              </a:rPr>
              <a:t>Thursday, 26 December 2024</a:t>
            </a:fld>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73B0CCD-9024-4097-AED7-A8EE407B0FD2}"/>
              </a:ext>
            </a:extLst>
          </p:cNvPr>
          <p:cNvSpPr/>
          <p:nvPr userDrawn="1"/>
        </p:nvSpPr>
        <p:spPr>
          <a:xfrm>
            <a:off x="3321170" y="6642340"/>
            <a:ext cx="5624422" cy="2156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75000"/>
                  </a:schemeClr>
                </a:solidFill>
                <a:latin typeface="Times New Roman" panose="02020603050405020304" pitchFamily="18" charset="0"/>
                <a:cs typeface="Times New Roman" panose="02020603050405020304" pitchFamily="18" charset="0"/>
              </a:rPr>
              <a:t>Department of Computer Science and Engineering</a:t>
            </a:r>
          </a:p>
        </p:txBody>
      </p:sp>
      <p:sp>
        <p:nvSpPr>
          <p:cNvPr id="11" name="Rectangle 10">
            <a:extLst>
              <a:ext uri="{FF2B5EF4-FFF2-40B4-BE49-F238E27FC236}">
                <a16:creationId xmlns:a16="http://schemas.microsoft.com/office/drawing/2014/main" id="{12067662-38F1-4460-BA95-08F9CCD1C136}"/>
              </a:ext>
            </a:extLst>
          </p:cNvPr>
          <p:cNvSpPr/>
          <p:nvPr userDrawn="1"/>
        </p:nvSpPr>
        <p:spPr>
          <a:xfrm>
            <a:off x="8945592" y="6642340"/>
            <a:ext cx="3246408" cy="2156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6F468A3-9449-4C6C-BB11-05F806E8C34F}" type="slidenum">
              <a:rPr lang="en-US" sz="1400" smtClean="0">
                <a:latin typeface="Times New Roman" panose="02020603050405020304" pitchFamily="18" charset="0"/>
                <a:cs typeface="Times New Roman" panose="02020603050405020304" pitchFamily="18" charset="0"/>
              </a:rPr>
              <a:t>‹#›</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658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288E-0986-42DA-B4FA-7CC890C797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DAE4DC-CCBF-4572-A604-78D0824D30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2759C6-B507-4632-9E30-8B94C0B63F0B}"/>
              </a:ext>
            </a:extLst>
          </p:cNvPr>
          <p:cNvSpPr>
            <a:spLocks noGrp="1"/>
          </p:cNvSpPr>
          <p:nvPr>
            <p:ph type="dt" sz="half" idx="10"/>
          </p:nvPr>
        </p:nvSpPr>
        <p:spPr/>
        <p:txBody>
          <a:bodyPr/>
          <a:lstStyle/>
          <a:p>
            <a:fld id="{C519DA8E-D997-4FF1-9156-1BF2D3CD3D8A}" type="datetime2">
              <a:rPr lang="en-US" smtClean="0"/>
              <a:t>Thursday, December 26, 2024</a:t>
            </a:fld>
            <a:endParaRPr lang="en-US"/>
          </a:p>
        </p:txBody>
      </p:sp>
      <p:sp>
        <p:nvSpPr>
          <p:cNvPr id="5" name="Footer Placeholder 4">
            <a:extLst>
              <a:ext uri="{FF2B5EF4-FFF2-40B4-BE49-F238E27FC236}">
                <a16:creationId xmlns:a16="http://schemas.microsoft.com/office/drawing/2014/main" id="{839D0A2A-8F24-4501-B618-5F8F500D1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9918D-DB29-4000-8471-2E9157DAC91B}"/>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220374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64DF-5D66-403A-8B91-DA1960F3CC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6ECD7B-B2EC-4333-B204-D7D5A2F3C1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304F62-0C76-494F-A2F3-6AB3D026C7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E3F33D-0479-4D6B-8C8F-5294BDCF15E2}"/>
              </a:ext>
            </a:extLst>
          </p:cNvPr>
          <p:cNvSpPr>
            <a:spLocks noGrp="1"/>
          </p:cNvSpPr>
          <p:nvPr>
            <p:ph type="dt" sz="half" idx="10"/>
          </p:nvPr>
        </p:nvSpPr>
        <p:spPr/>
        <p:txBody>
          <a:bodyPr/>
          <a:lstStyle/>
          <a:p>
            <a:fld id="{37B0AF02-8954-45D3-91D9-98797AF214B9}" type="datetime2">
              <a:rPr lang="en-US" smtClean="0"/>
              <a:t>Thursday, December 26, 2024</a:t>
            </a:fld>
            <a:endParaRPr lang="en-US"/>
          </a:p>
        </p:txBody>
      </p:sp>
      <p:sp>
        <p:nvSpPr>
          <p:cNvPr id="6" name="Footer Placeholder 5">
            <a:extLst>
              <a:ext uri="{FF2B5EF4-FFF2-40B4-BE49-F238E27FC236}">
                <a16:creationId xmlns:a16="http://schemas.microsoft.com/office/drawing/2014/main" id="{62EE00CA-2161-40BB-B35F-538D4A0492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13D9F-3323-4612-9C3D-A7221FE96622}"/>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3929080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137B-1AD8-48FB-9E9F-43BA6CAEA1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57EDCD-5B2D-4748-8B4F-FE4A308EA2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23DBD-C09B-45CE-B222-D0FD79BD46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645298-33B8-4B58-9431-976ADD1FBA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33A0C4-BB9A-476D-B79B-25F771E9CF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C788B2-81BD-4227-BB0A-FDBFCFD1F64F}"/>
              </a:ext>
            </a:extLst>
          </p:cNvPr>
          <p:cNvSpPr>
            <a:spLocks noGrp="1"/>
          </p:cNvSpPr>
          <p:nvPr>
            <p:ph type="dt" sz="half" idx="10"/>
          </p:nvPr>
        </p:nvSpPr>
        <p:spPr/>
        <p:txBody>
          <a:bodyPr/>
          <a:lstStyle/>
          <a:p>
            <a:fld id="{F23BACBB-13D8-44B0-B94A-6B308EBF1E7F}" type="datetime2">
              <a:rPr lang="en-US" smtClean="0"/>
              <a:t>Thursday, December 26, 2024</a:t>
            </a:fld>
            <a:endParaRPr lang="en-US"/>
          </a:p>
        </p:txBody>
      </p:sp>
      <p:sp>
        <p:nvSpPr>
          <p:cNvPr id="8" name="Footer Placeholder 7">
            <a:extLst>
              <a:ext uri="{FF2B5EF4-FFF2-40B4-BE49-F238E27FC236}">
                <a16:creationId xmlns:a16="http://schemas.microsoft.com/office/drawing/2014/main" id="{D3CE878E-9B0F-4125-B948-BE8F5A9C29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D3EC0C-B797-4055-994E-F6E86EC8D0FA}"/>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6876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D045-6A99-4D02-899A-B685FE0264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8C7E5B-0330-49EC-8C46-01ED642FED33}"/>
              </a:ext>
            </a:extLst>
          </p:cNvPr>
          <p:cNvSpPr>
            <a:spLocks noGrp="1"/>
          </p:cNvSpPr>
          <p:nvPr>
            <p:ph type="dt" sz="half" idx="10"/>
          </p:nvPr>
        </p:nvSpPr>
        <p:spPr/>
        <p:txBody>
          <a:bodyPr/>
          <a:lstStyle/>
          <a:p>
            <a:fld id="{C6BD0D6E-1625-4F68-AD07-89BA97BB111A}" type="datetime2">
              <a:rPr lang="en-US" smtClean="0"/>
              <a:t>Thursday, December 26, 2024</a:t>
            </a:fld>
            <a:endParaRPr lang="en-US"/>
          </a:p>
        </p:txBody>
      </p:sp>
      <p:sp>
        <p:nvSpPr>
          <p:cNvPr id="4" name="Footer Placeholder 3">
            <a:extLst>
              <a:ext uri="{FF2B5EF4-FFF2-40B4-BE49-F238E27FC236}">
                <a16:creationId xmlns:a16="http://schemas.microsoft.com/office/drawing/2014/main" id="{E4476CE2-27C1-48A9-A583-5C06CDA0D9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4EB841-EF94-4E30-9986-900CAB42BC44}"/>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234270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F7A9BD-A932-49F1-B172-0CAA7582AFDE}"/>
              </a:ext>
            </a:extLst>
          </p:cNvPr>
          <p:cNvSpPr>
            <a:spLocks noGrp="1"/>
          </p:cNvSpPr>
          <p:nvPr>
            <p:ph type="dt" sz="half" idx="10"/>
          </p:nvPr>
        </p:nvSpPr>
        <p:spPr/>
        <p:txBody>
          <a:bodyPr/>
          <a:lstStyle/>
          <a:p>
            <a:fld id="{B4695BA7-50B3-4FFA-BE25-36CB226852E4}" type="datetime2">
              <a:rPr lang="en-US" smtClean="0"/>
              <a:t>Thursday, December 26, 2024</a:t>
            </a:fld>
            <a:endParaRPr lang="en-US"/>
          </a:p>
        </p:txBody>
      </p:sp>
      <p:sp>
        <p:nvSpPr>
          <p:cNvPr id="3" name="Footer Placeholder 2">
            <a:extLst>
              <a:ext uri="{FF2B5EF4-FFF2-40B4-BE49-F238E27FC236}">
                <a16:creationId xmlns:a16="http://schemas.microsoft.com/office/drawing/2014/main" id="{36B0D6C1-98E1-44B3-A3FA-89CAE054B0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70596F-6261-4936-BCF6-8C22D6CB6C28}"/>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34651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5332-FB0F-4C2F-AF0F-F37CEDAF73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B87D33-BF35-4118-9822-D71E0B7948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FAD0A3-4B62-47EF-A625-9D64C1242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826DD9-100C-4429-9FB1-6A939258F529}"/>
              </a:ext>
            </a:extLst>
          </p:cNvPr>
          <p:cNvSpPr>
            <a:spLocks noGrp="1"/>
          </p:cNvSpPr>
          <p:nvPr>
            <p:ph type="dt" sz="half" idx="10"/>
          </p:nvPr>
        </p:nvSpPr>
        <p:spPr/>
        <p:txBody>
          <a:bodyPr/>
          <a:lstStyle/>
          <a:p>
            <a:fld id="{200DC378-7991-4F26-8C7C-B900909F08A4}" type="datetime2">
              <a:rPr lang="en-US" smtClean="0"/>
              <a:t>Thursday, December 26, 2024</a:t>
            </a:fld>
            <a:endParaRPr lang="en-US"/>
          </a:p>
        </p:txBody>
      </p:sp>
      <p:sp>
        <p:nvSpPr>
          <p:cNvPr id="6" name="Footer Placeholder 5">
            <a:extLst>
              <a:ext uri="{FF2B5EF4-FFF2-40B4-BE49-F238E27FC236}">
                <a16:creationId xmlns:a16="http://schemas.microsoft.com/office/drawing/2014/main" id="{046DA346-F39E-48A8-AF30-506312AC44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0F45B-5967-42B9-AEF7-8EDDBBC3B9CC}"/>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1818967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5ABC-1D12-447F-99A8-5BC445F42E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F0430D-7D28-4651-958E-D37E7C00A0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050BB3-88F6-4C3D-91FD-D145A5B93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E862D-9A82-4A40-BFEE-B088A9E4378B}"/>
              </a:ext>
            </a:extLst>
          </p:cNvPr>
          <p:cNvSpPr>
            <a:spLocks noGrp="1"/>
          </p:cNvSpPr>
          <p:nvPr>
            <p:ph type="dt" sz="half" idx="10"/>
          </p:nvPr>
        </p:nvSpPr>
        <p:spPr/>
        <p:txBody>
          <a:bodyPr/>
          <a:lstStyle/>
          <a:p>
            <a:fld id="{410406A0-20B9-4757-B8F1-E53F2871EAF5}" type="datetime2">
              <a:rPr lang="en-US" smtClean="0"/>
              <a:t>Thursday, December 26, 2024</a:t>
            </a:fld>
            <a:endParaRPr lang="en-US"/>
          </a:p>
        </p:txBody>
      </p:sp>
      <p:sp>
        <p:nvSpPr>
          <p:cNvPr id="6" name="Footer Placeholder 5">
            <a:extLst>
              <a:ext uri="{FF2B5EF4-FFF2-40B4-BE49-F238E27FC236}">
                <a16:creationId xmlns:a16="http://schemas.microsoft.com/office/drawing/2014/main" id="{F32A3D2C-B6DF-4CED-AEF8-16AE61C2D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6D1256-2293-45AE-B11F-317346E82515}"/>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2434056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A30691-3DA3-4049-8D16-A8ED9D329C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D5E1E69-CABD-4EC5-98CD-348A76C600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FB44C04-6B22-43AB-ACEF-6BCFF0959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79498-6609-4993-898B-05229AAE0C16}" type="datetime2">
              <a:rPr lang="en-US" smtClean="0"/>
              <a:t>Thursday, December 26, 2024</a:t>
            </a:fld>
            <a:endParaRPr lang="en-US"/>
          </a:p>
        </p:txBody>
      </p:sp>
      <p:sp>
        <p:nvSpPr>
          <p:cNvPr id="5" name="Footer Placeholder 4">
            <a:extLst>
              <a:ext uri="{FF2B5EF4-FFF2-40B4-BE49-F238E27FC236}">
                <a16:creationId xmlns:a16="http://schemas.microsoft.com/office/drawing/2014/main" id="{8C26AC56-C5C8-415D-8036-3137DF2B15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9926BA-C2DB-41A6-BD37-105692F1E5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4B0E0-C371-47CC-B6C7-DCC88A9CF3A1}" type="slidenum">
              <a:rPr lang="en-US" smtClean="0"/>
              <a:t>‹#›</a:t>
            </a:fld>
            <a:endParaRPr lang="en-US"/>
          </a:p>
        </p:txBody>
      </p:sp>
    </p:spTree>
    <p:extLst>
      <p:ext uri="{BB962C8B-B14F-4D97-AF65-F5344CB8AC3E}">
        <p14:creationId xmlns:p14="http://schemas.microsoft.com/office/powerpoint/2010/main" val="154445557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4151E9-6848-453D-ACA0-002E9B303597}"/>
              </a:ext>
            </a:extLst>
          </p:cNvPr>
          <p:cNvSpPr txBox="1"/>
          <p:nvPr/>
        </p:nvSpPr>
        <p:spPr>
          <a:xfrm>
            <a:off x="1154545" y="1837775"/>
            <a:ext cx="10215419"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AI Powered Solution For Early Detection Of Lung Cancer</a:t>
            </a:r>
          </a:p>
        </p:txBody>
      </p:sp>
      <p:sp>
        <p:nvSpPr>
          <p:cNvPr id="3" name="TextBox 2">
            <a:extLst>
              <a:ext uri="{FF2B5EF4-FFF2-40B4-BE49-F238E27FC236}">
                <a16:creationId xmlns:a16="http://schemas.microsoft.com/office/drawing/2014/main" id="{4560E2ED-D4D4-4C03-8291-BF30EACC0270}"/>
              </a:ext>
            </a:extLst>
          </p:cNvPr>
          <p:cNvSpPr txBox="1"/>
          <p:nvPr/>
        </p:nvSpPr>
        <p:spPr>
          <a:xfrm>
            <a:off x="2262910" y="3851564"/>
            <a:ext cx="153323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MP_TB3</a:t>
            </a:r>
          </a:p>
        </p:txBody>
      </p:sp>
      <p:graphicFrame>
        <p:nvGraphicFramePr>
          <p:cNvPr id="4" name="Table 4">
            <a:extLst>
              <a:ext uri="{FF2B5EF4-FFF2-40B4-BE49-F238E27FC236}">
                <a16:creationId xmlns:a16="http://schemas.microsoft.com/office/drawing/2014/main" id="{70B5C4C9-ABA3-4EB9-A269-881F3DE4F008}"/>
              </a:ext>
            </a:extLst>
          </p:cNvPr>
          <p:cNvGraphicFramePr>
            <a:graphicFrameLocks noGrp="1"/>
          </p:cNvGraphicFramePr>
          <p:nvPr>
            <p:extLst>
              <p:ext uri="{D42A27DB-BD31-4B8C-83A1-F6EECF244321}">
                <p14:modId xmlns:p14="http://schemas.microsoft.com/office/powerpoint/2010/main" val="3041148806"/>
              </p:ext>
            </p:extLst>
          </p:nvPr>
        </p:nvGraphicFramePr>
        <p:xfrm>
          <a:off x="3906980" y="3297582"/>
          <a:ext cx="4876801" cy="1676400"/>
        </p:xfrm>
        <a:graphic>
          <a:graphicData uri="http://schemas.openxmlformats.org/drawingml/2006/table">
            <a:tbl>
              <a:tblPr firstRow="1" bandRow="1">
                <a:tableStyleId>{8799B23B-EC83-4686-B30A-512413B5E67A}</a:tableStyleId>
              </a:tblPr>
              <a:tblGrid>
                <a:gridCol w="1363323">
                  <a:extLst>
                    <a:ext uri="{9D8B030D-6E8A-4147-A177-3AD203B41FA5}">
                      <a16:colId xmlns:a16="http://schemas.microsoft.com/office/drawing/2014/main" val="1267259197"/>
                    </a:ext>
                  </a:extLst>
                </a:gridCol>
                <a:gridCol w="3513478">
                  <a:extLst>
                    <a:ext uri="{9D8B030D-6E8A-4147-A177-3AD203B41FA5}">
                      <a16:colId xmlns:a16="http://schemas.microsoft.com/office/drawing/2014/main" val="412733836"/>
                    </a:ext>
                  </a:extLst>
                </a:gridCol>
              </a:tblGrid>
              <a:tr h="286327">
                <a:tc>
                  <a:txBody>
                    <a:bodyPr/>
                    <a:lstStyle/>
                    <a:p>
                      <a:pPr algn="ctr"/>
                      <a:r>
                        <a:rPr lang="en-US" sz="1600" dirty="0"/>
                        <a:t>Roll Number</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Name of the Student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19105022"/>
                  </a:ext>
                </a:extLst>
              </a:tr>
              <a:tr h="274320">
                <a:tc>
                  <a:txBody>
                    <a:bodyPr/>
                    <a:lstStyle/>
                    <a:p>
                      <a:pPr algn="ctr"/>
                      <a:r>
                        <a:rPr lang="en-US" sz="1600" dirty="0">
                          <a:latin typeface="Times New Roman" panose="02020603050405020304" pitchFamily="18" charset="0"/>
                          <a:cs typeface="Times New Roman" panose="02020603050405020304" pitchFamily="18" charset="0"/>
                        </a:rPr>
                        <a:t>21R21A0594</a:t>
                      </a:r>
                    </a:p>
                  </a:txBody>
                  <a:tcPr/>
                </a:tc>
                <a:tc>
                  <a:txBody>
                    <a:bodyPr/>
                    <a:lstStyle/>
                    <a:p>
                      <a:pPr algn="ctr"/>
                      <a:r>
                        <a:rPr lang="en-US" sz="1600" dirty="0">
                          <a:latin typeface="Times New Roman" panose="02020603050405020304" pitchFamily="18" charset="0"/>
                          <a:cs typeface="Times New Roman" panose="02020603050405020304" pitchFamily="18" charset="0"/>
                        </a:rPr>
                        <a:t>G. Riya</a:t>
                      </a:r>
                    </a:p>
                  </a:txBody>
                  <a:tcPr/>
                </a:tc>
                <a:extLst>
                  <a:ext uri="{0D108BD9-81ED-4DB2-BD59-A6C34878D82A}">
                    <a16:rowId xmlns:a16="http://schemas.microsoft.com/office/drawing/2014/main" val="2471204902"/>
                  </a:ext>
                </a:extLst>
              </a:tr>
              <a:tr h="274320">
                <a:tc>
                  <a:txBody>
                    <a:bodyPr/>
                    <a:lstStyle/>
                    <a:p>
                      <a:pPr algn="ctr"/>
                      <a:r>
                        <a:rPr lang="en-US" sz="1600" dirty="0">
                          <a:latin typeface="Times New Roman" panose="02020603050405020304" pitchFamily="18" charset="0"/>
                          <a:cs typeface="Times New Roman" panose="02020603050405020304" pitchFamily="18" charset="0"/>
                        </a:rPr>
                        <a:t>21R21A0586</a:t>
                      </a:r>
                    </a:p>
                  </a:txBody>
                  <a:tcPr/>
                </a:tc>
                <a:tc>
                  <a:txBody>
                    <a:bodyPr/>
                    <a:lstStyle/>
                    <a:p>
                      <a:pPr algn="ctr"/>
                      <a:r>
                        <a:rPr lang="en-US" sz="1600" dirty="0">
                          <a:latin typeface="Times New Roman" panose="02020603050405020304" pitchFamily="18" charset="0"/>
                          <a:cs typeface="Times New Roman" panose="02020603050405020304" pitchFamily="18" charset="0"/>
                        </a:rPr>
                        <a:t>G. </a:t>
                      </a:r>
                      <a:r>
                        <a:rPr lang="en-US" sz="1600" dirty="0" err="1">
                          <a:latin typeface="Times New Roman" panose="02020603050405020304" pitchFamily="18" charset="0"/>
                          <a:cs typeface="Times New Roman" panose="02020603050405020304" pitchFamily="18" charset="0"/>
                        </a:rPr>
                        <a:t>Arnitha</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72572802"/>
                  </a:ext>
                </a:extLst>
              </a:tr>
              <a:tr h="274320">
                <a:tc>
                  <a:txBody>
                    <a:bodyPr/>
                    <a:lstStyle/>
                    <a:p>
                      <a:pPr algn="ctr"/>
                      <a:r>
                        <a:rPr lang="en-US" sz="1600" dirty="0">
                          <a:latin typeface="Times New Roman" panose="02020603050405020304" pitchFamily="18" charset="0"/>
                          <a:cs typeface="Times New Roman" panose="02020603050405020304" pitchFamily="18" charset="0"/>
                        </a:rPr>
                        <a:t>21R21A0573</a:t>
                      </a:r>
                    </a:p>
                  </a:txBody>
                  <a:tcPr/>
                </a:tc>
                <a:tc>
                  <a:txBody>
                    <a:bodyPr/>
                    <a:lstStyle/>
                    <a:p>
                      <a:pPr algn="ctr"/>
                      <a:r>
                        <a:rPr lang="en-US" sz="1600" dirty="0">
                          <a:latin typeface="Times New Roman" panose="02020603050405020304" pitchFamily="18" charset="0"/>
                          <a:cs typeface="Times New Roman" panose="02020603050405020304" pitchFamily="18" charset="0"/>
                        </a:rPr>
                        <a:t>Ashiya Begum</a:t>
                      </a:r>
                    </a:p>
                  </a:txBody>
                  <a:tcPr/>
                </a:tc>
                <a:extLst>
                  <a:ext uri="{0D108BD9-81ED-4DB2-BD59-A6C34878D82A}">
                    <a16:rowId xmlns:a16="http://schemas.microsoft.com/office/drawing/2014/main" val="1010593654"/>
                  </a:ext>
                </a:extLst>
              </a:tr>
              <a:tr h="274320">
                <a:tc>
                  <a:txBody>
                    <a:bodyPr/>
                    <a:lstStyle/>
                    <a:p>
                      <a:pPr algn="ctr"/>
                      <a:r>
                        <a:rPr lang="en-US" sz="1600" dirty="0">
                          <a:latin typeface="Times New Roman" panose="02020603050405020304" pitchFamily="18" charset="0"/>
                          <a:cs typeface="Times New Roman" panose="02020603050405020304" pitchFamily="18" charset="0"/>
                        </a:rPr>
                        <a:t>21R21A0567</a:t>
                      </a:r>
                    </a:p>
                  </a:txBody>
                  <a:tcPr/>
                </a:tc>
                <a:tc>
                  <a:txBody>
                    <a:bodyPr/>
                    <a:lstStyle/>
                    <a:p>
                      <a:pPr algn="ctr"/>
                      <a:r>
                        <a:rPr lang="en-US" sz="1600" dirty="0">
                          <a:latin typeface="Times New Roman" panose="02020603050405020304" pitchFamily="18" charset="0"/>
                          <a:cs typeface="Times New Roman" panose="02020603050405020304" pitchFamily="18" charset="0"/>
                        </a:rPr>
                        <a:t>Rohith Reddy</a:t>
                      </a:r>
                    </a:p>
                  </a:txBody>
                  <a:tcPr/>
                </a:tc>
                <a:extLst>
                  <a:ext uri="{0D108BD9-81ED-4DB2-BD59-A6C34878D82A}">
                    <a16:rowId xmlns:a16="http://schemas.microsoft.com/office/drawing/2014/main" val="3311116374"/>
                  </a:ext>
                </a:extLst>
              </a:tr>
            </a:tbl>
          </a:graphicData>
        </a:graphic>
      </p:graphicFrame>
      <p:sp>
        <p:nvSpPr>
          <p:cNvPr id="6" name="TextBox 5">
            <a:extLst>
              <a:ext uri="{FF2B5EF4-FFF2-40B4-BE49-F238E27FC236}">
                <a16:creationId xmlns:a16="http://schemas.microsoft.com/office/drawing/2014/main" id="{2C55221C-635D-4204-9E23-47CD6623787D}"/>
              </a:ext>
            </a:extLst>
          </p:cNvPr>
          <p:cNvSpPr txBox="1"/>
          <p:nvPr/>
        </p:nvSpPr>
        <p:spPr>
          <a:xfrm>
            <a:off x="4572000" y="5680364"/>
            <a:ext cx="3048000" cy="615553"/>
          </a:xfrm>
          <a:prstGeom prst="rect">
            <a:avLst/>
          </a:prstGeom>
          <a:noFill/>
        </p:spPr>
        <p:txBody>
          <a:bodyPr wrap="square" rtlCol="0">
            <a:spAutoFit/>
          </a:bodyPr>
          <a:lstStyle/>
          <a:p>
            <a:pPr algn="ctr"/>
            <a:r>
              <a:rPr lang="en-US" b="1" dirty="0">
                <a:solidFill>
                  <a:schemeClr val="accent4">
                    <a:lumMod val="75000"/>
                  </a:schemeClr>
                </a:solidFill>
                <a:latin typeface="Times New Roman" panose="02020603050405020304" pitchFamily="18" charset="0"/>
                <a:cs typeface="Times New Roman" panose="02020603050405020304" pitchFamily="18" charset="0"/>
              </a:rPr>
              <a:t>Mr. M. Srinivasa Rao</a:t>
            </a:r>
          </a:p>
          <a:p>
            <a:pPr algn="ctr"/>
            <a:r>
              <a:rPr lang="en-US" sz="1600" b="1" dirty="0">
                <a:latin typeface="Times New Roman" panose="02020603050405020304" pitchFamily="18" charset="0"/>
                <a:cs typeface="Times New Roman" panose="02020603050405020304" pitchFamily="18" charset="0"/>
              </a:rPr>
              <a:t>Associate Professor</a:t>
            </a:r>
          </a:p>
        </p:txBody>
      </p:sp>
    </p:spTree>
    <p:extLst>
      <p:ext uri="{BB962C8B-B14F-4D97-AF65-F5344CB8AC3E}">
        <p14:creationId xmlns:p14="http://schemas.microsoft.com/office/powerpoint/2010/main" val="4162527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E4D3-CAC9-D5D6-E838-54201518065C}"/>
              </a:ext>
            </a:extLst>
          </p:cNvPr>
          <p:cNvSpPr>
            <a:spLocks noGrp="1"/>
          </p:cNvSpPr>
          <p:nvPr>
            <p:ph type="title"/>
          </p:nvPr>
        </p:nvSpPr>
        <p:spPr/>
        <p:txBody>
          <a:bodyPr/>
          <a:lstStyle/>
          <a:p>
            <a:r>
              <a:rPr lang="en-US" sz="4000" dirty="0"/>
              <a:t>Project Implementation Plan (Modules of work)</a:t>
            </a:r>
            <a:endParaRPr lang="en-IN" sz="4000" dirty="0"/>
          </a:p>
        </p:txBody>
      </p:sp>
      <p:sp>
        <p:nvSpPr>
          <p:cNvPr id="3" name="Content Placeholder 2">
            <a:extLst>
              <a:ext uri="{FF2B5EF4-FFF2-40B4-BE49-F238E27FC236}">
                <a16:creationId xmlns:a16="http://schemas.microsoft.com/office/drawing/2014/main" id="{61D8E8D3-B651-5E4C-388D-93C4D8E0ED9B}"/>
              </a:ext>
            </a:extLst>
          </p:cNvPr>
          <p:cNvSpPr>
            <a:spLocks noGrp="1"/>
          </p:cNvSpPr>
          <p:nvPr>
            <p:ph idx="1"/>
          </p:nvPr>
        </p:nvSpPr>
        <p:spPr/>
        <p:txBody>
          <a:bodyPr>
            <a:normAutofit fontScale="70000" lnSpcReduction="20000"/>
          </a:bodyPr>
          <a:lstStyle/>
          <a:p>
            <a:pPr algn="just"/>
            <a:r>
              <a:rPr lang="en-US" sz="2800" b="1" spc="10" dirty="0">
                <a:solidFill>
                  <a:srgbClr val="000000"/>
                </a:solidFill>
                <a:effectLst/>
                <a:latin typeface="Times New Roman" panose="02020603050405020304" pitchFamily="18" charset="0"/>
                <a:ea typeface="Times New Roman" panose="02020603050405020304" pitchFamily="18" charset="0"/>
              </a:rPr>
              <a:t>CT scan of Lungs:</a:t>
            </a:r>
            <a:r>
              <a:rPr lang="en-IN" sz="2800" b="1" dirty="0">
                <a:ea typeface="Times New Roman" panose="02020603050405020304" pitchFamily="18" charset="0"/>
              </a:rPr>
              <a:t> </a:t>
            </a:r>
            <a:r>
              <a:rPr lang="en-US" sz="2800" kern="0" spc="10" dirty="0">
                <a:solidFill>
                  <a:srgbClr val="000000"/>
                </a:solidFill>
                <a:effectLst/>
                <a:latin typeface="Times New Roman" panose="02020603050405020304" pitchFamily="18" charset="0"/>
                <a:ea typeface="Times New Roman" panose="02020603050405020304" pitchFamily="18" charset="0"/>
              </a:rPr>
              <a:t>The journey begins with taking CT (Computed Tomography) scans of the lungs. They highlight the inner workings of the entire lung and the internal organs, with the high resolution, and are very important for diagnosing lung cancer or any other condition. </a:t>
            </a:r>
          </a:p>
          <a:p>
            <a:pPr algn="just"/>
            <a:endParaRPr lang="en-US" sz="2800" kern="0" spc="10" dirty="0">
              <a:solidFill>
                <a:srgbClr val="000000"/>
              </a:solidFill>
              <a:ea typeface="Times New Roman" panose="02020603050405020304" pitchFamily="18" charset="0"/>
            </a:endParaRPr>
          </a:p>
          <a:p>
            <a:pPr algn="just"/>
            <a:r>
              <a:rPr lang="en-US" sz="2800" b="1" spc="10" dirty="0">
                <a:solidFill>
                  <a:srgbClr val="000000"/>
                </a:solidFill>
                <a:effectLst/>
                <a:latin typeface="Times New Roman" panose="02020603050405020304" pitchFamily="18" charset="0"/>
                <a:ea typeface="Times New Roman" panose="02020603050405020304" pitchFamily="18" charset="0"/>
              </a:rPr>
              <a:t>Pre-Processing:</a:t>
            </a:r>
            <a:r>
              <a:rPr lang="en-IN" sz="2800" b="1" dirty="0">
                <a:ea typeface="Times New Roman" panose="02020603050405020304" pitchFamily="18" charset="0"/>
              </a:rPr>
              <a:t> </a:t>
            </a:r>
            <a:r>
              <a:rPr lang="en-US" sz="2800" spc="10" dirty="0">
                <a:solidFill>
                  <a:srgbClr val="000000"/>
                </a:solidFill>
                <a:effectLst/>
                <a:latin typeface="Times New Roman" panose="02020603050405020304" pitchFamily="18" charset="0"/>
                <a:ea typeface="Times New Roman" panose="02020603050405020304" pitchFamily="18" charset="0"/>
              </a:rPr>
              <a:t>The next step is pre-processing of images. It mainly concerns the enhancement of data quality. Techniques in this stage include: Rescaling, Denoising.</a:t>
            </a:r>
          </a:p>
          <a:p>
            <a:pPr algn="just"/>
            <a:endParaRPr lang="en-US" sz="2800" spc="10" dirty="0">
              <a:solidFill>
                <a:srgbClr val="000000"/>
              </a:solidFill>
              <a:effectLst/>
              <a:latin typeface="Times New Roman" panose="02020603050405020304" pitchFamily="18" charset="0"/>
              <a:ea typeface="Times New Roman" panose="02020603050405020304" pitchFamily="18" charset="0"/>
            </a:endParaRPr>
          </a:p>
          <a:p>
            <a:pPr algn="just"/>
            <a:r>
              <a:rPr lang="en-US" sz="2800" b="1" spc="10" dirty="0">
                <a:solidFill>
                  <a:srgbClr val="000000"/>
                </a:solidFill>
                <a:effectLst/>
                <a:latin typeface="Times New Roman" panose="02020603050405020304" pitchFamily="18" charset="0"/>
                <a:ea typeface="Times New Roman" panose="02020603050405020304" pitchFamily="18" charset="0"/>
              </a:rPr>
              <a:t>Dataset Splitting (Training and Testing) :</a:t>
            </a:r>
            <a:r>
              <a:rPr lang="en-IN" sz="2800" b="1" dirty="0">
                <a:ea typeface="Times New Roman" panose="02020603050405020304" pitchFamily="18" charset="0"/>
              </a:rPr>
              <a:t> </a:t>
            </a:r>
            <a:r>
              <a:rPr lang="en-US" sz="2800" spc="10" dirty="0">
                <a:solidFill>
                  <a:srgbClr val="000000"/>
                </a:solidFill>
                <a:effectLst/>
                <a:latin typeface="Times New Roman" panose="02020603050405020304" pitchFamily="18" charset="0"/>
                <a:ea typeface="Times New Roman" panose="02020603050405020304" pitchFamily="18" charset="0"/>
              </a:rPr>
              <a:t>After preprocessing, the dataset is divided into two primary subsets: the training and testing sets. Where training set is the</a:t>
            </a:r>
            <a:r>
              <a:rPr lang="en-US" sz="2800" kern="0" spc="10" dirty="0">
                <a:solidFill>
                  <a:srgbClr val="000000"/>
                </a:solidFill>
                <a:effectLst/>
                <a:latin typeface="Times New Roman" panose="02020603050405020304" pitchFamily="18" charset="0"/>
                <a:ea typeface="Times New Roman" panose="02020603050405020304" pitchFamily="18" charset="0"/>
              </a:rPr>
              <a:t> subset which is used for training the deep  learning model, testing set is the set that is kept aside during the training process. It is used to test the model’s performance and generalizability to new, unseen data. </a:t>
            </a:r>
          </a:p>
          <a:p>
            <a:pPr algn="just"/>
            <a:endParaRPr lang="en-US" sz="2800" spc="10" dirty="0">
              <a:solidFill>
                <a:srgbClr val="000000"/>
              </a:solidFill>
              <a:effectLst/>
              <a:latin typeface="Times New Roman" panose="02020603050405020304" pitchFamily="18" charset="0"/>
              <a:ea typeface="Times New Roman" panose="02020603050405020304" pitchFamily="18" charset="0"/>
            </a:endParaRPr>
          </a:p>
          <a:p>
            <a:pPr algn="just"/>
            <a:r>
              <a:rPr lang="en-US" sz="2800" b="1" spc="10" dirty="0">
                <a:solidFill>
                  <a:srgbClr val="000000"/>
                </a:solidFill>
                <a:effectLst/>
                <a:latin typeface="Times New Roman" panose="02020603050405020304" pitchFamily="18" charset="0"/>
                <a:ea typeface="Times New Roman" panose="02020603050405020304" pitchFamily="18" charset="0"/>
              </a:rPr>
              <a:t>Deep Learning Model (Convolution Neural Networks – CNNs):</a:t>
            </a:r>
            <a:r>
              <a:rPr lang="en-IN" sz="2800" b="1" dirty="0">
                <a:ea typeface="Times New Roman" panose="02020603050405020304" pitchFamily="18" charset="0"/>
              </a:rPr>
              <a:t> </a:t>
            </a:r>
            <a:r>
              <a:rPr lang="en-US" sz="2800" kern="0" spc="10" dirty="0">
                <a:solidFill>
                  <a:srgbClr val="000000"/>
                </a:solidFill>
                <a:effectLst/>
                <a:latin typeface="Times New Roman" panose="02020603050405020304" pitchFamily="18" charset="0"/>
                <a:ea typeface="Times New Roman" panose="02020603050405020304" pitchFamily="18" charset="0"/>
              </a:rPr>
              <a:t>The heart of the approach consists of the use of CNNs, a family of deep learning models especially efficient for the analysis of images. T</a:t>
            </a:r>
            <a:r>
              <a:rPr lang="en-US" sz="2800" spc="10" dirty="0">
                <a:solidFill>
                  <a:srgbClr val="000000"/>
                </a:solidFill>
                <a:effectLst/>
                <a:latin typeface="Times New Roman" panose="02020603050405020304" pitchFamily="18" charset="0"/>
                <a:ea typeface="Times New Roman" panose="02020603050405020304" pitchFamily="18" charset="0"/>
              </a:rPr>
              <a:t>he model searches for particular characteristics in the CT scan images.</a:t>
            </a:r>
          </a:p>
          <a:p>
            <a:pPr algn="just"/>
            <a:endParaRPr lang="en-US" sz="2800" spc="10" dirty="0">
              <a:solidFill>
                <a:srgbClr val="000000"/>
              </a:solidFill>
              <a:effectLst/>
              <a:latin typeface="Times New Roman" panose="02020603050405020304" pitchFamily="18" charset="0"/>
              <a:ea typeface="Times New Roman" panose="02020603050405020304" pitchFamily="18" charset="0"/>
            </a:endParaRPr>
          </a:p>
          <a:p>
            <a:pPr algn="just"/>
            <a:r>
              <a:rPr lang="en-US" sz="2800" b="1" spc="10" dirty="0">
                <a:solidFill>
                  <a:srgbClr val="000000"/>
                </a:solidFill>
                <a:effectLst/>
                <a:latin typeface="Times New Roman" panose="02020603050405020304" pitchFamily="18" charset="0"/>
                <a:ea typeface="Times New Roman" panose="02020603050405020304" pitchFamily="18" charset="0"/>
              </a:rPr>
              <a:t>Feature Extraction:</a:t>
            </a:r>
            <a:r>
              <a:rPr lang="en-IN" sz="2800" b="1" dirty="0">
                <a:ea typeface="Times New Roman" panose="02020603050405020304" pitchFamily="18" charset="0"/>
              </a:rPr>
              <a:t> </a:t>
            </a:r>
            <a:r>
              <a:rPr lang="en-US" sz="2800" kern="0" spc="10" dirty="0">
                <a:solidFill>
                  <a:srgbClr val="000000"/>
                </a:solidFill>
                <a:effectLst/>
                <a:latin typeface="Times New Roman" panose="02020603050405020304" pitchFamily="18" charset="0"/>
                <a:ea typeface="Times New Roman" panose="02020603050405020304" pitchFamily="18" charset="0"/>
              </a:rPr>
              <a:t>Feature extraction is a critical part of the CNN process. The model independently discovers appropriate features in the CT scans that indicate lung cancer. </a:t>
            </a:r>
          </a:p>
          <a:p>
            <a:pPr algn="just"/>
            <a:endParaRPr lang="en-IN" sz="2800" dirty="0">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en-IN" sz="2800" b="1" dirty="0">
                <a:effectLst/>
                <a:latin typeface="Times New Roman" panose="02020603050405020304" pitchFamily="18" charset="0"/>
                <a:ea typeface="Times New Roman" panose="02020603050405020304" pitchFamily="18" charset="0"/>
              </a:rPr>
              <a:t>Testing and Evaluation: </a:t>
            </a:r>
            <a:r>
              <a:rPr lang="en-US" sz="2800" dirty="0"/>
              <a:t>Evaluate the model using metrics like Accuracy, Precision</a:t>
            </a:r>
          </a:p>
          <a:p>
            <a:endParaRPr lang="en-IN" dirty="0"/>
          </a:p>
        </p:txBody>
      </p:sp>
    </p:spTree>
    <p:extLst>
      <p:ext uri="{BB962C8B-B14F-4D97-AF65-F5344CB8AC3E}">
        <p14:creationId xmlns:p14="http://schemas.microsoft.com/office/powerpoint/2010/main" val="36065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E4D3-CAC9-D5D6-E838-54201518065C}"/>
              </a:ext>
            </a:extLst>
          </p:cNvPr>
          <p:cNvSpPr>
            <a:spLocks noGrp="1"/>
          </p:cNvSpPr>
          <p:nvPr>
            <p:ph type="title"/>
          </p:nvPr>
        </p:nvSpPr>
        <p:spPr/>
        <p:txBody>
          <a:bodyPr/>
          <a:lstStyle/>
          <a:p>
            <a:r>
              <a:rPr lang="en-US" dirty="0"/>
              <a:t>Review/ Survey Paper Status</a:t>
            </a:r>
            <a:endParaRPr lang="en-IN" dirty="0"/>
          </a:p>
        </p:txBody>
      </p:sp>
      <p:sp>
        <p:nvSpPr>
          <p:cNvPr id="3" name="Content Placeholder 2">
            <a:extLst>
              <a:ext uri="{FF2B5EF4-FFF2-40B4-BE49-F238E27FC236}">
                <a16:creationId xmlns:a16="http://schemas.microsoft.com/office/drawing/2014/main" id="{61D8E8D3-B651-5E4C-388D-93C4D8E0ED9B}"/>
              </a:ext>
            </a:extLst>
          </p:cNvPr>
          <p:cNvSpPr>
            <a:spLocks noGrp="1"/>
          </p:cNvSpPr>
          <p:nvPr>
            <p:ph idx="1"/>
          </p:nvPr>
        </p:nvSpPr>
        <p:spPr/>
        <p:txBody>
          <a:bodyPr/>
          <a:lstStyle/>
          <a:p>
            <a:r>
              <a:rPr lang="en-US" sz="3200" b="1" dirty="0"/>
              <a:t>Topic: </a:t>
            </a:r>
            <a:r>
              <a:rPr lang="en-US" sz="3200" dirty="0"/>
              <a:t>Ai Powered Solution For Early Detection Of Lung Cancer</a:t>
            </a:r>
          </a:p>
          <a:p>
            <a:endParaRPr lang="en-US" sz="3200" dirty="0"/>
          </a:p>
          <a:p>
            <a:r>
              <a:rPr lang="en-US" sz="3200" b="1" dirty="0"/>
              <a:t>Plagiarism Check: </a:t>
            </a:r>
            <a:r>
              <a:rPr lang="en-US" sz="3200" dirty="0"/>
              <a:t>7%</a:t>
            </a:r>
          </a:p>
          <a:p>
            <a:endParaRPr lang="en-US" sz="3200" dirty="0"/>
          </a:p>
          <a:p>
            <a:r>
              <a:rPr lang="en-US" sz="3200" b="1" dirty="0"/>
              <a:t>Current Status: </a:t>
            </a:r>
            <a:r>
              <a:rPr lang="en-US" sz="3200" dirty="0"/>
              <a:t>The paper is nearly finalized and soon for submission to a conference.</a:t>
            </a:r>
          </a:p>
          <a:p>
            <a:endParaRPr lang="en-US" sz="3200" dirty="0"/>
          </a:p>
          <a:p>
            <a:r>
              <a:rPr lang="en-US" sz="3200" b="1" dirty="0"/>
              <a:t>Features:</a:t>
            </a:r>
          </a:p>
          <a:p>
            <a:pPr marL="0" indent="0">
              <a:buNone/>
            </a:pPr>
            <a:r>
              <a:rPr lang="en-US" sz="3200" dirty="0"/>
              <a:t>   Unified Framework: The system enables early detection of lung         cancer.</a:t>
            </a:r>
            <a:endParaRPr lang="en-IN" sz="3200" dirty="0"/>
          </a:p>
          <a:p>
            <a:pPr marL="0" indent="0">
              <a:buNone/>
            </a:pPr>
            <a:endParaRPr lang="en-IN" dirty="0"/>
          </a:p>
        </p:txBody>
      </p:sp>
    </p:spTree>
    <p:extLst>
      <p:ext uri="{BB962C8B-B14F-4D97-AF65-F5344CB8AC3E}">
        <p14:creationId xmlns:p14="http://schemas.microsoft.com/office/powerpoint/2010/main" val="871213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E915-EDCA-4F6F-8172-E5CB9126EA6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84E3C04-669E-45A2-828C-7750118DBF8A}"/>
              </a:ext>
            </a:extLst>
          </p:cNvPr>
          <p:cNvSpPr>
            <a:spLocks noGrp="1"/>
          </p:cNvSpPr>
          <p:nvPr>
            <p:ph idx="1"/>
          </p:nvPr>
        </p:nvSpPr>
        <p:spPr/>
        <p:txBody>
          <a:bodyPr>
            <a:normAutofit fontScale="85000" lnSpcReduction="10000"/>
          </a:bodyPr>
          <a:lstStyle/>
          <a:p>
            <a:pPr marL="569913" indent="-509588" algn="just">
              <a:lnSpc>
                <a:spcPct val="150000"/>
              </a:lnSpc>
              <a:buNone/>
            </a:pPr>
            <a:r>
              <a:rPr lang="en-US" sz="2800" dirty="0"/>
              <a:t>[1] </a:t>
            </a:r>
            <a:r>
              <a:rPr lang="en-US" sz="2800" dirty="0" err="1"/>
              <a:t>Dhyanendra</a:t>
            </a:r>
            <a:r>
              <a:rPr lang="en-US" sz="2800" dirty="0"/>
              <a:t> Jain</a:t>
            </a:r>
            <a:r>
              <a:rPr lang="en-IN" sz="2800" b="0" i="0" dirty="0">
                <a:solidFill>
                  <a:srgbClr val="333333"/>
                </a:solidFill>
                <a:effectLst/>
              </a:rPr>
              <a:t>, Prashant Singh, Amit Kumar Pandey, Mayank Singh, </a:t>
            </a:r>
            <a:r>
              <a:rPr lang="en-IN" sz="2800" b="0" i="0" dirty="0" err="1">
                <a:solidFill>
                  <a:srgbClr val="333333"/>
                </a:solidFill>
                <a:effectLst/>
              </a:rPr>
              <a:t>Harikesh</a:t>
            </a:r>
            <a:r>
              <a:rPr lang="en-IN" sz="2800" b="0" i="0" dirty="0">
                <a:solidFill>
                  <a:srgbClr val="333333"/>
                </a:solidFill>
                <a:effectLst/>
              </a:rPr>
              <a:t> Singh and Amarjeet Singh “Lung Cancer Detection Using Convolution Neural Networks" in </a:t>
            </a:r>
            <a:r>
              <a:rPr lang="en-IN" sz="2800" b="0" i="1" dirty="0">
                <a:solidFill>
                  <a:srgbClr val="333333"/>
                </a:solidFill>
                <a:effectLst/>
              </a:rPr>
              <a:t>IEEE Journal</a:t>
            </a:r>
            <a:r>
              <a:rPr lang="en-IN" sz="2800" b="0" i="0" dirty="0">
                <a:solidFill>
                  <a:srgbClr val="333333"/>
                </a:solidFill>
                <a:effectLst/>
              </a:rPr>
              <a:t>, 20 March, 2023, doi:10.1109/ICICT55121.2022.10064513</a:t>
            </a:r>
            <a:endParaRPr lang="en-IN" sz="2800" b="0" i="0" u="sng" dirty="0">
              <a:effectLst/>
            </a:endParaRPr>
          </a:p>
          <a:p>
            <a:pPr marL="630238" indent="-569913" algn="just">
              <a:lnSpc>
                <a:spcPct val="150000"/>
              </a:lnSpc>
              <a:buNone/>
            </a:pPr>
            <a:r>
              <a:rPr lang="en-US" sz="2800" dirty="0"/>
              <a:t>[2]  </a:t>
            </a:r>
            <a:r>
              <a:rPr lang="en-IN" sz="2800" b="0" i="0" dirty="0" err="1">
                <a:solidFill>
                  <a:srgbClr val="333333"/>
                </a:solidFill>
                <a:effectLst/>
              </a:rPr>
              <a:t>Taranpreet</a:t>
            </a:r>
            <a:r>
              <a:rPr lang="en-IN" sz="2800" b="0" i="0" dirty="0">
                <a:solidFill>
                  <a:srgbClr val="333333"/>
                </a:solidFill>
                <a:effectLst/>
              </a:rPr>
              <a:t> Singh, Bibek Regmi, Shivam Bhimrao Jadhav, Sahil Singh, “Early Stage Lung</a:t>
            </a:r>
            <a:r>
              <a:rPr lang="en-IN" sz="2800" dirty="0">
                <a:solidFill>
                  <a:srgbClr val="333333"/>
                </a:solidFill>
              </a:rPr>
              <a:t> </a:t>
            </a:r>
            <a:r>
              <a:rPr lang="en-IN" sz="2800" b="0" i="0" dirty="0">
                <a:solidFill>
                  <a:srgbClr val="333333"/>
                </a:solidFill>
                <a:effectLst/>
              </a:rPr>
              <a:t>Cancer Detection Using Deep Learning," </a:t>
            </a:r>
            <a:r>
              <a:rPr lang="en-IN" sz="2800" b="0" i="1" dirty="0">
                <a:solidFill>
                  <a:srgbClr val="333333"/>
                </a:solidFill>
                <a:effectLst/>
              </a:rPr>
              <a:t>in IEEE Journal</a:t>
            </a:r>
            <a:r>
              <a:rPr lang="en-IN" sz="2800" b="0" i="0" dirty="0">
                <a:solidFill>
                  <a:srgbClr val="333333"/>
                </a:solidFill>
                <a:effectLst/>
              </a:rPr>
              <a:t>,</a:t>
            </a:r>
            <a:r>
              <a:rPr lang="en-IN" sz="2800" dirty="0">
                <a:solidFill>
                  <a:srgbClr val="333333"/>
                </a:solidFill>
              </a:rPr>
              <a:t> 2 July 2024, </a:t>
            </a:r>
            <a:r>
              <a:rPr lang="en-IN" sz="2800" b="0" i="0" dirty="0" err="1">
                <a:solidFill>
                  <a:srgbClr val="333333"/>
                </a:solidFill>
                <a:effectLst/>
              </a:rPr>
              <a:t>doi</a:t>
            </a:r>
            <a:r>
              <a:rPr lang="en-IN" sz="2800" b="0" i="0" dirty="0">
                <a:solidFill>
                  <a:srgbClr val="333333"/>
                </a:solidFill>
                <a:effectLst/>
              </a:rPr>
              <a:t>: 10.1109/MITADTSoCiCon60330.2024.10575345</a:t>
            </a:r>
          </a:p>
          <a:p>
            <a:pPr marL="630238" indent="-569913" algn="just">
              <a:lnSpc>
                <a:spcPct val="150000"/>
              </a:lnSpc>
              <a:buNone/>
            </a:pPr>
            <a:r>
              <a:rPr lang="en-IN" sz="2800" kern="0" dirty="0">
                <a:effectLst/>
                <a:latin typeface="Times New Roman" panose="02020603050405020304" pitchFamily="18" charset="0"/>
                <a:ea typeface="Times New Roman" panose="02020603050405020304" pitchFamily="18" charset="0"/>
              </a:rPr>
              <a:t>[3] 	Siegel, R. L., Miller, K. D., &amp; Jemal, A. (2020). Cancer statistics, 2020. </a:t>
            </a:r>
            <a:r>
              <a:rPr lang="en-IN" sz="2800" i="1" kern="0" dirty="0">
                <a:effectLst/>
                <a:latin typeface="Times New Roman" panose="02020603050405020304" pitchFamily="18" charset="0"/>
                <a:ea typeface="Times New Roman" panose="02020603050405020304" pitchFamily="18" charset="0"/>
              </a:rPr>
              <a:t>CA: A Cancer Journal for Clinicians</a:t>
            </a:r>
            <a:r>
              <a:rPr lang="en-IN" sz="2800" kern="0" dirty="0">
                <a:effectLst/>
                <a:latin typeface="Times New Roman" panose="02020603050405020304" pitchFamily="18" charset="0"/>
                <a:ea typeface="Times New Roman" panose="02020603050405020304" pitchFamily="18" charset="0"/>
              </a:rPr>
              <a:t>, 70(1), 7–30. Herbst, R. S., </a:t>
            </a:r>
            <a:r>
              <a:rPr lang="en-IN" sz="2800" kern="0" dirty="0" err="1">
                <a:effectLst/>
                <a:latin typeface="Times New Roman" panose="02020603050405020304" pitchFamily="18" charset="0"/>
                <a:ea typeface="Times New Roman" panose="02020603050405020304" pitchFamily="18" charset="0"/>
              </a:rPr>
              <a:t>Morgensztern</a:t>
            </a:r>
            <a:r>
              <a:rPr lang="en-IN" sz="2800" kern="0" dirty="0">
                <a:effectLst/>
                <a:latin typeface="Times New Roman" panose="02020603050405020304" pitchFamily="18" charset="0"/>
                <a:ea typeface="Times New Roman" panose="02020603050405020304" pitchFamily="18" charset="0"/>
              </a:rPr>
              <a:t>, D., &amp; Boshoff, C. (2018). The biology and management of non-small cell lung cancer. </a:t>
            </a:r>
            <a:r>
              <a:rPr lang="en-IN" sz="2800" i="1" kern="0" dirty="0">
                <a:effectLst/>
                <a:latin typeface="Times New Roman" panose="02020603050405020304" pitchFamily="18" charset="0"/>
                <a:ea typeface="Times New Roman" panose="02020603050405020304" pitchFamily="18" charset="0"/>
              </a:rPr>
              <a:t>Nature</a:t>
            </a:r>
            <a:r>
              <a:rPr lang="en-IN" sz="2800" kern="0" dirty="0">
                <a:effectLst/>
                <a:latin typeface="Times New Roman" panose="02020603050405020304" pitchFamily="18" charset="0"/>
                <a:ea typeface="Times New Roman" panose="02020603050405020304" pitchFamily="18" charset="0"/>
              </a:rPr>
              <a:t>, 553(7689), 446–454.</a:t>
            </a:r>
            <a:endParaRPr lang="en-US" sz="2800" dirty="0"/>
          </a:p>
        </p:txBody>
      </p:sp>
    </p:spTree>
    <p:extLst>
      <p:ext uri="{BB962C8B-B14F-4D97-AF65-F5344CB8AC3E}">
        <p14:creationId xmlns:p14="http://schemas.microsoft.com/office/powerpoint/2010/main" val="3397157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0DDE-98F0-4980-99F4-5F0C670712C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4B73D50-6856-4067-900E-7B8BF3897DAB}"/>
              </a:ext>
            </a:extLst>
          </p:cNvPr>
          <p:cNvSpPr>
            <a:spLocks noGrp="1"/>
          </p:cNvSpPr>
          <p:nvPr>
            <p:ph idx="1"/>
          </p:nvPr>
        </p:nvSpPr>
        <p:spPr/>
        <p:txBody>
          <a:bodyPr/>
          <a:lstStyle/>
          <a:p>
            <a:r>
              <a:rPr lang="en-US" dirty="0"/>
              <a:t>Title</a:t>
            </a:r>
          </a:p>
          <a:p>
            <a:r>
              <a:rPr lang="en-US" dirty="0"/>
              <a:t>Introduction</a:t>
            </a:r>
          </a:p>
          <a:p>
            <a:r>
              <a:rPr lang="en-US" dirty="0"/>
              <a:t>Abstract</a:t>
            </a:r>
          </a:p>
          <a:p>
            <a:r>
              <a:rPr lang="en-US" dirty="0"/>
              <a:t>Literature Survey</a:t>
            </a:r>
          </a:p>
          <a:p>
            <a:r>
              <a:rPr lang="en-US" dirty="0"/>
              <a:t>Problem Statement</a:t>
            </a:r>
          </a:p>
          <a:p>
            <a:r>
              <a:rPr lang="en-US" dirty="0"/>
              <a:t>Objectives</a:t>
            </a:r>
          </a:p>
          <a:p>
            <a:r>
              <a:rPr lang="en-US" dirty="0"/>
              <a:t>Methodology (Proposed Algorithm)</a:t>
            </a:r>
          </a:p>
          <a:p>
            <a:r>
              <a:rPr lang="en-US" dirty="0"/>
              <a:t>System Architecture</a:t>
            </a:r>
          </a:p>
          <a:p>
            <a:r>
              <a:rPr lang="en-US" dirty="0"/>
              <a:t>Project Implementation Plan (Modules of Work)</a:t>
            </a:r>
          </a:p>
          <a:p>
            <a:r>
              <a:rPr lang="en-US" dirty="0"/>
              <a:t>Review/ Survey Paper Status</a:t>
            </a:r>
          </a:p>
          <a:p>
            <a:r>
              <a:rPr lang="en-US" dirty="0"/>
              <a:t>References</a:t>
            </a:r>
          </a:p>
        </p:txBody>
      </p:sp>
    </p:spTree>
    <p:extLst>
      <p:ext uri="{BB962C8B-B14F-4D97-AF65-F5344CB8AC3E}">
        <p14:creationId xmlns:p14="http://schemas.microsoft.com/office/powerpoint/2010/main" val="268893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1DF82-B535-46A6-BA18-CED9CD5C4F3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C36F283-F74C-4C03-A33B-AD82D5C94687}"/>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Lung cancer is one of the deadliest forms of cancer in the world and holds a significant portion in cancer related deaths. </a:t>
            </a:r>
          </a:p>
          <a:p>
            <a:pPr algn="just"/>
            <a:r>
              <a:rPr lang="en-IN" dirty="0"/>
              <a:t>Modern medical imaging techniques such as high resolution CT scans provide insights into lung tissues which helps in early detection of the disease.</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Biopsies, blood tests and manual verification of CT scans are done to determine the disease.</a:t>
            </a:r>
          </a:p>
          <a:p>
            <a:pPr algn="just"/>
            <a:r>
              <a:rPr lang="en-IN" dirty="0">
                <a:latin typeface="Times New Roman" panose="02020603050405020304" pitchFamily="18" charset="0"/>
                <a:cs typeface="Times New Roman" panose="02020603050405020304" pitchFamily="18" charset="0"/>
              </a:rPr>
              <a:t>Manual interpretation of CT scans need significant expertise and can be influenced by radiologist’s experience. Hence these traditional methods can be risky.</a:t>
            </a:r>
          </a:p>
          <a:p>
            <a:pPr algn="just"/>
            <a:r>
              <a:rPr lang="en-US" dirty="0"/>
              <a:t>Deep learning models like CNN can improve the accuracy of detecting by identifying the anomalies in the images that might be missed by the human eye.</a:t>
            </a:r>
          </a:p>
        </p:txBody>
      </p:sp>
    </p:spTree>
    <p:extLst>
      <p:ext uri="{BB962C8B-B14F-4D97-AF65-F5344CB8AC3E}">
        <p14:creationId xmlns:p14="http://schemas.microsoft.com/office/powerpoint/2010/main" val="543829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00DF-5B2F-4410-8BC4-CD2E711300E3}"/>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F3D02BC8-D3EC-4FEF-A44A-B38A71A6FB9B}"/>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As the traditional methods can be risky and time consuming, we propose a deep learning based method to detect the disease with the help of CT scans. </a:t>
            </a:r>
          </a:p>
          <a:p>
            <a:pPr algn="just"/>
            <a:r>
              <a:rPr lang="en-IN" dirty="0">
                <a:latin typeface="Times New Roman" panose="02020603050405020304" pitchFamily="18" charset="0"/>
                <a:cs typeface="Times New Roman" panose="02020603050405020304" pitchFamily="18" charset="0"/>
              </a:rPr>
              <a:t>The photos which shows white dots signifying cancer on a black background of the lungs in CT scan images are evaluated using Convolution Neural Networks(CNN).</a:t>
            </a:r>
          </a:p>
          <a:p>
            <a:pPr algn="just"/>
            <a:r>
              <a:rPr lang="en-IN" dirty="0"/>
              <a:t>CNN is </a:t>
            </a:r>
            <a:r>
              <a:rPr lang="en-IN" dirty="0">
                <a:latin typeface="Times New Roman" panose="02020603050405020304" pitchFamily="18" charset="0"/>
                <a:cs typeface="Times New Roman" panose="02020603050405020304" pitchFamily="18" charset="0"/>
              </a:rPr>
              <a:t>a sophisticated sort of deep neural network that mimics the human brain decision making process.</a:t>
            </a:r>
          </a:p>
          <a:p>
            <a:pPr algn="just"/>
            <a:r>
              <a:rPr lang="en-IN" dirty="0"/>
              <a:t>The dataset used to train the model was donated by the </a:t>
            </a:r>
            <a:r>
              <a:rPr lang="en-IN" dirty="0">
                <a:latin typeface="Times New Roman" panose="02020603050405020304" pitchFamily="18" charset="0"/>
                <a:cs typeface="Times New Roman" panose="02020603050405020304" pitchFamily="18" charset="0"/>
              </a:rPr>
              <a:t>Iraq-Oncology </a:t>
            </a:r>
            <a:r>
              <a:rPr lang="en-IN" dirty="0" err="1">
                <a:latin typeface="Times New Roman" panose="02020603050405020304" pitchFamily="18" charset="0"/>
                <a:cs typeface="Times New Roman" panose="02020603050405020304" pitchFamily="18" charset="0"/>
              </a:rPr>
              <a:t>Teching</a:t>
            </a:r>
            <a:r>
              <a:rPr lang="en-IN" dirty="0">
                <a:latin typeface="Times New Roman" panose="02020603050405020304" pitchFamily="18" charset="0"/>
                <a:cs typeface="Times New Roman" panose="02020603050405020304" pitchFamily="18" charset="0"/>
              </a:rPr>
              <a:t> Hospital/Neural Center via Kaggle platform.</a:t>
            </a:r>
          </a:p>
          <a:p>
            <a:pPr algn="just"/>
            <a:r>
              <a:rPr lang="en-IN" dirty="0">
                <a:latin typeface="Times New Roman" panose="02020603050405020304" pitchFamily="18" charset="0"/>
                <a:cs typeface="Times New Roman" panose="02020603050405020304" pitchFamily="18" charset="0"/>
              </a:rPr>
              <a:t>Our technique focuses on extracting features from CT scan pictures to reliably predict the presence of lung cancer.</a:t>
            </a:r>
          </a:p>
          <a:p>
            <a:endParaRPr lang="en-US" dirty="0"/>
          </a:p>
        </p:txBody>
      </p:sp>
    </p:spTree>
    <p:extLst>
      <p:ext uri="{BB962C8B-B14F-4D97-AF65-F5344CB8AC3E}">
        <p14:creationId xmlns:p14="http://schemas.microsoft.com/office/powerpoint/2010/main" val="1955036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2917-7528-4925-9E2B-7F112528E3D7}"/>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F58CFFC3-53D7-42BF-AA1B-C97D1CC231D4}"/>
              </a:ext>
            </a:extLst>
          </p:cNvPr>
          <p:cNvSpPr>
            <a:spLocks noGrp="1"/>
          </p:cNvSpPr>
          <p:nvPr>
            <p:ph idx="1"/>
          </p:nvPr>
        </p:nvSpPr>
        <p:spPr>
          <a:xfrm>
            <a:off x="1411545" y="1046797"/>
            <a:ext cx="188656" cy="520979"/>
          </a:xfrm>
        </p:spPr>
        <p:txBody>
          <a:bodyPr>
            <a:normAutofit/>
          </a:bodyPr>
          <a:lstStyle/>
          <a:p>
            <a:pPr marL="0" indent="0">
              <a:buNone/>
            </a:pPr>
            <a:r>
              <a:rPr lang="en-US" sz="800" dirty="0"/>
              <a:t>.</a:t>
            </a:r>
          </a:p>
        </p:txBody>
      </p:sp>
      <p:graphicFrame>
        <p:nvGraphicFramePr>
          <p:cNvPr id="6" name="Table 5">
            <a:extLst>
              <a:ext uri="{FF2B5EF4-FFF2-40B4-BE49-F238E27FC236}">
                <a16:creationId xmlns:a16="http://schemas.microsoft.com/office/drawing/2014/main" id="{2FCE54B9-C352-1300-A2CA-CAFEA4C2E870}"/>
              </a:ext>
            </a:extLst>
          </p:cNvPr>
          <p:cNvGraphicFramePr>
            <a:graphicFrameLocks noGrp="1"/>
          </p:cNvGraphicFramePr>
          <p:nvPr>
            <p:extLst>
              <p:ext uri="{D42A27DB-BD31-4B8C-83A1-F6EECF244321}">
                <p14:modId xmlns:p14="http://schemas.microsoft.com/office/powerpoint/2010/main" val="826484070"/>
              </p:ext>
            </p:extLst>
          </p:nvPr>
        </p:nvGraphicFramePr>
        <p:xfrm>
          <a:off x="489679" y="885164"/>
          <a:ext cx="11212642" cy="5471719"/>
        </p:xfrm>
        <a:graphic>
          <a:graphicData uri="http://schemas.openxmlformats.org/drawingml/2006/table">
            <a:tbl>
              <a:tblPr firstRow="1" bandRow="1">
                <a:tableStyleId>{5C22544A-7EE6-4342-B048-85BDC9FD1C3A}</a:tableStyleId>
              </a:tblPr>
              <a:tblGrid>
                <a:gridCol w="671620">
                  <a:extLst>
                    <a:ext uri="{9D8B030D-6E8A-4147-A177-3AD203B41FA5}">
                      <a16:colId xmlns:a16="http://schemas.microsoft.com/office/drawing/2014/main" val="2979856290"/>
                    </a:ext>
                  </a:extLst>
                </a:gridCol>
                <a:gridCol w="3367898">
                  <a:extLst>
                    <a:ext uri="{9D8B030D-6E8A-4147-A177-3AD203B41FA5}">
                      <a16:colId xmlns:a16="http://schemas.microsoft.com/office/drawing/2014/main" val="4230804607"/>
                    </a:ext>
                  </a:extLst>
                </a:gridCol>
                <a:gridCol w="2591816">
                  <a:extLst>
                    <a:ext uri="{9D8B030D-6E8A-4147-A177-3AD203B41FA5}">
                      <a16:colId xmlns:a16="http://schemas.microsoft.com/office/drawing/2014/main" val="3660715773"/>
                    </a:ext>
                  </a:extLst>
                </a:gridCol>
                <a:gridCol w="2591816">
                  <a:extLst>
                    <a:ext uri="{9D8B030D-6E8A-4147-A177-3AD203B41FA5}">
                      <a16:colId xmlns:a16="http://schemas.microsoft.com/office/drawing/2014/main" val="70487065"/>
                    </a:ext>
                  </a:extLst>
                </a:gridCol>
                <a:gridCol w="1989492">
                  <a:extLst>
                    <a:ext uri="{9D8B030D-6E8A-4147-A177-3AD203B41FA5}">
                      <a16:colId xmlns:a16="http://schemas.microsoft.com/office/drawing/2014/main" val="1162808973"/>
                    </a:ext>
                  </a:extLst>
                </a:gridCol>
              </a:tblGrid>
              <a:tr h="416773">
                <a:tc>
                  <a:txBody>
                    <a:bodyPr/>
                    <a:lstStyle/>
                    <a:p>
                      <a:pPr algn="ctr"/>
                      <a:r>
                        <a:rPr lang="en-US" sz="1100" dirty="0">
                          <a:latin typeface="Times New Roman" panose="02020603050405020304" pitchFamily="18" charset="0"/>
                          <a:cs typeface="Times New Roman" panose="02020603050405020304" pitchFamily="18" charset="0"/>
                        </a:rPr>
                        <a:t>S.No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en-US" sz="1100" dirty="0">
                          <a:latin typeface="Times New Roman" panose="02020603050405020304" pitchFamily="18" charset="0"/>
                          <a:cs typeface="Times New Roman" panose="02020603050405020304" pitchFamily="18" charset="0"/>
                        </a:rPr>
                        <a:t>Title of the Paper and Year of publication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Times New Roman" panose="02020603050405020304" pitchFamily="18" charset="0"/>
                          <a:cs typeface="Times New Roman" panose="02020603050405020304" pitchFamily="18" charset="0"/>
                        </a:rPr>
                        <a:t>Objective/Methods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Times New Roman" panose="02020603050405020304" pitchFamily="18" charset="0"/>
                          <a:cs typeface="Times New Roman" panose="02020603050405020304" pitchFamily="18" charset="0"/>
                        </a:rPr>
                        <a:t>Outcome of the paper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Times New Roman" panose="02020603050405020304" pitchFamily="18" charset="0"/>
                          <a:cs typeface="Times New Roman" panose="02020603050405020304" pitchFamily="18" charset="0"/>
                        </a:rPr>
                        <a:t>Limitations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3229003277"/>
                  </a:ext>
                </a:extLst>
              </a:tr>
              <a:tr h="950133">
                <a:tc>
                  <a:txBody>
                    <a:bodyPr/>
                    <a:lstStyle/>
                    <a:p>
                      <a:pPr algn="ctr"/>
                      <a:r>
                        <a:rPr lang="en-US" sz="110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100" dirty="0">
                          <a:latin typeface="Times New Roman" panose="02020603050405020304" pitchFamily="18" charset="0"/>
                          <a:cs typeface="Times New Roman" panose="02020603050405020304" pitchFamily="18" charset="0"/>
                        </a:rPr>
                        <a:t>Lung Cancer Detection using Convolution Neural Networks - 2022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Pre-processing</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Deep Learning</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Convolution Neural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100" dirty="0"/>
                        <a:t>The proposed system can detect presence or absence of lung cancer with an accuracy of </a:t>
                      </a:r>
                      <a:r>
                        <a:rPr lang="en-US" sz="1100" b="1" dirty="0"/>
                        <a:t>92%</a:t>
                      </a:r>
                      <a:r>
                        <a:rPr lang="en-US" sz="1100" dirty="0"/>
                        <a:t>.</a:t>
                      </a:r>
                      <a:endParaRPr lang="en-US"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050" dirty="0"/>
                        <a:t>The system relies heavily on the quality and size of the datasets used.</a:t>
                      </a:r>
                    </a:p>
                    <a:p>
                      <a:pPr marL="171450" indent="-171450" algn="just">
                        <a:buFont typeface="Arial" panose="020B0604020202020204" pitchFamily="34" charset="0"/>
                        <a:buChar char="•"/>
                      </a:pPr>
                      <a:r>
                        <a:rPr lang="en-US" sz="1050" dirty="0"/>
                        <a:t>The paper does not provide an in-depth discussion of overfitting</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4017942"/>
                  </a:ext>
                </a:extLst>
              </a:tr>
              <a:tr h="950133">
                <a:tc>
                  <a:txBody>
                    <a:bodyPr/>
                    <a:lstStyle/>
                    <a:p>
                      <a:pPr algn="ctr"/>
                      <a:r>
                        <a:rPr lang="en-US" sz="11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100" dirty="0"/>
                        <a:t>Lung Cancer Detection on CT Scan Images with Deep Learning Methods: </a:t>
                      </a:r>
                      <a:r>
                        <a:rPr lang="en-US" sz="1100" dirty="0" err="1"/>
                        <a:t>Sugeno</a:t>
                      </a:r>
                      <a:r>
                        <a:rPr lang="en-US" sz="1100" dirty="0"/>
                        <a:t> Fuzzy Integral Based CNN Ensemble Method - 2023</a:t>
                      </a:r>
                      <a:endParaRPr lang="en-US"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Data Collection</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Pre-processing</a:t>
                      </a:r>
                    </a:p>
                    <a:p>
                      <a:pPr marL="171450" indent="-171450" algn="just">
                        <a:buFont typeface="Arial" panose="020B0604020202020204" pitchFamily="34" charset="0"/>
                        <a:buChar char="•"/>
                      </a:pPr>
                      <a:r>
                        <a:rPr lang="en-US" sz="1100" dirty="0" err="1">
                          <a:latin typeface="Times New Roman" panose="02020603050405020304" pitchFamily="18" charset="0"/>
                          <a:cs typeface="Times New Roman" panose="02020603050405020304" pitchFamily="18" charset="0"/>
                        </a:rPr>
                        <a:t>Sugeno</a:t>
                      </a:r>
                      <a:r>
                        <a:rPr lang="en-US" sz="1100" dirty="0">
                          <a:latin typeface="Times New Roman" panose="02020603050405020304" pitchFamily="18" charset="0"/>
                          <a:cs typeface="Times New Roman" panose="02020603050405020304" pitchFamily="18" charset="0"/>
                        </a:rPr>
                        <a:t> ensemble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50" kern="1200" dirty="0">
                          <a:solidFill>
                            <a:schemeClr val="dk1"/>
                          </a:solidFill>
                          <a:effectLst/>
                          <a:latin typeface="+mn-lt"/>
                          <a:ea typeface="+mn-ea"/>
                          <a:cs typeface="+mn-cs"/>
                        </a:rPr>
                        <a:t>The proposed framework used the </a:t>
                      </a:r>
                      <a:r>
                        <a:rPr lang="en-IN" sz="1050" b="0" kern="1200" dirty="0" err="1">
                          <a:solidFill>
                            <a:schemeClr val="dk1"/>
                          </a:solidFill>
                          <a:effectLst/>
                          <a:latin typeface="+mn-lt"/>
                          <a:ea typeface="+mn-ea"/>
                          <a:cs typeface="+mn-cs"/>
                        </a:rPr>
                        <a:t>Sugeno</a:t>
                      </a:r>
                      <a:r>
                        <a:rPr lang="en-IN" sz="1050" b="0" kern="1200" dirty="0">
                          <a:solidFill>
                            <a:schemeClr val="dk1"/>
                          </a:solidFill>
                          <a:effectLst/>
                          <a:latin typeface="+mn-lt"/>
                          <a:ea typeface="+mn-ea"/>
                          <a:cs typeface="+mn-cs"/>
                        </a:rPr>
                        <a:t> fuzzy integral-based ensemble </a:t>
                      </a:r>
                      <a:r>
                        <a:rPr lang="en-IN" sz="1050" kern="1200" dirty="0">
                          <a:solidFill>
                            <a:schemeClr val="dk1"/>
                          </a:solidFill>
                          <a:effectLst/>
                          <a:latin typeface="+mn-lt"/>
                          <a:ea typeface="+mn-ea"/>
                          <a:cs typeface="+mn-cs"/>
                        </a:rPr>
                        <a:t>and significantly improved the accuracy of lung cancer detection and achieved an accuracy rate of </a:t>
                      </a:r>
                      <a:r>
                        <a:rPr lang="en-IN" sz="1050" b="1" kern="1200" dirty="0">
                          <a:solidFill>
                            <a:schemeClr val="dk1"/>
                          </a:solidFill>
                          <a:effectLst/>
                          <a:latin typeface="+mn-lt"/>
                          <a:ea typeface="+mn-ea"/>
                          <a:cs typeface="+mn-cs"/>
                        </a:rPr>
                        <a:t>98.47%</a:t>
                      </a:r>
                      <a:r>
                        <a:rPr lang="en-IN" sz="1050" kern="1200" dirty="0">
                          <a:solidFill>
                            <a:schemeClr val="dk1"/>
                          </a:solidFill>
                          <a:effectLst/>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100" dirty="0"/>
                        <a:t>The study was conducted on a specific dataset, which may not be fully representative of all real-world scenarios.</a:t>
                      </a:r>
                      <a:endParaRPr lang="en-US"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6705388"/>
                  </a:ext>
                </a:extLst>
              </a:tr>
              <a:tr h="950133">
                <a:tc>
                  <a:txBody>
                    <a:bodyPr/>
                    <a:lstStyle/>
                    <a:p>
                      <a:pPr algn="ctr"/>
                      <a:r>
                        <a:rPr lang="en-US" sz="11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Detection of Lung Cancer using CT Scans with Deep Learning Approach - 2022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Dataset collection</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Pre-processing</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Dataset Splitting</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Convolution Neural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050" dirty="0"/>
                        <a:t>The authors developed and successfully implemented a Convolutional </a:t>
                      </a:r>
                      <a:r>
                        <a:rPr lang="en-US" sz="1050" b="0" dirty="0"/>
                        <a:t>Neural Network (CNN) </a:t>
                      </a:r>
                      <a:r>
                        <a:rPr lang="en-US" sz="1050" dirty="0"/>
                        <a:t>model for detecting cancerous nodules from CT scans of lung cancer patients.</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050" dirty="0"/>
                        <a:t>The model's performance in a controlled environment (like the training and testing phases) may not translate directly to real-world clinical settings</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5850641"/>
                  </a:ext>
                </a:extLst>
              </a:tr>
              <a:tr h="950133">
                <a:tc>
                  <a:txBody>
                    <a:bodyPr/>
                    <a:lstStyle/>
                    <a:p>
                      <a:pPr algn="ctr"/>
                      <a:r>
                        <a:rPr lang="en-US" sz="1100" dirty="0">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100" dirty="0"/>
                        <a:t>Early Stage Lung Cancer Detection Using Deep Learning-2024</a:t>
                      </a:r>
                      <a:endParaRPr lang="en-US"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Data collection</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Pre-processing</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Handling class imbalance</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Model architecture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050" dirty="0"/>
                        <a:t>The study achieved a final accuracy of </a:t>
                      </a:r>
                      <a:r>
                        <a:rPr lang="en-US" sz="1050" b="1" dirty="0"/>
                        <a:t>99%</a:t>
                      </a:r>
                      <a:r>
                        <a:rPr lang="en-US" sz="1050" dirty="0"/>
                        <a:t>, significantly improving upon the baseline performance of </a:t>
                      </a:r>
                      <a:r>
                        <a:rPr lang="en-US" sz="1050" b="1" dirty="0"/>
                        <a:t>71%</a:t>
                      </a:r>
                      <a:r>
                        <a:rPr lang="en-US" sz="1050" dirty="0"/>
                        <a:t> observed before optimization.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050" dirty="0"/>
                        <a:t>The study utilized a limited dataset, which may affect the generalizability of the results. </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5771768"/>
                  </a:ext>
                </a:extLst>
              </a:tr>
              <a:tr h="950133">
                <a:tc>
                  <a:txBody>
                    <a:bodyPr/>
                    <a:lstStyle/>
                    <a:p>
                      <a:pPr algn="ctr"/>
                      <a:r>
                        <a:rPr lang="en-US" sz="1100" dirty="0">
                          <a:latin typeface="Times New Roman" panose="02020603050405020304" pitchFamily="18" charset="0"/>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A Lightweight Deep Learning Model for Automatic Diagnosis of Lung Cancer - 2022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Data collection</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Pre-processing</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Segmentation</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Clustering and Classification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050" dirty="0"/>
                        <a:t>The proposed framework effectively improves the early detection of lung cancer by using a CNN-based image processing algorithm on CT scan images, which is critical for increasing survival rates.</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050" dirty="0"/>
                        <a:t>The accuracy of the proposed framework heavily relies on the quality and quantity of the input CT scan images.</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9988604"/>
                  </a:ext>
                </a:extLst>
              </a:tr>
            </a:tbl>
          </a:graphicData>
        </a:graphic>
      </p:graphicFrame>
    </p:spTree>
    <p:extLst>
      <p:ext uri="{BB962C8B-B14F-4D97-AF65-F5344CB8AC3E}">
        <p14:creationId xmlns:p14="http://schemas.microsoft.com/office/powerpoint/2010/main" val="2561556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D1914-B4A4-4AD9-9211-F2DC4A3A138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132443F-A196-4F8F-BC9B-6D9F80A88A26}"/>
              </a:ext>
            </a:extLst>
          </p:cNvPr>
          <p:cNvSpPr>
            <a:spLocks noGrp="1"/>
          </p:cNvSpPr>
          <p:nvPr>
            <p:ph idx="1"/>
          </p:nvPr>
        </p:nvSpPr>
        <p:spPr/>
        <p:txBody>
          <a:bodyPr/>
          <a:lstStyle/>
          <a:p>
            <a:pPr algn="just"/>
            <a:r>
              <a:rPr lang="en-US" dirty="0"/>
              <a:t>Lung cancer is one of the most common and lethal cancers worldwide, often diagnosed at advanced stages due to the limitations of traditional diagnostic methods, which can be risky and time-consuming.</a:t>
            </a:r>
          </a:p>
          <a:p>
            <a:pPr algn="just"/>
            <a:r>
              <a:rPr lang="en-US" dirty="0"/>
              <a:t>Early detection is crucial for improving patient outcomes and survival rates. Conventional imaging techniques, while effective, can be prone to human error and may not provide timely results.</a:t>
            </a:r>
          </a:p>
          <a:p>
            <a:pPr algn="just"/>
            <a:r>
              <a:rPr lang="en-US" dirty="0"/>
              <a:t>This project proposes an approach to lung cancer detection by using deep learning, specifically Convolutional Neural Networks, to analyze CT scan images. The goal is to develop an efficient and reliable method for identifying lung cancer through the CT scans, focusing on the detection of white nodules against the lung's black background.</a:t>
            </a:r>
          </a:p>
          <a:p>
            <a:endParaRPr lang="en-US" dirty="0"/>
          </a:p>
        </p:txBody>
      </p:sp>
    </p:spTree>
    <p:extLst>
      <p:ext uri="{BB962C8B-B14F-4D97-AF65-F5344CB8AC3E}">
        <p14:creationId xmlns:p14="http://schemas.microsoft.com/office/powerpoint/2010/main" val="135560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E6833-4C88-421C-9743-D772562AA221}"/>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92A6805-483C-476A-B7EA-805C1EEEE211}"/>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To detect the disease at an early stage and to improve the accuracy of detection.</a:t>
            </a:r>
          </a:p>
          <a:p>
            <a:pPr algn="just"/>
            <a:r>
              <a:rPr lang="en-US" dirty="0"/>
              <a:t>Train the CNN model with a labeled lung CT scan dataset to handle complex and imbalanced data for accurate lung cancer detection.</a:t>
            </a:r>
            <a:endParaRPr lang="en-IN" dirty="0">
              <a:latin typeface="Times New Roman" panose="02020603050405020304" pitchFamily="18" charset="0"/>
              <a:cs typeface="Times New Roman" panose="02020603050405020304" pitchFamily="18" charset="0"/>
            </a:endParaRPr>
          </a:p>
          <a:p>
            <a:pPr algn="just"/>
            <a:r>
              <a:rPr lang="en-IN" dirty="0"/>
              <a:t>To reduce human error as m</a:t>
            </a:r>
            <a:r>
              <a:rPr lang="en-IN" dirty="0">
                <a:latin typeface="Times New Roman" panose="02020603050405020304" pitchFamily="18" charset="0"/>
                <a:cs typeface="Times New Roman" panose="02020603050405020304" pitchFamily="18" charset="0"/>
              </a:rPr>
              <a:t>anual interpretation of the medical images may be time consuming and may lead to human errors. </a:t>
            </a:r>
          </a:p>
          <a:p>
            <a:pPr algn="just"/>
            <a:r>
              <a:rPr lang="en-IN" dirty="0"/>
              <a:t>Developing efficient CNN models helps in quickly analysing the images which automatically reduces the time required for diagnosis.</a:t>
            </a:r>
            <a:endParaRPr lang="en-IN"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971894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E4D3-CAC9-D5D6-E838-54201518065C}"/>
              </a:ext>
            </a:extLst>
          </p:cNvPr>
          <p:cNvSpPr>
            <a:spLocks noGrp="1"/>
          </p:cNvSpPr>
          <p:nvPr>
            <p:ph type="title"/>
          </p:nvPr>
        </p:nvSpPr>
        <p:spPr/>
        <p:txBody>
          <a:bodyPr/>
          <a:lstStyle/>
          <a:p>
            <a:r>
              <a:rPr lang="en-US" dirty="0"/>
              <a:t>Methodology (Proposed Algorithms)</a:t>
            </a:r>
            <a:endParaRPr lang="en-IN" dirty="0"/>
          </a:p>
        </p:txBody>
      </p:sp>
      <p:sp>
        <p:nvSpPr>
          <p:cNvPr id="3" name="Content Placeholder 2">
            <a:extLst>
              <a:ext uri="{FF2B5EF4-FFF2-40B4-BE49-F238E27FC236}">
                <a16:creationId xmlns:a16="http://schemas.microsoft.com/office/drawing/2014/main" id="{61D8E8D3-B651-5E4C-388D-93C4D8E0ED9B}"/>
              </a:ext>
            </a:extLst>
          </p:cNvPr>
          <p:cNvSpPr>
            <a:spLocks noGrp="1"/>
          </p:cNvSpPr>
          <p:nvPr>
            <p:ph idx="1"/>
          </p:nvPr>
        </p:nvSpPr>
        <p:spPr/>
        <p:txBody>
          <a:bodyPr>
            <a:normAutofit fontScale="92500" lnSpcReduction="20000"/>
          </a:bodyPr>
          <a:lstStyle/>
          <a:p>
            <a:r>
              <a:rPr lang="en-IN" sz="2800" b="1" kern="100" dirty="0">
                <a:effectLst/>
                <a:ea typeface="Calibri" panose="020F0502020204030204" pitchFamily="34" charset="0"/>
              </a:rPr>
              <a:t>CNN(Convolution Neural Network) : </a:t>
            </a:r>
            <a:r>
              <a:rPr lang="en-IN" sz="2800" kern="100" dirty="0">
                <a:effectLst/>
                <a:ea typeface="Calibri" panose="020F0502020204030204" pitchFamily="34" charset="0"/>
              </a:rPr>
              <a:t>CNN </a:t>
            </a:r>
            <a:r>
              <a:rPr lang="en-US" sz="2800" kern="100" dirty="0">
                <a:effectLst/>
                <a:ea typeface="Calibri" panose="020F0502020204030204" pitchFamily="34" charset="0"/>
              </a:rPr>
              <a:t>is a type of deep learning model specifically designed for processing structured grid-like data, such as images. It automatically extracts features like edges, textures, and patterns using it’s layers.</a:t>
            </a:r>
          </a:p>
          <a:p>
            <a:pPr marL="0" indent="0">
              <a:buNone/>
            </a:pPr>
            <a:endParaRPr lang="en-US" sz="2800" kern="100" dirty="0">
              <a:effectLst/>
              <a:ea typeface="Calibri" panose="020F0502020204030204" pitchFamily="34" charset="0"/>
            </a:endParaRPr>
          </a:p>
          <a:p>
            <a:r>
              <a:rPr lang="en-US" sz="2800" b="1" kern="100" dirty="0">
                <a:effectLst/>
                <a:ea typeface="Calibri" panose="020F0502020204030204" pitchFamily="34" charset="0"/>
              </a:rPr>
              <a:t>VGG-16: </a:t>
            </a:r>
            <a:r>
              <a:rPr lang="en-US" sz="2800" kern="100" dirty="0">
                <a:effectLst/>
                <a:ea typeface="Calibri" panose="020F0502020204030204" pitchFamily="34" charset="0"/>
              </a:rPr>
              <a:t>VGG-16 is a popular deep learning model used for feature extraction and classification. It is Effective for extracting hierarchical features in images.</a:t>
            </a:r>
          </a:p>
          <a:p>
            <a:pPr marL="0" indent="0">
              <a:buNone/>
            </a:pPr>
            <a:endParaRPr lang="en-IN" sz="2800" kern="100" dirty="0">
              <a:ea typeface="Calibri" panose="020F0502020204030204" pitchFamily="34" charset="0"/>
            </a:endParaRPr>
          </a:p>
          <a:p>
            <a:r>
              <a:rPr lang="en-US" sz="2800" b="1" kern="100" dirty="0">
                <a:effectLst/>
                <a:ea typeface="Calibri" panose="020F0502020204030204" pitchFamily="34" charset="0"/>
              </a:rPr>
              <a:t>ResNet-50: </a:t>
            </a:r>
            <a:r>
              <a:rPr lang="en-US" sz="2800" kern="100" dirty="0" err="1">
                <a:effectLst/>
                <a:ea typeface="Calibri" panose="020F0502020204030204" pitchFamily="34" charset="0"/>
              </a:rPr>
              <a:t>ResNet</a:t>
            </a:r>
            <a:r>
              <a:rPr lang="en-US" sz="2800" kern="100" dirty="0">
                <a:effectLst/>
                <a:ea typeface="Calibri" panose="020F0502020204030204" pitchFamily="34" charset="0"/>
              </a:rPr>
              <a:t> introduces shortcut  connections, allowing the model to skip layers during training. Pre-trained </a:t>
            </a:r>
            <a:r>
              <a:rPr lang="en-US" sz="2800" kern="100" dirty="0" err="1">
                <a:effectLst/>
                <a:ea typeface="Calibri" panose="020F0502020204030204" pitchFamily="34" charset="0"/>
              </a:rPr>
              <a:t>ResNet</a:t>
            </a:r>
            <a:r>
              <a:rPr lang="en-US" sz="2800" kern="100" dirty="0">
                <a:effectLst/>
                <a:ea typeface="Calibri" panose="020F0502020204030204" pitchFamily="34" charset="0"/>
              </a:rPr>
              <a:t> model like ResNet-50 is used for transfer learning because they are trained on large datasets like ImageNet and can extract robust features.</a:t>
            </a:r>
          </a:p>
          <a:p>
            <a:pPr marL="0" indent="0">
              <a:buNone/>
            </a:pPr>
            <a:endParaRPr lang="en-US" sz="2800" kern="100" dirty="0">
              <a:effectLst/>
              <a:ea typeface="Calibri" panose="020F0502020204030204" pitchFamily="34" charset="0"/>
            </a:endParaRPr>
          </a:p>
          <a:p>
            <a:r>
              <a:rPr lang="en-US" sz="2800" b="1" kern="100" dirty="0">
                <a:effectLst/>
                <a:ea typeface="Calibri" panose="020F0502020204030204" pitchFamily="34" charset="0"/>
              </a:rPr>
              <a:t>Random Forest: </a:t>
            </a:r>
            <a:r>
              <a:rPr lang="en-IN" sz="2800" kern="100" dirty="0">
                <a:ea typeface="Calibri" panose="020F0502020204030204" pitchFamily="34" charset="0"/>
              </a:rPr>
              <a:t>P</a:t>
            </a:r>
            <a:r>
              <a:rPr lang="en-US" sz="2800" kern="100" dirty="0">
                <a:effectLst/>
                <a:ea typeface="Calibri" panose="020F0502020204030204" pitchFamily="34" charset="0"/>
              </a:rPr>
              <a:t>re-trained models like VGG16, ResNet-50 extracts high-level features from the CT-Scan images. </a:t>
            </a:r>
            <a:r>
              <a:rPr lang="en-IN" sz="2800" kern="100" dirty="0">
                <a:effectLst/>
                <a:ea typeface="Calibri" panose="020F0502020204030204" pitchFamily="34" charset="0"/>
              </a:rPr>
              <a:t>These extracted features serve as input to the Random Forest classifier. </a:t>
            </a:r>
            <a:r>
              <a:rPr lang="en-IN" sz="2800" kern="100" dirty="0">
                <a:ea typeface="Calibri" panose="020F0502020204030204" pitchFamily="34" charset="0"/>
              </a:rPr>
              <a:t>Random Forest then </a:t>
            </a:r>
            <a:r>
              <a:rPr lang="en-IN" sz="2800" kern="100" dirty="0">
                <a:effectLst/>
                <a:ea typeface="Calibri" panose="020F0502020204030204" pitchFamily="34" charset="0"/>
              </a:rPr>
              <a:t>classifies the extracted features as "Cancer" or "Non-Cancer."</a:t>
            </a:r>
          </a:p>
          <a:p>
            <a:pPr marL="342900" lvl="0" indent="-342900">
              <a:lnSpc>
                <a:spcPct val="107000"/>
              </a:lnSpc>
              <a:spcAft>
                <a:spcPts val="800"/>
              </a:spcAft>
              <a:buFont typeface="Arial" panose="020B0604020202020204" pitchFamily="34" charset="0"/>
              <a:buChar char="•"/>
              <a:tabLst>
                <a:tab pos="457200" algn="l"/>
              </a:tabLst>
            </a:pPr>
            <a:endParaRPr lang="en-IN" sz="2400" kern="100" dirty="0">
              <a:effectLst/>
              <a:ea typeface="Calibri" panose="020F0502020204030204" pitchFamily="34" charset="0"/>
            </a:endParaRPr>
          </a:p>
          <a:p>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a:p>
            <a:endParaRPr lang="en-IN" sz="2000" dirty="0"/>
          </a:p>
          <a:p>
            <a:endParaRPr lang="en-IN" dirty="0"/>
          </a:p>
        </p:txBody>
      </p:sp>
    </p:spTree>
    <p:extLst>
      <p:ext uri="{BB962C8B-B14F-4D97-AF65-F5344CB8AC3E}">
        <p14:creationId xmlns:p14="http://schemas.microsoft.com/office/powerpoint/2010/main" val="1516987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E4D3-CAC9-D5D6-E838-54201518065C}"/>
              </a:ext>
            </a:extLst>
          </p:cNvPr>
          <p:cNvSpPr>
            <a:spLocks noGrp="1"/>
          </p:cNvSpPr>
          <p:nvPr>
            <p:ph type="title"/>
          </p:nvPr>
        </p:nvSpPr>
        <p:spPr/>
        <p:txBody>
          <a:bodyPr/>
          <a:lstStyle/>
          <a:p>
            <a:r>
              <a:rPr lang="en-US" dirty="0"/>
              <a:t>System Architecture </a:t>
            </a:r>
            <a:endParaRPr lang="en-IN" dirty="0"/>
          </a:p>
        </p:txBody>
      </p:sp>
      <p:sp>
        <p:nvSpPr>
          <p:cNvPr id="3" name="Content Placeholder 2">
            <a:extLst>
              <a:ext uri="{FF2B5EF4-FFF2-40B4-BE49-F238E27FC236}">
                <a16:creationId xmlns:a16="http://schemas.microsoft.com/office/drawing/2014/main" id="{61D8E8D3-B651-5E4C-388D-93C4D8E0ED9B}"/>
              </a:ext>
            </a:extLst>
          </p:cNvPr>
          <p:cNvSpPr>
            <a:spLocks noGrp="1"/>
          </p:cNvSpPr>
          <p:nvPr>
            <p:ph idx="1"/>
          </p:nvPr>
        </p:nvSpPr>
        <p:spPr>
          <a:xfrm>
            <a:off x="12901178" y="6753348"/>
            <a:ext cx="213500" cy="104652"/>
          </a:xfrm>
        </p:spPr>
        <p:txBody>
          <a:bodyPr>
            <a:normAutofit fontScale="25000" lnSpcReduction="20000"/>
          </a:bodyPr>
          <a:lstStyle/>
          <a:p>
            <a:pPr marL="0" indent="0">
              <a:buNone/>
            </a:pPr>
            <a:r>
              <a:rPr lang="en-IN" dirty="0"/>
              <a:t>.</a:t>
            </a:r>
          </a:p>
        </p:txBody>
      </p:sp>
      <p:sp>
        <p:nvSpPr>
          <p:cNvPr id="62" name="Cylinder 61">
            <a:extLst>
              <a:ext uri="{FF2B5EF4-FFF2-40B4-BE49-F238E27FC236}">
                <a16:creationId xmlns:a16="http://schemas.microsoft.com/office/drawing/2014/main" id="{A41C3632-1B43-AE7E-9761-DFFFA00E2E09}"/>
              </a:ext>
            </a:extLst>
          </p:cNvPr>
          <p:cNvSpPr/>
          <p:nvPr/>
        </p:nvSpPr>
        <p:spPr>
          <a:xfrm>
            <a:off x="432348" y="925333"/>
            <a:ext cx="1331844" cy="1182756"/>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sets</a:t>
            </a:r>
          </a:p>
        </p:txBody>
      </p:sp>
      <p:sp>
        <p:nvSpPr>
          <p:cNvPr id="63" name="Rectangle 62">
            <a:extLst>
              <a:ext uri="{FF2B5EF4-FFF2-40B4-BE49-F238E27FC236}">
                <a16:creationId xmlns:a16="http://schemas.microsoft.com/office/drawing/2014/main" id="{A9C31D9A-4CED-D3F6-0689-DFBFB1D285B2}"/>
              </a:ext>
            </a:extLst>
          </p:cNvPr>
          <p:cNvSpPr/>
          <p:nvPr/>
        </p:nvSpPr>
        <p:spPr>
          <a:xfrm>
            <a:off x="2493063" y="925333"/>
            <a:ext cx="1838739" cy="11827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Pre-processing</a:t>
            </a:r>
          </a:p>
        </p:txBody>
      </p:sp>
      <p:sp>
        <p:nvSpPr>
          <p:cNvPr id="64" name="Rectangle 63">
            <a:extLst>
              <a:ext uri="{FF2B5EF4-FFF2-40B4-BE49-F238E27FC236}">
                <a16:creationId xmlns:a16="http://schemas.microsoft.com/office/drawing/2014/main" id="{A982DDBB-5B00-FAE2-F8C5-2218B5EF5E2F}"/>
              </a:ext>
            </a:extLst>
          </p:cNvPr>
          <p:cNvSpPr/>
          <p:nvPr/>
        </p:nvSpPr>
        <p:spPr>
          <a:xfrm>
            <a:off x="8216989" y="2361947"/>
            <a:ext cx="3675820" cy="118275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t>Data Splitting</a:t>
            </a:r>
          </a:p>
          <a:p>
            <a:pPr algn="ctr"/>
            <a:endParaRPr lang="en-IN" dirty="0"/>
          </a:p>
          <a:p>
            <a:pPr algn="ctr"/>
            <a:endParaRPr lang="en-IN" dirty="0"/>
          </a:p>
          <a:p>
            <a:pPr algn="ctr"/>
            <a:endParaRPr lang="en-IN" dirty="0"/>
          </a:p>
        </p:txBody>
      </p:sp>
      <p:sp>
        <p:nvSpPr>
          <p:cNvPr id="65" name="Rectangle 64">
            <a:extLst>
              <a:ext uri="{FF2B5EF4-FFF2-40B4-BE49-F238E27FC236}">
                <a16:creationId xmlns:a16="http://schemas.microsoft.com/office/drawing/2014/main" id="{EE22C0E2-0FD7-48CD-2431-DA0F21136ECC}"/>
              </a:ext>
            </a:extLst>
          </p:cNvPr>
          <p:cNvSpPr/>
          <p:nvPr/>
        </p:nvSpPr>
        <p:spPr>
          <a:xfrm>
            <a:off x="8216989" y="3826565"/>
            <a:ext cx="3659256" cy="19906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Deep Learning (CNN)</a:t>
            </a:r>
          </a:p>
          <a:p>
            <a:pPr algn="ctr"/>
            <a:endParaRPr lang="en-IN" dirty="0"/>
          </a:p>
          <a:p>
            <a:pPr algn="ctr"/>
            <a:endParaRPr lang="en-IN" dirty="0"/>
          </a:p>
          <a:p>
            <a:pPr algn="ctr"/>
            <a:endParaRPr lang="en-IN" dirty="0"/>
          </a:p>
          <a:p>
            <a:pPr algn="ctr"/>
            <a:endParaRPr lang="en-IN" dirty="0"/>
          </a:p>
          <a:p>
            <a:pPr algn="ctr"/>
            <a:endParaRPr lang="en-IN" dirty="0"/>
          </a:p>
        </p:txBody>
      </p:sp>
      <p:sp>
        <p:nvSpPr>
          <p:cNvPr id="66" name="Rectangle 65">
            <a:extLst>
              <a:ext uri="{FF2B5EF4-FFF2-40B4-BE49-F238E27FC236}">
                <a16:creationId xmlns:a16="http://schemas.microsoft.com/office/drawing/2014/main" id="{6F6D89DA-719E-090E-154A-A4C14BB894E9}"/>
              </a:ext>
            </a:extLst>
          </p:cNvPr>
          <p:cNvSpPr/>
          <p:nvPr/>
        </p:nvSpPr>
        <p:spPr>
          <a:xfrm>
            <a:off x="5831038" y="4107635"/>
            <a:ext cx="1838739" cy="11827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Feature Extraction</a:t>
            </a:r>
          </a:p>
        </p:txBody>
      </p:sp>
      <p:sp>
        <p:nvSpPr>
          <p:cNvPr id="67" name="Rectangle 66">
            <a:extLst>
              <a:ext uri="{FF2B5EF4-FFF2-40B4-BE49-F238E27FC236}">
                <a16:creationId xmlns:a16="http://schemas.microsoft.com/office/drawing/2014/main" id="{EB764192-167A-7F9C-15E6-51B99ACEA06E}"/>
              </a:ext>
            </a:extLst>
          </p:cNvPr>
          <p:cNvSpPr/>
          <p:nvPr/>
        </p:nvSpPr>
        <p:spPr>
          <a:xfrm>
            <a:off x="3357431" y="4126520"/>
            <a:ext cx="1838738" cy="11827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Random Forest</a:t>
            </a:r>
          </a:p>
        </p:txBody>
      </p:sp>
      <p:sp>
        <p:nvSpPr>
          <p:cNvPr id="68" name="Rectangle 67">
            <a:extLst>
              <a:ext uri="{FF2B5EF4-FFF2-40B4-BE49-F238E27FC236}">
                <a16:creationId xmlns:a16="http://schemas.microsoft.com/office/drawing/2014/main" id="{6B89A12B-EFAF-1398-1BC1-760DBDEDC004}"/>
              </a:ext>
            </a:extLst>
          </p:cNvPr>
          <p:cNvSpPr/>
          <p:nvPr/>
        </p:nvSpPr>
        <p:spPr>
          <a:xfrm>
            <a:off x="280091" y="3190971"/>
            <a:ext cx="1083359" cy="5186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Yes</a:t>
            </a:r>
          </a:p>
        </p:txBody>
      </p:sp>
      <p:cxnSp>
        <p:nvCxnSpPr>
          <p:cNvPr id="69" name="Straight Connector 68">
            <a:extLst>
              <a:ext uri="{FF2B5EF4-FFF2-40B4-BE49-F238E27FC236}">
                <a16:creationId xmlns:a16="http://schemas.microsoft.com/office/drawing/2014/main" id="{5CA274F0-93D8-7183-53E4-0AD6BDA1748C}"/>
              </a:ext>
            </a:extLst>
          </p:cNvPr>
          <p:cNvCxnSpPr>
            <a:cxnSpLocks/>
            <a:stCxn id="64" idx="3"/>
          </p:cNvCxnSpPr>
          <p:nvPr/>
        </p:nvCxnSpPr>
        <p:spPr>
          <a:xfrm>
            <a:off x="11892809" y="295332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8240CA3-659B-BAF0-4B84-08157173823F}"/>
              </a:ext>
            </a:extLst>
          </p:cNvPr>
          <p:cNvSpPr/>
          <p:nvPr/>
        </p:nvSpPr>
        <p:spPr>
          <a:xfrm>
            <a:off x="5078055" y="932788"/>
            <a:ext cx="1838738" cy="11827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Rescaling</a:t>
            </a:r>
          </a:p>
        </p:txBody>
      </p:sp>
      <p:cxnSp>
        <p:nvCxnSpPr>
          <p:cNvPr id="71" name="Straight Arrow Connector 70">
            <a:extLst>
              <a:ext uri="{FF2B5EF4-FFF2-40B4-BE49-F238E27FC236}">
                <a16:creationId xmlns:a16="http://schemas.microsoft.com/office/drawing/2014/main" id="{738B42B2-9083-7FC3-3B13-E84E1357AB15}"/>
              </a:ext>
            </a:extLst>
          </p:cNvPr>
          <p:cNvCxnSpPr>
            <a:cxnSpLocks/>
          </p:cNvCxnSpPr>
          <p:nvPr/>
        </p:nvCxnSpPr>
        <p:spPr>
          <a:xfrm flipV="1">
            <a:off x="1757562" y="1520890"/>
            <a:ext cx="735501" cy="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F8266EC3-A893-0BF6-67DF-AECD047BD6AF}"/>
              </a:ext>
            </a:extLst>
          </p:cNvPr>
          <p:cNvSpPr/>
          <p:nvPr/>
        </p:nvSpPr>
        <p:spPr>
          <a:xfrm>
            <a:off x="7675050" y="932788"/>
            <a:ext cx="1838738" cy="11827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Denoising</a:t>
            </a:r>
          </a:p>
        </p:txBody>
      </p:sp>
      <p:sp>
        <p:nvSpPr>
          <p:cNvPr id="73" name="Oval 72">
            <a:extLst>
              <a:ext uri="{FF2B5EF4-FFF2-40B4-BE49-F238E27FC236}">
                <a16:creationId xmlns:a16="http://schemas.microsoft.com/office/drawing/2014/main" id="{A96D3BF1-8351-22B0-43A4-2D631403EC9D}"/>
              </a:ext>
            </a:extLst>
          </p:cNvPr>
          <p:cNvSpPr/>
          <p:nvPr/>
        </p:nvSpPr>
        <p:spPr>
          <a:xfrm>
            <a:off x="8381814" y="2912680"/>
            <a:ext cx="1618423" cy="4969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Training set</a:t>
            </a:r>
          </a:p>
        </p:txBody>
      </p:sp>
      <p:sp>
        <p:nvSpPr>
          <p:cNvPr id="74" name="Oval 73">
            <a:extLst>
              <a:ext uri="{FF2B5EF4-FFF2-40B4-BE49-F238E27FC236}">
                <a16:creationId xmlns:a16="http://schemas.microsoft.com/office/drawing/2014/main" id="{38DBF1FF-A7B9-023A-98DA-269146AD6C7A}"/>
              </a:ext>
            </a:extLst>
          </p:cNvPr>
          <p:cNvSpPr/>
          <p:nvPr/>
        </p:nvSpPr>
        <p:spPr>
          <a:xfrm>
            <a:off x="10054899" y="2953326"/>
            <a:ext cx="1618423" cy="4969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Testing set</a:t>
            </a:r>
          </a:p>
        </p:txBody>
      </p:sp>
      <p:sp>
        <p:nvSpPr>
          <p:cNvPr id="75" name="Rectangle 74">
            <a:extLst>
              <a:ext uri="{FF2B5EF4-FFF2-40B4-BE49-F238E27FC236}">
                <a16:creationId xmlns:a16="http://schemas.microsoft.com/office/drawing/2014/main" id="{42C2B56C-C442-F37B-F63D-0D1531E630AE}"/>
              </a:ext>
            </a:extLst>
          </p:cNvPr>
          <p:cNvSpPr/>
          <p:nvPr/>
        </p:nvSpPr>
        <p:spPr>
          <a:xfrm>
            <a:off x="8479547" y="4699805"/>
            <a:ext cx="1434549" cy="8090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VGG-16</a:t>
            </a:r>
          </a:p>
        </p:txBody>
      </p:sp>
      <p:sp>
        <p:nvSpPr>
          <p:cNvPr id="76" name="Rectangle 75">
            <a:extLst>
              <a:ext uri="{FF2B5EF4-FFF2-40B4-BE49-F238E27FC236}">
                <a16:creationId xmlns:a16="http://schemas.microsoft.com/office/drawing/2014/main" id="{84D5DB59-E187-4003-C5EC-3A180A92954B}"/>
              </a:ext>
            </a:extLst>
          </p:cNvPr>
          <p:cNvSpPr/>
          <p:nvPr/>
        </p:nvSpPr>
        <p:spPr>
          <a:xfrm>
            <a:off x="10176654" y="4699804"/>
            <a:ext cx="1434549" cy="8090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ResNet-50</a:t>
            </a:r>
          </a:p>
        </p:txBody>
      </p:sp>
      <p:sp>
        <p:nvSpPr>
          <p:cNvPr id="77" name="Rectangle 76">
            <a:extLst>
              <a:ext uri="{FF2B5EF4-FFF2-40B4-BE49-F238E27FC236}">
                <a16:creationId xmlns:a16="http://schemas.microsoft.com/office/drawing/2014/main" id="{B6F744CB-2DAC-3AAE-89D9-67ABCDE820BE}"/>
              </a:ext>
            </a:extLst>
          </p:cNvPr>
          <p:cNvSpPr/>
          <p:nvPr/>
        </p:nvSpPr>
        <p:spPr>
          <a:xfrm>
            <a:off x="287894" y="5640277"/>
            <a:ext cx="1083359" cy="5186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No</a:t>
            </a:r>
          </a:p>
        </p:txBody>
      </p:sp>
      <p:cxnSp>
        <p:nvCxnSpPr>
          <p:cNvPr id="78" name="Straight Arrow Connector 77">
            <a:extLst>
              <a:ext uri="{FF2B5EF4-FFF2-40B4-BE49-F238E27FC236}">
                <a16:creationId xmlns:a16="http://schemas.microsoft.com/office/drawing/2014/main" id="{A5EF80F1-F92D-45A1-A2D1-E1E820730C20}"/>
              </a:ext>
            </a:extLst>
          </p:cNvPr>
          <p:cNvCxnSpPr>
            <a:cxnSpLocks/>
          </p:cNvCxnSpPr>
          <p:nvPr/>
        </p:nvCxnSpPr>
        <p:spPr>
          <a:xfrm flipV="1">
            <a:off x="4331802" y="1515511"/>
            <a:ext cx="735501" cy="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21FC6C9-A14F-F2F1-70A6-69CC352E586C}"/>
              </a:ext>
            </a:extLst>
          </p:cNvPr>
          <p:cNvCxnSpPr>
            <a:cxnSpLocks/>
          </p:cNvCxnSpPr>
          <p:nvPr/>
        </p:nvCxnSpPr>
        <p:spPr>
          <a:xfrm flipV="1">
            <a:off x="6939549" y="1522090"/>
            <a:ext cx="735501" cy="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2F32AA8-7754-E32C-9B51-525C0FB2EA14}"/>
              </a:ext>
            </a:extLst>
          </p:cNvPr>
          <p:cNvCxnSpPr>
            <a:stCxn id="72" idx="3"/>
          </p:cNvCxnSpPr>
          <p:nvPr/>
        </p:nvCxnSpPr>
        <p:spPr>
          <a:xfrm flipV="1">
            <a:off x="9513788" y="1522090"/>
            <a:ext cx="862664" cy="2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0C6BFD7-9F2E-7D2B-B03F-0E180697B86A}"/>
              </a:ext>
            </a:extLst>
          </p:cNvPr>
          <p:cNvCxnSpPr>
            <a:cxnSpLocks/>
          </p:cNvCxnSpPr>
          <p:nvPr/>
        </p:nvCxnSpPr>
        <p:spPr>
          <a:xfrm>
            <a:off x="10376452" y="1522090"/>
            <a:ext cx="0" cy="83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4EED8BF0-3357-D9D8-0B73-64F1D92651EF}"/>
              </a:ext>
            </a:extLst>
          </p:cNvPr>
          <p:cNvCxnSpPr>
            <a:cxnSpLocks/>
          </p:cNvCxnSpPr>
          <p:nvPr/>
        </p:nvCxnSpPr>
        <p:spPr>
          <a:xfrm>
            <a:off x="10376452" y="3544704"/>
            <a:ext cx="0" cy="281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0273D70-A2E4-6F8F-8395-DD837C7EE740}"/>
              </a:ext>
            </a:extLst>
          </p:cNvPr>
          <p:cNvCxnSpPr>
            <a:cxnSpLocks/>
          </p:cNvCxnSpPr>
          <p:nvPr/>
        </p:nvCxnSpPr>
        <p:spPr>
          <a:xfrm flipH="1">
            <a:off x="7669777" y="4691816"/>
            <a:ext cx="6261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5EE29262-46CB-6BA5-8DBA-EC1F6C37999C}"/>
              </a:ext>
            </a:extLst>
          </p:cNvPr>
          <p:cNvCxnSpPr>
            <a:cxnSpLocks/>
          </p:cNvCxnSpPr>
          <p:nvPr/>
        </p:nvCxnSpPr>
        <p:spPr>
          <a:xfrm flipH="1">
            <a:off x="5196169" y="4699012"/>
            <a:ext cx="6261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DBBE617-E155-1CFD-E3B8-DD7ECDFBD019}"/>
              </a:ext>
            </a:extLst>
          </p:cNvPr>
          <p:cNvCxnSpPr>
            <a:cxnSpLocks/>
          </p:cNvCxnSpPr>
          <p:nvPr/>
        </p:nvCxnSpPr>
        <p:spPr>
          <a:xfrm flipH="1">
            <a:off x="2731291" y="4720444"/>
            <a:ext cx="6261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2D159B2-1B4D-028A-1B90-BEDFC2108ED9}"/>
              </a:ext>
            </a:extLst>
          </p:cNvPr>
          <p:cNvCxnSpPr>
            <a:cxnSpLocks/>
          </p:cNvCxnSpPr>
          <p:nvPr/>
        </p:nvCxnSpPr>
        <p:spPr>
          <a:xfrm flipH="1">
            <a:off x="1363450" y="3450279"/>
            <a:ext cx="556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F88728E4-075D-A19D-168F-3B1648078E68}"/>
              </a:ext>
            </a:extLst>
          </p:cNvPr>
          <p:cNvCxnSpPr>
            <a:cxnSpLocks/>
          </p:cNvCxnSpPr>
          <p:nvPr/>
        </p:nvCxnSpPr>
        <p:spPr>
          <a:xfrm flipH="1">
            <a:off x="1379528" y="5899585"/>
            <a:ext cx="5400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Diamond 87">
            <a:extLst>
              <a:ext uri="{FF2B5EF4-FFF2-40B4-BE49-F238E27FC236}">
                <a16:creationId xmlns:a16="http://schemas.microsoft.com/office/drawing/2014/main" id="{B4FFF095-37A8-57BD-BE5D-6EB8794BC433}"/>
              </a:ext>
            </a:extLst>
          </p:cNvPr>
          <p:cNvSpPr/>
          <p:nvPr/>
        </p:nvSpPr>
        <p:spPr>
          <a:xfrm>
            <a:off x="1094616" y="3895719"/>
            <a:ext cx="1649890" cy="1636559"/>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Lung  Cancer</a:t>
            </a:r>
          </a:p>
        </p:txBody>
      </p:sp>
      <p:cxnSp>
        <p:nvCxnSpPr>
          <p:cNvPr id="89" name="Straight Connector 88">
            <a:extLst>
              <a:ext uri="{FF2B5EF4-FFF2-40B4-BE49-F238E27FC236}">
                <a16:creationId xmlns:a16="http://schemas.microsoft.com/office/drawing/2014/main" id="{F565599F-355B-94DE-3139-5B9ABCD4A646}"/>
              </a:ext>
            </a:extLst>
          </p:cNvPr>
          <p:cNvCxnSpPr>
            <a:stCxn id="88" idx="2"/>
          </p:cNvCxnSpPr>
          <p:nvPr/>
        </p:nvCxnSpPr>
        <p:spPr>
          <a:xfrm>
            <a:off x="1919561" y="5532278"/>
            <a:ext cx="0" cy="367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EBAEDD1-0F31-D3C9-0ACC-E7368D4C418A}"/>
              </a:ext>
            </a:extLst>
          </p:cNvPr>
          <p:cNvCxnSpPr>
            <a:cxnSpLocks/>
          </p:cNvCxnSpPr>
          <p:nvPr/>
        </p:nvCxnSpPr>
        <p:spPr>
          <a:xfrm>
            <a:off x="1919561" y="3450279"/>
            <a:ext cx="0" cy="4232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07866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1509</Words>
  <Application>Microsoft Office PowerPoint</Application>
  <PresentationFormat>Widescreen</PresentationFormat>
  <Paragraphs>150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Custom Design</vt:lpstr>
      <vt:lpstr>PowerPoint Presentation</vt:lpstr>
      <vt:lpstr>Outline</vt:lpstr>
      <vt:lpstr>Introduction</vt:lpstr>
      <vt:lpstr>Abstract</vt:lpstr>
      <vt:lpstr>Literature Survey</vt:lpstr>
      <vt:lpstr>Problem Statement</vt:lpstr>
      <vt:lpstr>Objectives</vt:lpstr>
      <vt:lpstr>Methodology (Proposed Algorithms)</vt:lpstr>
      <vt:lpstr>System Architecture </vt:lpstr>
      <vt:lpstr>Project Implementation Plan (Modules of work)</vt:lpstr>
      <vt:lpstr>Review/ Survey Paper Status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Ravindra Nath</dc:creator>
  <cp:lastModifiedBy>gopidi roohi</cp:lastModifiedBy>
  <cp:revision>14</cp:revision>
  <dcterms:created xsi:type="dcterms:W3CDTF">2024-09-11T14:31:38Z</dcterms:created>
  <dcterms:modified xsi:type="dcterms:W3CDTF">2024-12-26T18:28:04Z</dcterms:modified>
</cp:coreProperties>
</file>