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5" r:id="rId6"/>
    <p:sldId id="258" r:id="rId7"/>
    <p:sldId id="261"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FFAB-D3D6-4521-F141-672E0048822F}"/>
              </a:ext>
            </a:extLst>
          </p:cNvPr>
          <p:cNvSpPr>
            <a:spLocks noGrp="1"/>
          </p:cNvSpPr>
          <p:nvPr>
            <p:ph type="ctrTitle"/>
          </p:nvPr>
        </p:nvSpPr>
        <p:spPr>
          <a:xfrm>
            <a:off x="2011680" y="1386038"/>
            <a:ext cx="9933272" cy="1957691"/>
          </a:xfrm>
        </p:spPr>
        <p:txBody>
          <a:bodyPr>
            <a:normAutofit/>
          </a:bodyPr>
          <a:lstStyle/>
          <a:p>
            <a:r>
              <a:rPr lang="en-IN" dirty="0"/>
              <a:t> </a:t>
            </a:r>
            <a:r>
              <a:rPr lang="en-IN" sz="3600" dirty="0">
                <a:effectLst/>
                <a:latin typeface="Times New Roman" panose="02020603050405020304" pitchFamily="18" charset="0"/>
                <a:ea typeface="SimSun" panose="02010600030101010101" pitchFamily="2" charset="-122"/>
                <a:cs typeface="Times New Roman" panose="02020603050405020304" pitchFamily="18" charset="0"/>
              </a:rPr>
              <a:t>LPG GAS LEAKAGE DETECTOR (batch 3)</a:t>
            </a:r>
            <a:endParaRPr lang="en-IN" sz="3600" dirty="0"/>
          </a:p>
        </p:txBody>
      </p:sp>
      <p:sp>
        <p:nvSpPr>
          <p:cNvPr id="3" name="Subtitle 2">
            <a:extLst>
              <a:ext uri="{FF2B5EF4-FFF2-40B4-BE49-F238E27FC236}">
                <a16:creationId xmlns:a16="http://schemas.microsoft.com/office/drawing/2014/main" id="{DAB01A7B-767D-F64F-A973-CDF02307158A}"/>
              </a:ext>
            </a:extLst>
          </p:cNvPr>
          <p:cNvSpPr>
            <a:spLocks noGrp="1"/>
          </p:cNvSpPr>
          <p:nvPr>
            <p:ph type="subTitle" idx="1"/>
          </p:nvPr>
        </p:nvSpPr>
        <p:spPr>
          <a:xfrm>
            <a:off x="8166847" y="3692569"/>
            <a:ext cx="3954806" cy="2282455"/>
          </a:xfrm>
        </p:spPr>
        <p:txBody>
          <a:bodyPr>
            <a:normAutofit/>
          </a:bodyPr>
          <a:lstStyle/>
          <a:p>
            <a:r>
              <a:rPr lang="en-IN" dirty="0" err="1"/>
              <a:t>a.Charan</a:t>
            </a:r>
            <a:r>
              <a:rPr lang="en-IN" dirty="0"/>
              <a:t> </a:t>
            </a:r>
            <a:r>
              <a:rPr lang="en-IN" dirty="0" err="1"/>
              <a:t>sai</a:t>
            </a:r>
            <a:r>
              <a:rPr lang="en-IN" dirty="0"/>
              <a:t> (21r21a0569)</a:t>
            </a:r>
          </a:p>
          <a:p>
            <a:r>
              <a:rPr lang="en-IN" dirty="0" err="1"/>
              <a:t>e.Ranadheer</a:t>
            </a:r>
            <a:r>
              <a:rPr lang="en-IN" dirty="0"/>
              <a:t> (21r21a0585)</a:t>
            </a:r>
          </a:p>
          <a:p>
            <a:r>
              <a:rPr lang="en-IN" dirty="0" err="1"/>
              <a:t>g.Arnitha</a:t>
            </a:r>
            <a:r>
              <a:rPr lang="en-IN" dirty="0"/>
              <a:t> (21r21a0586)</a:t>
            </a:r>
          </a:p>
          <a:p>
            <a:r>
              <a:rPr lang="en-IN" dirty="0" err="1"/>
              <a:t>g.Riya</a:t>
            </a:r>
            <a:r>
              <a:rPr lang="en-IN" dirty="0"/>
              <a:t> (21r21a0594)</a:t>
            </a:r>
          </a:p>
        </p:txBody>
      </p:sp>
    </p:spTree>
    <p:extLst>
      <p:ext uri="{BB962C8B-B14F-4D97-AF65-F5344CB8AC3E}">
        <p14:creationId xmlns:p14="http://schemas.microsoft.com/office/powerpoint/2010/main" val="9410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hank You Images – Browse 204,318 Stock Photos, Vectors, and Video | Adobe  Stock">
            <a:extLst>
              <a:ext uri="{FF2B5EF4-FFF2-40B4-BE49-F238E27FC236}">
                <a16:creationId xmlns:a16="http://schemas.microsoft.com/office/drawing/2014/main" id="{8B8C57CF-1378-1383-F16E-5B605E95B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537" y="1266264"/>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430-0B8C-A4B8-A702-2F832E57032C}"/>
              </a:ext>
            </a:extLst>
          </p:cNvPr>
          <p:cNvSpPr>
            <a:spLocks noGrp="1"/>
          </p:cNvSpPr>
          <p:nvPr>
            <p:ph type="title"/>
          </p:nvPr>
        </p:nvSpPr>
        <p:spPr/>
        <p:txBody>
          <a:bodyPr>
            <a:normAutofit/>
          </a:bodyPr>
          <a:lstStyle/>
          <a:p>
            <a:r>
              <a:rPr lang="en-IN" sz="4000" dirty="0"/>
              <a:t>                       </a:t>
            </a:r>
            <a:r>
              <a:rPr lang="en-IN" sz="4400" dirty="0"/>
              <a:t>abstract</a:t>
            </a:r>
          </a:p>
        </p:txBody>
      </p:sp>
      <p:sp>
        <p:nvSpPr>
          <p:cNvPr id="9" name="Content Placeholder 8">
            <a:extLst>
              <a:ext uri="{FF2B5EF4-FFF2-40B4-BE49-F238E27FC236}">
                <a16:creationId xmlns:a16="http://schemas.microsoft.com/office/drawing/2014/main" id="{2EE75BE4-95AE-92C3-E933-6E5552F0E5ED}"/>
              </a:ext>
            </a:extLst>
          </p:cNvPr>
          <p:cNvSpPr>
            <a:spLocks noGrp="1"/>
          </p:cNvSpPr>
          <p:nvPr>
            <p:ph idx="1"/>
          </p:nvPr>
        </p:nvSpPr>
        <p:spPr/>
        <p:txBody>
          <a:bodyPr>
            <a:normAutofit fontScale="92500" lnSpcReduction="20000"/>
          </a:bodyPr>
          <a:lstStyle/>
          <a:p>
            <a:pPr algn="just">
              <a:spcAft>
                <a:spcPts val="800"/>
              </a:spcAft>
            </a:pPr>
            <a:r>
              <a:rPr lang="en-US" sz="1800" dirty="0">
                <a:solidFill>
                  <a:srgbClr val="444444"/>
                </a:solidFill>
                <a:effectLst/>
                <a:latin typeface="Calibri" panose="020F0502020204030204" pitchFamily="34" charset="0"/>
                <a:ea typeface="SimSun" panose="02010600030101010101" pitchFamily="2" charset="-122"/>
                <a:cs typeface="Latha" panose="020B0604020202020204" pitchFamily="34" charset="0"/>
              </a:rPr>
              <a:t>There have been many incidents like explosions and fires due to LPG gas leakage. Such incidents can cause dangerous effects if the leakage is not detected at an early stage. </a:t>
            </a:r>
          </a:p>
          <a:p>
            <a:pPr algn="just">
              <a:spcAft>
                <a:spcPts val="800"/>
              </a:spcAft>
            </a:pPr>
            <a:r>
              <a:rPr lang="en-US" sz="1800" dirty="0">
                <a:solidFill>
                  <a:srgbClr val="444444"/>
                </a:solidFill>
                <a:effectLst/>
                <a:latin typeface="Calibri" panose="020F0502020204030204" pitchFamily="34" charset="0"/>
                <a:ea typeface="SimSun" panose="02010600030101010101" pitchFamily="2" charset="-122"/>
                <a:cs typeface="Latha" panose="020B0604020202020204" pitchFamily="34" charset="0"/>
              </a:rPr>
              <a:t>IOT LPG leakage detector project using Arduino is a project which will help in determining gas leakage in the surroundings and send data to an IOT module. </a:t>
            </a:r>
            <a:r>
              <a:rPr lang="en-US" sz="1800" dirty="0">
                <a:solidFill>
                  <a:srgbClr val="4F4C4B"/>
                </a:solidFill>
                <a:effectLst/>
                <a:latin typeface="Calibri" panose="020F0502020204030204" pitchFamily="34" charset="0"/>
                <a:ea typeface="SimSun" panose="02010600030101010101" pitchFamily="2" charset="-122"/>
                <a:cs typeface="Latha" panose="020B0604020202020204" pitchFamily="34" charset="0"/>
              </a:rPr>
              <a:t>This alert system can be used in modern buildings, schools, hotels, etc.</a:t>
            </a:r>
            <a:endParaRPr lang="en-US" sz="1800" dirty="0">
              <a:effectLst/>
              <a:latin typeface="Times New Roman" panose="02020603050405020304" pitchFamily="18" charset="0"/>
              <a:ea typeface="SimSun" panose="02010600030101010101" pitchFamily="2" charset="-122"/>
              <a:cs typeface="Latha" panose="020B0604020202020204" pitchFamily="34" charset="0"/>
            </a:endParaRPr>
          </a:p>
          <a:p>
            <a:pPr algn="just">
              <a:spcAft>
                <a:spcPts val="800"/>
              </a:spcAft>
            </a:pPr>
            <a:r>
              <a:rPr lang="en-US" sz="1800" dirty="0">
                <a:effectLst/>
                <a:latin typeface="Calibri" panose="020F0502020204030204" pitchFamily="34" charset="0"/>
                <a:ea typeface="SimSun" panose="02010600030101010101" pitchFamily="2" charset="-122"/>
                <a:cs typeface="Latha" panose="020B0604020202020204" pitchFamily="34" charset="0"/>
              </a:rPr>
              <a:t>I</a:t>
            </a:r>
            <a:r>
              <a:rPr lang="en-US" sz="1800" dirty="0">
                <a:solidFill>
                  <a:srgbClr val="444444"/>
                </a:solidFill>
                <a:effectLst/>
                <a:latin typeface="Calibri" panose="020F0502020204030204" pitchFamily="34" charset="0"/>
                <a:ea typeface="SimSun" panose="02010600030101010101" pitchFamily="2" charset="-122"/>
                <a:cs typeface="Latha" panose="020B0604020202020204" pitchFamily="34" charset="0"/>
              </a:rPr>
              <a:t>OT and Arduino based LPG leakage detection system senses the LPG gas with the help of an LPG gas sensor. In this project, we will implement the LPG gas sensor interfacing with Arduino. The Signal from this sensor will be sent to the Arduino microcontroller The microcontroller is connected to an LCD, Buzzer, and IOT module .</a:t>
            </a:r>
            <a:endParaRPr lang="en-US" sz="1800" dirty="0">
              <a:effectLst/>
              <a:latin typeface="Times New Roman" panose="02020603050405020304" pitchFamily="18" charset="0"/>
              <a:ea typeface="SimSun" panose="02010600030101010101" pitchFamily="2" charset="-122"/>
              <a:cs typeface="Latha" panose="020B0604020202020204" pitchFamily="34" charset="0"/>
            </a:endParaRPr>
          </a:p>
          <a:p>
            <a:pPr marL="0" marR="0" algn="just">
              <a:spcBef>
                <a:spcPts val="0"/>
              </a:spcBef>
              <a:spcAft>
                <a:spcPts val="0"/>
              </a:spcAft>
            </a:pPr>
            <a:r>
              <a:rPr lang="en-US" sz="1800" kern="100" dirty="0">
                <a:solidFill>
                  <a:srgbClr val="444444"/>
                </a:solidFill>
                <a:effectLst/>
                <a:latin typeface="Calibri" panose="020F0502020204030204" pitchFamily="34" charset="0"/>
                <a:ea typeface="宋体" panose="02010600030101010101" pitchFamily="2" charset="-122"/>
              </a:rPr>
              <a:t>Once the gas leakage is detected the green LED glows otherwise yellow LED will glow .</a:t>
            </a:r>
            <a:endParaRPr lang="en-US" sz="1800" kern="100" dirty="0">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2590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57BA-E839-E4E9-9CB6-14D17E1F1BFA}"/>
              </a:ext>
            </a:extLst>
          </p:cNvPr>
          <p:cNvSpPr>
            <a:spLocks noGrp="1"/>
          </p:cNvSpPr>
          <p:nvPr>
            <p:ph type="title"/>
          </p:nvPr>
        </p:nvSpPr>
        <p:spPr>
          <a:xfrm>
            <a:off x="240632" y="1097280"/>
            <a:ext cx="11569565" cy="756474"/>
          </a:xfrm>
        </p:spPr>
        <p:txBody>
          <a:bodyPr>
            <a:noAutofit/>
          </a:bodyPr>
          <a:lstStyle/>
          <a:p>
            <a:r>
              <a:rPr lang="en-IN" sz="4400" dirty="0"/>
              <a:t>      hardware and software required</a:t>
            </a:r>
          </a:p>
        </p:txBody>
      </p:sp>
      <p:sp>
        <p:nvSpPr>
          <p:cNvPr id="3" name="Content Placeholder 2">
            <a:extLst>
              <a:ext uri="{FF2B5EF4-FFF2-40B4-BE49-F238E27FC236}">
                <a16:creationId xmlns:a16="http://schemas.microsoft.com/office/drawing/2014/main" id="{AFB7BB5A-F9B4-F95F-9127-3F379E761AF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222222"/>
                </a:solidFill>
                <a:effectLst/>
                <a:latin typeface="-apple-system"/>
              </a:rPr>
              <a:t>ARDUINO UNO</a:t>
            </a:r>
          </a:p>
          <a:p>
            <a:pPr algn="l">
              <a:buFont typeface="Arial" panose="020B0604020202020204" pitchFamily="34" charset="0"/>
              <a:buChar char="•"/>
            </a:pPr>
            <a:r>
              <a:rPr lang="en-IN" b="0" i="0" dirty="0">
                <a:solidFill>
                  <a:srgbClr val="222222"/>
                </a:solidFill>
                <a:effectLst/>
                <a:latin typeface="-apple-system"/>
              </a:rPr>
              <a:t>MQ-6 gas sensor</a:t>
            </a:r>
            <a:endParaRPr lang="en-IN" b="0" i="0" dirty="0">
              <a:solidFill>
                <a:srgbClr val="1E73BE"/>
              </a:solidFill>
              <a:effectLst/>
              <a:latin typeface="-apple-system"/>
            </a:endParaRPr>
          </a:p>
          <a:p>
            <a:pPr algn="l">
              <a:buFont typeface="Arial" panose="020B0604020202020204" pitchFamily="34" charset="0"/>
              <a:buChar char="•"/>
            </a:pPr>
            <a:r>
              <a:rPr lang="en-IN" b="0" i="0" dirty="0">
                <a:solidFill>
                  <a:srgbClr val="222222"/>
                </a:solidFill>
                <a:effectLst/>
                <a:latin typeface="-apple-system"/>
              </a:rPr>
              <a:t>10K potentiometer</a:t>
            </a:r>
          </a:p>
          <a:p>
            <a:pPr algn="l">
              <a:buFont typeface="Arial" panose="020B0604020202020204" pitchFamily="34" charset="0"/>
              <a:buChar char="•"/>
            </a:pPr>
            <a:r>
              <a:rPr lang="en-IN" b="0" i="0" dirty="0">
                <a:solidFill>
                  <a:srgbClr val="222222"/>
                </a:solidFill>
                <a:effectLst/>
                <a:latin typeface="-apple-system"/>
              </a:rPr>
              <a:t>16X2 LCD module</a:t>
            </a:r>
          </a:p>
          <a:p>
            <a:pPr algn="l">
              <a:buFont typeface="Arial" panose="020B0604020202020204" pitchFamily="34" charset="0"/>
              <a:buChar char="•"/>
            </a:pPr>
            <a:r>
              <a:rPr lang="en-IN" b="0" i="0" dirty="0">
                <a:solidFill>
                  <a:srgbClr val="222222"/>
                </a:solidFill>
                <a:effectLst/>
                <a:latin typeface="-apple-system"/>
              </a:rPr>
              <a:t>Red and green LEDs</a:t>
            </a:r>
          </a:p>
          <a:p>
            <a:pPr algn="l">
              <a:buFont typeface="Arial" panose="020B0604020202020204" pitchFamily="34" charset="0"/>
              <a:buChar char="•"/>
            </a:pPr>
            <a:r>
              <a:rPr lang="en-IN" b="0" i="0" dirty="0">
                <a:solidFill>
                  <a:srgbClr val="222222"/>
                </a:solidFill>
                <a:effectLst/>
                <a:latin typeface="-apple-system"/>
              </a:rPr>
              <a:t>Jumper wires and a breadboard</a:t>
            </a:r>
          </a:p>
          <a:p>
            <a:pPr algn="l">
              <a:buFont typeface="Arial" panose="020B0604020202020204" pitchFamily="34" charset="0"/>
              <a:buChar char="•"/>
            </a:pPr>
            <a:r>
              <a:rPr lang="en-IN" b="0" i="0" dirty="0">
                <a:solidFill>
                  <a:srgbClr val="222222"/>
                </a:solidFill>
                <a:effectLst/>
                <a:latin typeface="-apple-system"/>
              </a:rPr>
              <a:t>220 ohms resistors</a:t>
            </a:r>
          </a:p>
          <a:p>
            <a:pPr algn="l">
              <a:buFont typeface="Arial" panose="020B0604020202020204" pitchFamily="34" charset="0"/>
              <a:buChar char="•"/>
            </a:pPr>
            <a:r>
              <a:rPr lang="en-IN" b="0" i="0" dirty="0">
                <a:solidFill>
                  <a:srgbClr val="222222"/>
                </a:solidFill>
                <a:effectLst/>
                <a:latin typeface="-apple-system"/>
              </a:rPr>
              <a:t>USB cable for uploading the code.</a:t>
            </a:r>
          </a:p>
        </p:txBody>
      </p:sp>
    </p:spTree>
    <p:extLst>
      <p:ext uri="{BB962C8B-B14F-4D97-AF65-F5344CB8AC3E}">
        <p14:creationId xmlns:p14="http://schemas.microsoft.com/office/powerpoint/2010/main" val="386798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0BDD-1B3A-8981-0E43-3E4629AE9FD2}"/>
              </a:ext>
            </a:extLst>
          </p:cNvPr>
          <p:cNvSpPr>
            <a:spLocks noGrp="1"/>
          </p:cNvSpPr>
          <p:nvPr>
            <p:ph type="title"/>
          </p:nvPr>
        </p:nvSpPr>
        <p:spPr>
          <a:xfrm>
            <a:off x="288758" y="1164657"/>
            <a:ext cx="11993078" cy="689098"/>
          </a:xfrm>
        </p:spPr>
        <p:txBody>
          <a:bodyPr>
            <a:noAutofit/>
          </a:bodyPr>
          <a:lstStyle/>
          <a:p>
            <a:r>
              <a:rPr lang="en-IN" sz="3600" dirty="0"/>
              <a:t>       process to connect the leakage detector</a:t>
            </a:r>
          </a:p>
        </p:txBody>
      </p:sp>
      <p:sp>
        <p:nvSpPr>
          <p:cNvPr id="3" name="Content Placeholder 2">
            <a:extLst>
              <a:ext uri="{FF2B5EF4-FFF2-40B4-BE49-F238E27FC236}">
                <a16:creationId xmlns:a16="http://schemas.microsoft.com/office/drawing/2014/main" id="{42933E9C-1EE7-CDFB-4165-9B09B05CB44E}"/>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22222"/>
                </a:solidFill>
                <a:effectLst/>
                <a:latin typeface="-apple-system"/>
              </a:rPr>
              <a:t>First, let us connect the </a:t>
            </a:r>
            <a:r>
              <a:rPr lang="en-US" dirty="0">
                <a:solidFill>
                  <a:srgbClr val="222222"/>
                </a:solidFill>
                <a:latin typeface="-apple-system"/>
              </a:rPr>
              <a:t>MQ-6 gas sensor with Arduino.</a:t>
            </a:r>
            <a:endParaRPr lang="en-US" b="0" i="0" dirty="0">
              <a:effectLst/>
              <a:latin typeface="-apple-system"/>
            </a:endParaRPr>
          </a:p>
          <a:p>
            <a:pPr algn="l">
              <a:buFont typeface="Arial" panose="020B0604020202020204" pitchFamily="34" charset="0"/>
              <a:buChar char="•"/>
            </a:pPr>
            <a:r>
              <a:rPr lang="en-US" b="0" i="0" dirty="0">
                <a:solidFill>
                  <a:srgbClr val="222222"/>
                </a:solidFill>
                <a:effectLst/>
                <a:latin typeface="-apple-system"/>
              </a:rPr>
              <a:t>So you have to join the VCC pin of the gas </a:t>
            </a:r>
          </a:p>
          <a:p>
            <a:pPr marL="0" indent="0" algn="l">
              <a:buNone/>
            </a:pPr>
            <a:r>
              <a:rPr lang="en-US" b="0" i="0" dirty="0">
                <a:solidFill>
                  <a:srgbClr val="222222"/>
                </a:solidFill>
                <a:effectLst/>
                <a:latin typeface="-apple-system"/>
              </a:rPr>
              <a:t>sensor with the 5 volts pin of the Arduino.</a:t>
            </a:r>
          </a:p>
          <a:p>
            <a:pPr algn="l">
              <a:buFont typeface="Arial" panose="020B0604020202020204" pitchFamily="34" charset="0"/>
              <a:buChar char="•"/>
            </a:pPr>
            <a:r>
              <a:rPr lang="en-US" b="0" i="0" dirty="0">
                <a:solidFill>
                  <a:srgbClr val="222222"/>
                </a:solidFill>
                <a:effectLst/>
                <a:latin typeface="-apple-system"/>
              </a:rPr>
              <a:t>Then attach the GND pin of the gas sensor </a:t>
            </a:r>
          </a:p>
          <a:p>
            <a:pPr marL="0" indent="0" algn="l">
              <a:buNone/>
            </a:pPr>
            <a:r>
              <a:rPr lang="en-US" b="0" i="0" dirty="0">
                <a:solidFill>
                  <a:srgbClr val="222222"/>
                </a:solidFill>
                <a:effectLst/>
                <a:latin typeface="-apple-system"/>
              </a:rPr>
              <a:t>with the GND pin of the Arduino.</a:t>
            </a:r>
          </a:p>
          <a:p>
            <a:pPr algn="l">
              <a:buFont typeface="Arial" panose="020B0604020202020204" pitchFamily="34" charset="0"/>
              <a:buChar char="•"/>
            </a:pPr>
            <a:r>
              <a:rPr lang="en-US" b="0" i="0" dirty="0">
                <a:solidFill>
                  <a:srgbClr val="222222"/>
                </a:solidFill>
                <a:effectLst/>
                <a:latin typeface="-apple-system"/>
              </a:rPr>
              <a:t>Connect the OUT/A0 pin of the MQ-6 gas</a:t>
            </a:r>
          </a:p>
          <a:p>
            <a:pPr marL="0" indent="0" algn="l">
              <a:buNone/>
            </a:pPr>
            <a:r>
              <a:rPr lang="en-US" b="0" i="0" dirty="0">
                <a:solidFill>
                  <a:srgbClr val="222222"/>
                </a:solidFill>
                <a:effectLst/>
                <a:latin typeface="-apple-system"/>
              </a:rPr>
              <a:t>sensor with the analog-0 pin of the Arduino.</a:t>
            </a:r>
          </a:p>
          <a:p>
            <a:pPr algn="l">
              <a:buFont typeface="Arial" panose="020B0604020202020204" pitchFamily="34" charset="0"/>
              <a:buChar char="•"/>
            </a:pPr>
            <a:endParaRPr lang="en-US" b="0" i="0" dirty="0">
              <a:solidFill>
                <a:srgbClr val="222222"/>
              </a:solidFill>
              <a:effectLst/>
              <a:latin typeface="-apple-system"/>
            </a:endParaRPr>
          </a:p>
        </p:txBody>
      </p:sp>
      <p:pic>
        <p:nvPicPr>
          <p:cNvPr id="5" name="Picture 4">
            <a:extLst>
              <a:ext uri="{FF2B5EF4-FFF2-40B4-BE49-F238E27FC236}">
                <a16:creationId xmlns:a16="http://schemas.microsoft.com/office/drawing/2014/main" id="{6AB6BBC4-2301-360D-B6AD-4113009E4ECE}"/>
              </a:ext>
            </a:extLst>
          </p:cNvPr>
          <p:cNvPicPr>
            <a:picLocks noChangeAspect="1"/>
          </p:cNvPicPr>
          <p:nvPr/>
        </p:nvPicPr>
        <p:blipFill>
          <a:blip r:embed="rId2"/>
          <a:stretch>
            <a:fillRect/>
          </a:stretch>
        </p:blipFill>
        <p:spPr>
          <a:xfrm>
            <a:off x="6355977" y="2520267"/>
            <a:ext cx="5623485" cy="2946078"/>
          </a:xfrm>
          <a:prstGeom prst="rect">
            <a:avLst/>
          </a:prstGeom>
        </p:spPr>
      </p:pic>
    </p:spTree>
    <p:extLst>
      <p:ext uri="{BB962C8B-B14F-4D97-AF65-F5344CB8AC3E}">
        <p14:creationId xmlns:p14="http://schemas.microsoft.com/office/powerpoint/2010/main" val="148553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CA77-7E6D-5763-4AC0-08E61A998567}"/>
              </a:ext>
            </a:extLst>
          </p:cNvPr>
          <p:cNvSpPr>
            <a:spLocks noGrp="1"/>
          </p:cNvSpPr>
          <p:nvPr>
            <p:ph type="title"/>
          </p:nvPr>
        </p:nvSpPr>
        <p:spPr/>
        <p:txBody>
          <a:bodyPr/>
          <a:lstStyle/>
          <a:p>
            <a:r>
              <a:rPr lang="en-IN" dirty="0"/>
              <a:t>Process to connect the leakage detector</a:t>
            </a:r>
          </a:p>
        </p:txBody>
      </p:sp>
      <p:sp>
        <p:nvSpPr>
          <p:cNvPr id="3" name="Content Placeholder 2">
            <a:extLst>
              <a:ext uri="{FF2B5EF4-FFF2-40B4-BE49-F238E27FC236}">
                <a16:creationId xmlns:a16="http://schemas.microsoft.com/office/drawing/2014/main" id="{DD80765A-2619-D831-4A07-8569AC35A322}"/>
              </a:ext>
            </a:extLst>
          </p:cNvPr>
          <p:cNvSpPr>
            <a:spLocks noGrp="1"/>
          </p:cNvSpPr>
          <p:nvPr>
            <p:ph idx="1"/>
          </p:nvPr>
        </p:nvSpPr>
        <p:spPr/>
        <p:txBody>
          <a:bodyPr>
            <a:normAutofit/>
          </a:bodyPr>
          <a:lstStyle/>
          <a:p>
            <a:r>
              <a:rPr lang="en-US" b="0" i="0" dirty="0">
                <a:solidFill>
                  <a:srgbClr val="222222"/>
                </a:solidFill>
                <a:effectLst/>
                <a:latin typeface="-apple-system"/>
              </a:rPr>
              <a:t>Now make the connections between the 16×2 LCD and the digital pins of the Arduino as shown in the diagram.</a:t>
            </a:r>
          </a:p>
          <a:p>
            <a:pPr algn="l">
              <a:buFont typeface="Arial" panose="020B0604020202020204" pitchFamily="34" charset="0"/>
              <a:buChar char="•"/>
            </a:pPr>
            <a:r>
              <a:rPr lang="en-US" b="0" i="0" dirty="0">
                <a:solidFill>
                  <a:srgbClr val="222222"/>
                </a:solidFill>
                <a:effectLst/>
                <a:latin typeface="-apple-system"/>
              </a:rPr>
              <a:t>After that connect the positive leg of the green LED with the digital- pin of the Arduino.</a:t>
            </a:r>
          </a:p>
          <a:p>
            <a:pPr algn="l">
              <a:buFont typeface="Arial" panose="020B0604020202020204" pitchFamily="34" charset="0"/>
              <a:buChar char="•"/>
            </a:pPr>
            <a:r>
              <a:rPr lang="en-US" b="0" i="0" dirty="0">
                <a:solidFill>
                  <a:srgbClr val="222222"/>
                </a:solidFill>
                <a:effectLst/>
                <a:latin typeface="-apple-system"/>
              </a:rPr>
              <a:t>Join the positive leg of the red LED with the digital- pin of the Arduino.</a:t>
            </a:r>
          </a:p>
          <a:p>
            <a:pPr algn="l">
              <a:buFont typeface="Arial" panose="020B0604020202020204" pitchFamily="34" charset="0"/>
              <a:buChar char="•"/>
            </a:pPr>
            <a:r>
              <a:rPr lang="en-US" b="0" i="0" dirty="0">
                <a:solidFill>
                  <a:srgbClr val="222222"/>
                </a:solidFill>
                <a:effectLst/>
                <a:latin typeface="-apple-system"/>
              </a:rPr>
              <a:t>At last, connect the negative legs of both the LEDs with the GND pin of the Arduino via a</a:t>
            </a:r>
            <a:r>
              <a:rPr lang="en-US" dirty="0">
                <a:solidFill>
                  <a:srgbClr val="FA2B5C"/>
                </a:solidFill>
                <a:latin typeface="-apple-system"/>
              </a:rPr>
              <a:t> </a:t>
            </a:r>
            <a:r>
              <a:rPr lang="en-US" dirty="0">
                <a:latin typeface="-apple-system"/>
              </a:rPr>
              <a:t>220</a:t>
            </a:r>
            <a:r>
              <a:rPr lang="en-US" dirty="0">
                <a:solidFill>
                  <a:srgbClr val="FA2B5C"/>
                </a:solidFill>
                <a:latin typeface="-apple-system"/>
              </a:rPr>
              <a:t> </a:t>
            </a:r>
            <a:r>
              <a:rPr lang="en-US" dirty="0">
                <a:latin typeface="-apple-system"/>
              </a:rPr>
              <a:t>ohm resistor</a:t>
            </a:r>
            <a:r>
              <a:rPr lang="en-US" dirty="0">
                <a:solidFill>
                  <a:srgbClr val="222222"/>
                </a:solidFill>
                <a:latin typeface="-apple-system"/>
              </a:rPr>
              <a:t>.</a:t>
            </a:r>
            <a:endParaRPr lang="en-US" b="0" i="0" dirty="0">
              <a:solidFill>
                <a:srgbClr val="222222"/>
              </a:solidFill>
              <a:effectLst/>
              <a:latin typeface="-apple-system"/>
            </a:endParaRPr>
          </a:p>
          <a:p>
            <a:pPr algn="l">
              <a:buFont typeface="Arial" panose="020B0604020202020204" pitchFamily="34" charset="0"/>
              <a:buChar char="•"/>
            </a:pPr>
            <a:r>
              <a:rPr lang="en-US" dirty="0">
                <a:solidFill>
                  <a:srgbClr val="222222"/>
                </a:solidFill>
                <a:latin typeface="-apple-system"/>
              </a:rPr>
              <a:t>O</a:t>
            </a:r>
            <a:r>
              <a:rPr lang="en-US" b="0" i="0" dirty="0">
                <a:solidFill>
                  <a:srgbClr val="222222"/>
                </a:solidFill>
                <a:effectLst/>
                <a:latin typeface="-apple-system"/>
              </a:rPr>
              <a:t>ur circuit is complete now.</a:t>
            </a:r>
          </a:p>
          <a:p>
            <a:endParaRPr lang="en-IN" dirty="0"/>
          </a:p>
        </p:txBody>
      </p:sp>
    </p:spTree>
    <p:extLst>
      <p:ext uri="{BB962C8B-B14F-4D97-AF65-F5344CB8AC3E}">
        <p14:creationId xmlns:p14="http://schemas.microsoft.com/office/powerpoint/2010/main" val="69572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A301-0FC2-4B52-A6AF-E3269A983CC8}"/>
              </a:ext>
            </a:extLst>
          </p:cNvPr>
          <p:cNvSpPr>
            <a:spLocks noGrp="1"/>
          </p:cNvSpPr>
          <p:nvPr>
            <p:ph type="title"/>
          </p:nvPr>
        </p:nvSpPr>
        <p:spPr>
          <a:xfrm>
            <a:off x="1451579" y="1106905"/>
            <a:ext cx="9603275" cy="746849"/>
          </a:xfrm>
        </p:spPr>
        <p:txBody>
          <a:bodyPr/>
          <a:lstStyle/>
          <a:p>
            <a:r>
              <a:rPr lang="en-IN" dirty="0"/>
              <a:t>                         </a:t>
            </a:r>
            <a:r>
              <a:rPr lang="en-IN" sz="4400" dirty="0"/>
              <a:t>flow diagram</a:t>
            </a:r>
          </a:p>
        </p:txBody>
      </p:sp>
      <p:pic>
        <p:nvPicPr>
          <p:cNvPr id="1026" name="Picture 2" descr="LPG Gas Leakage Detector using Arduino Uno: Project with Circuit Diagram  and Code">
            <a:extLst>
              <a:ext uri="{FF2B5EF4-FFF2-40B4-BE49-F238E27FC236}">
                <a16:creationId xmlns:a16="http://schemas.microsoft.com/office/drawing/2014/main" id="{5D15036B-D321-BE8B-B63C-3F56E020C3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7591" y="2351975"/>
            <a:ext cx="619125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8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7C4-B33C-4C64-A0D2-9A27B3FA5337}"/>
              </a:ext>
            </a:extLst>
          </p:cNvPr>
          <p:cNvSpPr>
            <a:spLocks noGrp="1"/>
          </p:cNvSpPr>
          <p:nvPr>
            <p:ph type="title"/>
          </p:nvPr>
        </p:nvSpPr>
        <p:spPr>
          <a:xfrm>
            <a:off x="1451579" y="1078029"/>
            <a:ext cx="9603275" cy="775725"/>
          </a:xfrm>
        </p:spPr>
        <p:txBody>
          <a:bodyPr/>
          <a:lstStyle/>
          <a:p>
            <a:r>
              <a:rPr lang="en-IN" dirty="0"/>
              <a:t>                    </a:t>
            </a:r>
            <a:r>
              <a:rPr lang="en-IN" sz="4400" dirty="0"/>
              <a:t>languages used</a:t>
            </a:r>
          </a:p>
        </p:txBody>
      </p:sp>
      <p:sp>
        <p:nvSpPr>
          <p:cNvPr id="3" name="Content Placeholder 2">
            <a:extLst>
              <a:ext uri="{FF2B5EF4-FFF2-40B4-BE49-F238E27FC236}">
                <a16:creationId xmlns:a16="http://schemas.microsoft.com/office/drawing/2014/main" id="{024120FB-31CD-C0E5-A2BD-DD6BDC166893}"/>
              </a:ext>
            </a:extLst>
          </p:cNvPr>
          <p:cNvSpPr>
            <a:spLocks noGrp="1"/>
          </p:cNvSpPr>
          <p:nvPr>
            <p:ph idx="1"/>
          </p:nvPr>
        </p:nvSpPr>
        <p:spPr/>
        <p:txBody>
          <a:bodyPr/>
          <a:lstStyle/>
          <a:p>
            <a:r>
              <a:rPr lang="en-US" dirty="0"/>
              <a:t>It uses languages such as C and C ++,. Gas Sensor: Gas Sensor (MQ5) module is useful for gas leakage detection (in home and industry). It is suitable for detecting H2, LPG, CH4, CO, Alcohol. Due to its high sensitivity and fast response time, measurements can be taken as soon as possible.</a:t>
            </a:r>
          </a:p>
          <a:p>
            <a:r>
              <a:rPr lang="en-US" dirty="0"/>
              <a:t>But in these case we are using </a:t>
            </a:r>
            <a:r>
              <a:rPr lang="en-US" dirty="0" err="1"/>
              <a:t>iot</a:t>
            </a:r>
            <a:r>
              <a:rPr lang="en-US" dirty="0"/>
              <a:t> based.</a:t>
            </a:r>
          </a:p>
          <a:p>
            <a:endParaRPr lang="en-IN" dirty="0"/>
          </a:p>
        </p:txBody>
      </p:sp>
    </p:spTree>
    <p:extLst>
      <p:ext uri="{BB962C8B-B14F-4D97-AF65-F5344CB8AC3E}">
        <p14:creationId xmlns:p14="http://schemas.microsoft.com/office/powerpoint/2010/main" val="280775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E31C-0BBA-CEE9-D155-A5282953DF6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3B800DF3-DB39-F9E8-0E7F-CC1DFF353356}"/>
              </a:ext>
            </a:extLst>
          </p:cNvPr>
          <p:cNvSpPr>
            <a:spLocks noGrp="1"/>
          </p:cNvSpPr>
          <p:nvPr>
            <p:ph idx="1"/>
          </p:nvPr>
        </p:nvSpPr>
        <p:spPr/>
        <p:txBody>
          <a:bodyPr/>
          <a:lstStyle/>
          <a:p>
            <a:r>
              <a:rPr lang="en-IN" dirty="0"/>
              <a:t>Domestic gas leakage detector.</a:t>
            </a:r>
          </a:p>
          <a:p>
            <a:r>
              <a:rPr lang="en-IN" dirty="0"/>
              <a:t>Industrial combustible gas detector.</a:t>
            </a:r>
          </a:p>
          <a:p>
            <a:r>
              <a:rPr lang="en-IN" dirty="0"/>
              <a:t>Portable gas detectors.</a:t>
            </a:r>
          </a:p>
          <a:p>
            <a:r>
              <a:rPr lang="en-IN" dirty="0"/>
              <a:t>Hotels and gas cars.</a:t>
            </a:r>
          </a:p>
          <a:p>
            <a:r>
              <a:rPr lang="en-IN" dirty="0"/>
              <a:t>Factories.</a:t>
            </a:r>
          </a:p>
          <a:p>
            <a:r>
              <a:rPr lang="en-IN" dirty="0"/>
              <a:t>For the detection of flammable and dangerous gases and loss of oxygen.</a:t>
            </a:r>
          </a:p>
          <a:p>
            <a:endParaRPr lang="en-IN" dirty="0"/>
          </a:p>
        </p:txBody>
      </p:sp>
    </p:spTree>
    <p:extLst>
      <p:ext uri="{BB962C8B-B14F-4D97-AF65-F5344CB8AC3E}">
        <p14:creationId xmlns:p14="http://schemas.microsoft.com/office/powerpoint/2010/main" val="97369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34B-8D6F-77BA-6E51-5771118C7370}"/>
              </a:ext>
            </a:extLst>
          </p:cNvPr>
          <p:cNvSpPr>
            <a:spLocks noGrp="1"/>
          </p:cNvSpPr>
          <p:nvPr>
            <p:ph type="title"/>
          </p:nvPr>
        </p:nvSpPr>
        <p:spPr>
          <a:xfrm>
            <a:off x="1451579" y="1193533"/>
            <a:ext cx="9603275" cy="660221"/>
          </a:xfrm>
        </p:spPr>
        <p:txBody>
          <a:bodyPr>
            <a:normAutofit fontScale="90000"/>
          </a:bodyPr>
          <a:lstStyle/>
          <a:p>
            <a:r>
              <a:rPr lang="en-IN" dirty="0"/>
              <a:t>                             </a:t>
            </a:r>
            <a:r>
              <a:rPr lang="en-IN" sz="4400" dirty="0"/>
              <a:t>CONCLUSION </a:t>
            </a:r>
          </a:p>
        </p:txBody>
      </p:sp>
      <p:sp>
        <p:nvSpPr>
          <p:cNvPr id="3" name="Content Placeholder 2">
            <a:extLst>
              <a:ext uri="{FF2B5EF4-FFF2-40B4-BE49-F238E27FC236}">
                <a16:creationId xmlns:a16="http://schemas.microsoft.com/office/drawing/2014/main" id="{18493010-403F-447E-274B-1F383C85910B}"/>
              </a:ext>
            </a:extLst>
          </p:cNvPr>
          <p:cNvSpPr>
            <a:spLocks noGrp="1"/>
          </p:cNvSpPr>
          <p:nvPr>
            <p:ph idx="1"/>
          </p:nvPr>
        </p:nvSpPr>
        <p:spPr/>
        <p:txBody>
          <a:bodyPr/>
          <a:lstStyle/>
          <a:p>
            <a:r>
              <a:rPr lang="en-US" dirty="0"/>
              <a:t>Gas leakage leads to severe accidents resulting in material losses and human injuries. Gas leakage occurs mainly due to poor maintenance of equipment and inadequate awareness of the people. Hence, LPG leakage detection is essential to prevent accidents and to save human lives. This paper presented LPG leakage detection and alert system. This system triggers LED and buzzer to alert people when LPG leakage is detected. This system is very simple yet reliable.</a:t>
            </a:r>
            <a:endParaRPr lang="en-IN" dirty="0"/>
          </a:p>
        </p:txBody>
      </p:sp>
    </p:spTree>
    <p:extLst>
      <p:ext uri="{BB962C8B-B14F-4D97-AF65-F5344CB8AC3E}">
        <p14:creationId xmlns:p14="http://schemas.microsoft.com/office/powerpoint/2010/main" val="6400480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LPG GAS LEAKAGE DETECTOR MICRO PROJECT</Template>
  <TotalTime>24</TotalTime>
  <Words>588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Gill Sans MT</vt:lpstr>
      <vt:lpstr>Times New Roman</vt:lpstr>
      <vt:lpstr>Gallery</vt:lpstr>
      <vt:lpstr> LPG GAS LEAKAGE DETECTOR (batch 3)</vt:lpstr>
      <vt:lpstr>                       abstract</vt:lpstr>
      <vt:lpstr>      hardware and software required</vt:lpstr>
      <vt:lpstr>       process to connect the leakage detector</vt:lpstr>
      <vt:lpstr>Process to connect the leakage detector</vt:lpstr>
      <vt:lpstr>                         flow diagram</vt:lpstr>
      <vt:lpstr>                    languages used</vt:lpstr>
      <vt:lpstr>applications</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GAS LEAKAGE DETECTOR</dc:title>
  <dc:creator>Arnitha Reddy</dc:creator>
  <cp:lastModifiedBy>gopidi roohi</cp:lastModifiedBy>
  <cp:revision>2</cp:revision>
  <dcterms:created xsi:type="dcterms:W3CDTF">2022-11-14T16:10:05Z</dcterms:created>
  <dcterms:modified xsi:type="dcterms:W3CDTF">2022-11-14T18:27:27Z</dcterms:modified>
</cp:coreProperties>
</file>