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6" r:id="rId2"/>
  </p:sldMasterIdLst>
  <p:notesMasterIdLst>
    <p:notesMasterId r:id="rId29"/>
  </p:notesMasterIdLst>
  <p:sldIdLst>
    <p:sldId id="256" r:id="rId3"/>
    <p:sldId id="257" r:id="rId4"/>
    <p:sldId id="258" r:id="rId5"/>
    <p:sldId id="28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1" r:id="rId26"/>
    <p:sldId id="278" r:id="rId27"/>
    <p:sldId id="279" r:id="rId28"/>
  </p:sldIdLst>
  <p:sldSz cx="12192000" cy="6858000"/>
  <p:notesSz cx="6858000" cy="9144000"/>
  <p:embeddedFontLst>
    <p:embeddedFont>
      <p:font typeface="Tahoma" panose="020B0604030504040204" pitchFamily="34" charset="0"/>
      <p:regular r:id="rId30"/>
      <p:bold r:id="rId31"/>
    </p:embeddedFont>
    <p:embeddedFont>
      <p:font typeface="Corbel" panose="020B0503020204020204" pitchFamily="3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rUUJB0uWlB0Z0fnMFmjq2mcZh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80205E-D60B-45EA-99D4-1E1F3F1298A8}">
  <a:tblStyle styleId="{3980205E-D60B-45EA-99D4-1E1F3F1298A8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4" name="Google Shape;44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2" name="Google Shape;4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3" name="Google Shape;4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3" name="Google Shape;4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3" name="Google Shape;48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3" name="Google Shape;49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2" name="Google Shape;50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0" name="Google Shape;5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0" name="Google Shape;5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0526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8" name="Google Shape;51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6" name="Google Shape;52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i="1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How does a link-state routing protocol work?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i="1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How does a link-state routing protocol work?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4"/>
          <p:cNvGrpSpPr/>
          <p:nvPr/>
        </p:nvGrpSpPr>
        <p:grpSpPr>
          <a:xfrm>
            <a:off x="546100" y="-4763"/>
            <a:ext cx="5014913" cy="6862763"/>
            <a:chOff x="2928938" y="-4763"/>
            <a:chExt cx="5014912" cy="6862763"/>
          </a:xfrm>
        </p:grpSpPr>
        <p:sp>
          <p:nvSpPr>
            <p:cNvPr id="24" name="Google Shape;24;p34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4"/>
            <p:cNvSpPr/>
            <p:nvPr/>
          </p:nvSpPr>
          <p:spPr>
            <a:xfrm>
              <a:off x="2928938" y="-4763"/>
              <a:ext cx="1035050" cy="2673351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34"/>
            <p:cNvSpPr/>
            <p:nvPr/>
          </p:nvSpPr>
          <p:spPr>
            <a:xfrm>
              <a:off x="2928938" y="2582863"/>
              <a:ext cx="2693987" cy="4275137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34"/>
            <p:cNvSpPr/>
            <p:nvPr/>
          </p:nvSpPr>
          <p:spPr>
            <a:xfrm>
              <a:off x="3371851" y="2692400"/>
              <a:ext cx="3332161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34"/>
            <p:cNvSpPr/>
            <p:nvPr/>
          </p:nvSpPr>
          <p:spPr>
            <a:xfrm>
              <a:off x="3367088" y="2687638"/>
              <a:ext cx="4576762" cy="4170362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34"/>
            <p:cNvSpPr/>
            <p:nvPr/>
          </p:nvSpPr>
          <p:spPr>
            <a:xfrm>
              <a:off x="2928938" y="2578100"/>
              <a:ext cx="3584574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pic>
        <p:nvPicPr>
          <p:cNvPr id="30" name="Google Shape;3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90188" y="201613"/>
            <a:ext cx="114300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4"/>
          <p:cNvSpPr txBox="1">
            <a:spLocks noGrp="1"/>
          </p:cNvSpPr>
          <p:nvPr>
            <p:ph type="ctrTitle"/>
          </p:nvPr>
        </p:nvSpPr>
        <p:spPr>
          <a:xfrm>
            <a:off x="2928402" y="1380070"/>
            <a:ext cx="8574623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85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5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ftr" idx="11"/>
          </p:nvPr>
        </p:nvSpPr>
        <p:spPr>
          <a:xfrm>
            <a:off x="5332413" y="5883275"/>
            <a:ext cx="432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1"/>
          <p:cNvSpPr txBox="1">
            <a:spLocks noGrp="1"/>
          </p:cNvSpPr>
          <p:nvPr>
            <p:ph type="title"/>
          </p:nvPr>
        </p:nvSpPr>
        <p:spPr>
          <a:xfrm>
            <a:off x="1484312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1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1"/>
          <p:cNvSpPr txBox="1">
            <a:spLocks noGrp="1"/>
          </p:cNvSpPr>
          <p:nvPr>
            <p:ph type="body" idx="1"/>
          </p:nvPr>
        </p:nvSpPr>
        <p:spPr>
          <a:xfrm>
            <a:off x="1484312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91" name="Google Shape;91;p61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1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1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2"/>
          <p:cNvSpPr txBox="1">
            <a:spLocks noGrp="1"/>
          </p:cNvSpPr>
          <p:nvPr>
            <p:ph type="title"/>
          </p:nvPr>
        </p:nvSpPr>
        <p:spPr>
          <a:xfrm>
            <a:off x="1484314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2"/>
          <p:cNvSpPr txBox="1"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2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2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2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3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orbel"/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3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orbel"/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3"/>
          <p:cNvSpPr txBox="1"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cap="none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3"/>
          <p:cNvSpPr txBox="1">
            <a:spLocks noGrp="1"/>
          </p:cNvSpPr>
          <p:nvPr>
            <p:ph type="body" idx="1"/>
          </p:nvPr>
        </p:nvSpPr>
        <p:spPr>
          <a:xfrm>
            <a:off x="2436813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85"/>
              <a:buFont typeface="Corbe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50"/>
              <a:buFont typeface="Corbel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63"/>
          <p:cNvSpPr txBox="1">
            <a:spLocks noGrp="1"/>
          </p:cNvSpPr>
          <p:nvPr>
            <p:ph type="body" idx="2"/>
          </p:nvPr>
        </p:nvSpPr>
        <p:spPr>
          <a:xfrm>
            <a:off x="1484312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63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63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3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4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4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64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4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4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5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orbel"/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5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orbel"/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5"/>
          <p:cNvSpPr txBox="1"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cap="none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65"/>
          <p:cNvSpPr txBox="1">
            <a:spLocks noGrp="1"/>
          </p:cNvSpPr>
          <p:nvPr>
            <p:ph type="body" idx="1"/>
          </p:nvPr>
        </p:nvSpPr>
        <p:spPr>
          <a:xfrm>
            <a:off x="1484314" y="3886200"/>
            <a:ext cx="1001871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 b="0" cap="none">
                <a:solidFill>
                  <a:schemeClr val="dk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65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65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65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5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6"/>
          <p:cNvSpPr txBox="1">
            <a:spLocks noGrp="1"/>
          </p:cNvSpPr>
          <p:nvPr>
            <p:ph type="title"/>
          </p:nvPr>
        </p:nvSpPr>
        <p:spPr>
          <a:xfrm>
            <a:off x="1484313" y="685802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6"/>
          <p:cNvSpPr txBox="1">
            <a:spLocks noGrp="1"/>
          </p:cNvSpPr>
          <p:nvPr>
            <p:ph type="body" idx="1"/>
          </p:nvPr>
        </p:nvSpPr>
        <p:spPr>
          <a:xfrm>
            <a:off x="1484313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 cap="none">
                <a:solidFill>
                  <a:schemeClr val="dk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66"/>
          <p:cNvSpPr txBox="1">
            <a:spLocks noGrp="1"/>
          </p:cNvSpPr>
          <p:nvPr>
            <p:ph type="body" idx="2"/>
          </p:nvPr>
        </p:nvSpPr>
        <p:spPr>
          <a:xfrm>
            <a:off x="1484313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66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6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6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7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67"/>
          <p:cNvSpPr txBox="1">
            <a:spLocks noGrp="1"/>
          </p:cNvSpPr>
          <p:nvPr>
            <p:ph type="body" idx="1"/>
          </p:nvPr>
        </p:nvSpPr>
        <p:spPr>
          <a:xfrm rot="5400000">
            <a:off x="4931569" y="-780256"/>
            <a:ext cx="3124200" cy="1001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67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7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7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8"/>
          <p:cNvSpPr txBox="1">
            <a:spLocks noGrp="1"/>
          </p:cNvSpPr>
          <p:nvPr>
            <p:ph type="title"/>
          </p:nvPr>
        </p:nvSpPr>
        <p:spPr>
          <a:xfrm rot="5400000">
            <a:off x="8065142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8"/>
          <p:cNvSpPr txBox="1">
            <a:spLocks noGrp="1"/>
          </p:cNvSpPr>
          <p:nvPr>
            <p:ph type="body" idx="1"/>
          </p:nvPr>
        </p:nvSpPr>
        <p:spPr>
          <a:xfrm rot="5400000">
            <a:off x="2941485" y="-771371"/>
            <a:ext cx="5105400" cy="801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68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8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8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0663" y="304800"/>
            <a:ext cx="1143000" cy="104933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6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6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7"/>
          <p:cNvSpPr txBox="1">
            <a:spLocks noGrp="1"/>
          </p:cNvSpPr>
          <p:nvPr>
            <p:ph type="body" idx="1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37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7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7"/>
          <p:cNvSpPr txBox="1">
            <a:spLocks noGrp="1"/>
          </p:cNvSpPr>
          <p:nvPr>
            <p:ph type="sldNum" idx="12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3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3"/>
          <p:cNvSpPr txBox="1">
            <a:spLocks noGrp="1"/>
          </p:cNvSpPr>
          <p:nvPr>
            <p:ph type="body" idx="1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3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3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3"/>
          <p:cNvSpPr txBox="1">
            <a:spLocks noGrp="1"/>
          </p:cNvSpPr>
          <p:nvPr>
            <p:ph type="sldNum" idx="12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9"/>
          <p:cNvGrpSpPr/>
          <p:nvPr/>
        </p:nvGrpSpPr>
        <p:grpSpPr>
          <a:xfrm>
            <a:off x="546100" y="-4763"/>
            <a:ext cx="5014913" cy="6862763"/>
            <a:chOff x="2928938" y="-4763"/>
            <a:chExt cx="5014912" cy="6862763"/>
          </a:xfrm>
        </p:grpSpPr>
        <p:sp>
          <p:nvSpPr>
            <p:cNvPr id="169" name="Google Shape;169;p39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9"/>
            <p:cNvSpPr/>
            <p:nvPr/>
          </p:nvSpPr>
          <p:spPr>
            <a:xfrm>
              <a:off x="2928938" y="-4763"/>
              <a:ext cx="1035050" cy="2673351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1" name="Google Shape;171;p39"/>
            <p:cNvSpPr/>
            <p:nvPr/>
          </p:nvSpPr>
          <p:spPr>
            <a:xfrm>
              <a:off x="2928938" y="2582863"/>
              <a:ext cx="2693987" cy="4275137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2" name="Google Shape;172;p39"/>
            <p:cNvSpPr/>
            <p:nvPr/>
          </p:nvSpPr>
          <p:spPr>
            <a:xfrm>
              <a:off x="3371851" y="2692400"/>
              <a:ext cx="3332161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73" name="Google Shape;173;p39"/>
            <p:cNvSpPr/>
            <p:nvPr/>
          </p:nvSpPr>
          <p:spPr>
            <a:xfrm>
              <a:off x="3367088" y="2687638"/>
              <a:ext cx="4576762" cy="4170362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74" name="Google Shape;174;p39"/>
            <p:cNvSpPr/>
            <p:nvPr/>
          </p:nvSpPr>
          <p:spPr>
            <a:xfrm>
              <a:off x="2928938" y="2578100"/>
              <a:ext cx="3584574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5" name="Google Shape;175;p39"/>
          <p:cNvSpPr txBox="1">
            <a:spLocks noGrp="1"/>
          </p:cNvSpPr>
          <p:nvPr>
            <p:ph type="ctrTitle"/>
          </p:nvPr>
        </p:nvSpPr>
        <p:spPr>
          <a:xfrm>
            <a:off x="2928402" y="1380070"/>
            <a:ext cx="8574623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9"/>
          <p:cNvSpPr txBox="1"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85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5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9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9"/>
          <p:cNvSpPr txBox="1">
            <a:spLocks noGrp="1"/>
          </p:cNvSpPr>
          <p:nvPr>
            <p:ph type="ftr" idx="11"/>
          </p:nvPr>
        </p:nvSpPr>
        <p:spPr>
          <a:xfrm>
            <a:off x="5332413" y="5883275"/>
            <a:ext cx="432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0"/>
          <p:cNvSpPr txBox="1">
            <a:spLocks noGrp="1"/>
          </p:cNvSpPr>
          <p:nvPr>
            <p:ph type="title"/>
          </p:nvPr>
        </p:nvSpPr>
        <p:spPr>
          <a:xfrm>
            <a:off x="2572280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0"/>
          <p:cNvSpPr txBox="1">
            <a:spLocks noGrp="1"/>
          </p:cNvSpPr>
          <p:nvPr>
            <p:ph type="body" idx="1"/>
          </p:nvPr>
        </p:nvSpPr>
        <p:spPr>
          <a:xfrm>
            <a:off x="2572279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40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0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0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1"/>
          <p:cNvSpPr txBox="1">
            <a:spLocks noGrp="1"/>
          </p:cNvSpPr>
          <p:nvPr>
            <p:ph type="body" idx="1"/>
          </p:nvPr>
        </p:nvSpPr>
        <p:spPr>
          <a:xfrm>
            <a:off x="1484314" y="2667001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2933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31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189" name="Google Shape;189;p41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2933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31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190" name="Google Shape;190;p41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1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1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2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196" name="Google Shape;196;p42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2933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31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197" name="Google Shape;197;p42"/>
          <p:cNvSpPr txBox="1">
            <a:spLocks noGrp="1"/>
          </p:cNvSpPr>
          <p:nvPr>
            <p:ph type="body" idx="3"/>
          </p:nvPr>
        </p:nvSpPr>
        <p:spPr>
          <a:xfrm>
            <a:off x="6880489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198" name="Google Shape;198;p42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2933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31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199" name="Google Shape;199;p42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2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2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>
            <a:spLocks noGrp="1"/>
          </p:cNvSpPr>
          <p:nvPr>
            <p:ph type="title"/>
          </p:nvPr>
        </p:nvSpPr>
        <p:spPr>
          <a:xfrm>
            <a:off x="1484313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3"/>
          <p:cNvSpPr txBox="1">
            <a:spLocks noGrp="1"/>
          </p:cNvSpPr>
          <p:nvPr>
            <p:ph type="body" idx="1"/>
          </p:nvPr>
        </p:nvSpPr>
        <p:spPr>
          <a:xfrm>
            <a:off x="5262034" y="685801"/>
            <a:ext cx="6240991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66712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marL="914400" lvl="1" indent="-352933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marL="1371600" lvl="2" indent="-339089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marL="1828800" lvl="3" indent="-32531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marL="2286000" lvl="4" indent="-32531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marL="2743200" lvl="5" indent="-32531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marL="3200400" lvl="6" indent="-32531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marL="3657600" lvl="7" indent="-32531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marL="4114800" lvl="8" indent="-32531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>
            <a:endParaRPr/>
          </a:p>
        </p:txBody>
      </p:sp>
      <p:sp>
        <p:nvSpPr>
          <p:cNvPr id="205" name="Google Shape;205;p43"/>
          <p:cNvSpPr txBox="1">
            <a:spLocks noGrp="1"/>
          </p:cNvSpPr>
          <p:nvPr>
            <p:ph type="body" idx="2"/>
          </p:nvPr>
        </p:nvSpPr>
        <p:spPr>
          <a:xfrm>
            <a:off x="1484313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206" name="Google Shape;206;p43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43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3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>
            <a:spLocks noGrp="1"/>
          </p:cNvSpPr>
          <p:nvPr>
            <p:ph type="title"/>
          </p:nvPr>
        </p:nvSpPr>
        <p:spPr>
          <a:xfrm>
            <a:off x="1482725" y="1752599"/>
            <a:ext cx="542615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4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5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44"/>
          <p:cNvSpPr txBox="1">
            <a:spLocks noGrp="1"/>
          </p:cNvSpPr>
          <p:nvPr>
            <p:ph type="body" idx="1"/>
          </p:nvPr>
        </p:nvSpPr>
        <p:spPr>
          <a:xfrm>
            <a:off x="1482725" y="3124199"/>
            <a:ext cx="5426159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213" name="Google Shape;213;p44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4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4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>
            <a:spLocks noGrp="1"/>
          </p:cNvSpPr>
          <p:nvPr>
            <p:ph type="title"/>
          </p:nvPr>
        </p:nvSpPr>
        <p:spPr>
          <a:xfrm>
            <a:off x="1484312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5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45"/>
          <p:cNvSpPr txBox="1">
            <a:spLocks noGrp="1"/>
          </p:cNvSpPr>
          <p:nvPr>
            <p:ph type="body" idx="1"/>
          </p:nvPr>
        </p:nvSpPr>
        <p:spPr>
          <a:xfrm>
            <a:off x="1484312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220" name="Google Shape;220;p45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5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5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>
            <a:spLocks noGrp="1"/>
          </p:cNvSpPr>
          <p:nvPr>
            <p:ph type="title"/>
          </p:nvPr>
        </p:nvSpPr>
        <p:spPr>
          <a:xfrm>
            <a:off x="1484314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7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7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7"/>
          <p:cNvSpPr txBox="1"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cap="none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1"/>
          </p:nvPr>
        </p:nvSpPr>
        <p:spPr>
          <a:xfrm>
            <a:off x="2436813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85"/>
              <a:buFont typeface="Corbe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50"/>
              <a:buFont typeface="Corbel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47"/>
          <p:cNvSpPr txBox="1">
            <a:spLocks noGrp="1"/>
          </p:cNvSpPr>
          <p:nvPr>
            <p:ph type="body" idx="2"/>
          </p:nvPr>
        </p:nvSpPr>
        <p:spPr>
          <a:xfrm>
            <a:off x="1484312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47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47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47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8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4"/>
          <p:cNvSpPr txBox="1">
            <a:spLocks noGrp="1"/>
          </p:cNvSpPr>
          <p:nvPr>
            <p:ph type="title"/>
          </p:nvPr>
        </p:nvSpPr>
        <p:spPr>
          <a:xfrm>
            <a:off x="2572280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4"/>
          <p:cNvSpPr txBox="1">
            <a:spLocks noGrp="1"/>
          </p:cNvSpPr>
          <p:nvPr>
            <p:ph type="body" idx="1"/>
          </p:nvPr>
        </p:nvSpPr>
        <p:spPr>
          <a:xfrm>
            <a:off x="2572279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4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4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4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9"/>
          <p:cNvSpPr txBox="1"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cap="none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49"/>
          <p:cNvSpPr txBox="1">
            <a:spLocks noGrp="1"/>
          </p:cNvSpPr>
          <p:nvPr>
            <p:ph type="body" idx="1"/>
          </p:nvPr>
        </p:nvSpPr>
        <p:spPr>
          <a:xfrm>
            <a:off x="1484314" y="3886200"/>
            <a:ext cx="10018711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 b="0" cap="none">
                <a:solidFill>
                  <a:schemeClr val="dk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49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49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49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9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"/>
          <p:cNvSpPr txBox="1">
            <a:spLocks noGrp="1"/>
          </p:cNvSpPr>
          <p:nvPr>
            <p:ph type="title"/>
          </p:nvPr>
        </p:nvSpPr>
        <p:spPr>
          <a:xfrm>
            <a:off x="1484313" y="685802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0"/>
          <p:cNvSpPr txBox="1">
            <a:spLocks noGrp="1"/>
          </p:cNvSpPr>
          <p:nvPr>
            <p:ph type="body" idx="1"/>
          </p:nvPr>
        </p:nvSpPr>
        <p:spPr>
          <a:xfrm>
            <a:off x="1484313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 cap="none">
                <a:solidFill>
                  <a:schemeClr val="dk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50"/>
          <p:cNvSpPr txBox="1">
            <a:spLocks noGrp="1"/>
          </p:cNvSpPr>
          <p:nvPr>
            <p:ph type="body" idx="2"/>
          </p:nvPr>
        </p:nvSpPr>
        <p:spPr>
          <a:xfrm>
            <a:off x="1484313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50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50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50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1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51"/>
          <p:cNvSpPr txBox="1">
            <a:spLocks noGrp="1"/>
          </p:cNvSpPr>
          <p:nvPr>
            <p:ph type="body" idx="1"/>
          </p:nvPr>
        </p:nvSpPr>
        <p:spPr>
          <a:xfrm rot="5400000">
            <a:off x="4931569" y="-780256"/>
            <a:ext cx="3124200" cy="1001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51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51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51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 rot="5400000">
            <a:off x="8065142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52"/>
          <p:cNvSpPr txBox="1">
            <a:spLocks noGrp="1"/>
          </p:cNvSpPr>
          <p:nvPr>
            <p:ph type="body" idx="1"/>
          </p:nvPr>
        </p:nvSpPr>
        <p:spPr>
          <a:xfrm rot="5400000">
            <a:off x="2941485" y="-771371"/>
            <a:ext cx="5105400" cy="801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52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52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52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5"/>
          <p:cNvSpPr txBox="1"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5"/>
          <p:cNvSpPr txBox="1">
            <a:spLocks noGrp="1"/>
          </p:cNvSpPr>
          <p:nvPr>
            <p:ph type="body" idx="1"/>
          </p:nvPr>
        </p:nvSpPr>
        <p:spPr>
          <a:xfrm>
            <a:off x="1484314" y="2667001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2933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31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1" name="Google Shape;51;p55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2933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31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2" name="Google Shape;52;p55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5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5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6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6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58" name="Google Shape;58;p56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2933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31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body" idx="3"/>
          </p:nvPr>
        </p:nvSpPr>
        <p:spPr>
          <a:xfrm>
            <a:off x="6880489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60" name="Google Shape;60;p56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2933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31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61" name="Google Shape;61;p56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6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6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7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7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7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7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8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8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8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9"/>
          <p:cNvSpPr txBox="1">
            <a:spLocks noGrp="1"/>
          </p:cNvSpPr>
          <p:nvPr>
            <p:ph type="title"/>
          </p:nvPr>
        </p:nvSpPr>
        <p:spPr>
          <a:xfrm>
            <a:off x="1484313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9"/>
          <p:cNvSpPr txBox="1">
            <a:spLocks noGrp="1"/>
          </p:cNvSpPr>
          <p:nvPr>
            <p:ph type="body" idx="1"/>
          </p:nvPr>
        </p:nvSpPr>
        <p:spPr>
          <a:xfrm>
            <a:off x="5262034" y="685801"/>
            <a:ext cx="6240991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66712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marL="914400" lvl="1" indent="-352933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marL="1371600" lvl="2" indent="-339089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marL="1828800" lvl="3" indent="-32531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marL="2286000" lvl="4" indent="-32531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marL="2743200" lvl="5" indent="-32531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marL="3200400" lvl="6" indent="-32531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marL="3657600" lvl="7" indent="-32531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marL="4114800" lvl="8" indent="-32531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>
            <a:endParaRPr/>
          </a:p>
        </p:txBody>
      </p:sp>
      <p:sp>
        <p:nvSpPr>
          <p:cNvPr id="76" name="Google Shape;76;p59"/>
          <p:cNvSpPr txBox="1">
            <a:spLocks noGrp="1"/>
          </p:cNvSpPr>
          <p:nvPr>
            <p:ph type="body" idx="2"/>
          </p:nvPr>
        </p:nvSpPr>
        <p:spPr>
          <a:xfrm>
            <a:off x="1484313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77" name="Google Shape;77;p59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9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9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0"/>
          <p:cNvSpPr txBox="1">
            <a:spLocks noGrp="1"/>
          </p:cNvSpPr>
          <p:nvPr>
            <p:ph type="title"/>
          </p:nvPr>
        </p:nvSpPr>
        <p:spPr>
          <a:xfrm>
            <a:off x="1482725" y="1752599"/>
            <a:ext cx="542615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0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5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0"/>
          <p:cNvSpPr txBox="1">
            <a:spLocks noGrp="1"/>
          </p:cNvSpPr>
          <p:nvPr>
            <p:ph type="body" idx="1"/>
          </p:nvPr>
        </p:nvSpPr>
        <p:spPr>
          <a:xfrm>
            <a:off x="1482725" y="3124199"/>
            <a:ext cx="5426159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84" name="Google Shape;84;p60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0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0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3"/>
          <p:cNvGrpSpPr/>
          <p:nvPr/>
        </p:nvGrpSpPr>
        <p:grpSpPr>
          <a:xfrm>
            <a:off x="150813" y="0"/>
            <a:ext cx="2436812" cy="6858000"/>
            <a:chOff x="1320800" y="0"/>
            <a:chExt cx="2436813" cy="6858001"/>
          </a:xfrm>
        </p:grpSpPr>
        <p:sp>
          <p:nvSpPr>
            <p:cNvPr id="11" name="Google Shape;11;p33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3"/>
            <p:cNvSpPr/>
            <p:nvPr/>
          </p:nvSpPr>
          <p:spPr>
            <a:xfrm>
              <a:off x="1320800" y="0"/>
              <a:ext cx="1117600" cy="5276851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33"/>
            <p:cNvSpPr/>
            <p:nvPr/>
          </p:nvSpPr>
          <p:spPr>
            <a:xfrm>
              <a:off x="1320800" y="5238751"/>
              <a:ext cx="1228726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33"/>
            <p:cNvSpPr/>
            <p:nvPr/>
          </p:nvSpPr>
          <p:spPr>
            <a:xfrm>
              <a:off x="1627187" y="5291139"/>
              <a:ext cx="1495426" cy="1566862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33"/>
            <p:cNvSpPr/>
            <p:nvPr/>
          </p:nvSpPr>
          <p:spPr>
            <a:xfrm>
              <a:off x="1627187" y="5286376"/>
              <a:ext cx="2130426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33"/>
            <p:cNvSpPr/>
            <p:nvPr/>
          </p:nvSpPr>
          <p:spPr>
            <a:xfrm>
              <a:off x="1320800" y="5238751"/>
              <a:ext cx="1695451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33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body" idx="1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87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667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2175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829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88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2067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45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2531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2531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2531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25310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35"/>
          <p:cNvGrpSpPr/>
          <p:nvPr/>
        </p:nvGrpSpPr>
        <p:grpSpPr>
          <a:xfrm>
            <a:off x="150813" y="0"/>
            <a:ext cx="2436812" cy="6858000"/>
            <a:chOff x="1320800" y="0"/>
            <a:chExt cx="2436813" cy="6858001"/>
          </a:xfrm>
        </p:grpSpPr>
        <p:sp>
          <p:nvSpPr>
            <p:cNvPr id="145" name="Google Shape;145;p35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5"/>
            <p:cNvSpPr/>
            <p:nvPr/>
          </p:nvSpPr>
          <p:spPr>
            <a:xfrm>
              <a:off x="1320800" y="0"/>
              <a:ext cx="1117600" cy="5276851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7" name="Google Shape;147;p35"/>
            <p:cNvSpPr/>
            <p:nvPr/>
          </p:nvSpPr>
          <p:spPr>
            <a:xfrm>
              <a:off x="1320800" y="5238751"/>
              <a:ext cx="1228726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8" name="Google Shape;148;p35"/>
            <p:cNvSpPr/>
            <p:nvPr/>
          </p:nvSpPr>
          <p:spPr>
            <a:xfrm>
              <a:off x="1627187" y="5291139"/>
              <a:ext cx="1495426" cy="1566862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49" name="Google Shape;149;p35"/>
            <p:cNvSpPr/>
            <p:nvPr/>
          </p:nvSpPr>
          <p:spPr>
            <a:xfrm>
              <a:off x="1627187" y="5286376"/>
              <a:ext cx="2130426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50" name="Google Shape;150;p35"/>
            <p:cNvSpPr/>
            <p:nvPr/>
          </p:nvSpPr>
          <p:spPr>
            <a:xfrm>
              <a:off x="1320800" y="5238751"/>
              <a:ext cx="1695451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51" name="Google Shape;151;p35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body" idx="1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87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667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2175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829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88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2067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45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2531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2531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2531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25310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dt" idx="10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ftr" idx="11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>
            <a:spLocks noGrp="1"/>
          </p:cNvSpPr>
          <p:nvPr>
            <p:ph type="ctrTitle"/>
          </p:nvPr>
        </p:nvSpPr>
        <p:spPr>
          <a:xfrm>
            <a:off x="2928938" y="1379538"/>
            <a:ext cx="8574087" cy="2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/>
              <a:t>Network Layer</a:t>
            </a:r>
            <a:br>
              <a:rPr lang="en-US" sz="5400"/>
            </a:br>
            <a:r>
              <a:rPr lang="en-US" sz="3200"/>
              <a:t>Routing Algorithm</a:t>
            </a:r>
            <a:r>
              <a:rPr lang="en-US" sz="2800"/>
              <a:t/>
            </a:r>
            <a:br>
              <a:rPr lang="en-US" sz="2800"/>
            </a:br>
            <a:r>
              <a:rPr lang="en-US" sz="2400" b="1" i="1"/>
              <a:t>Link State Routing</a:t>
            </a:r>
            <a:endParaRPr sz="4800" b="1" i="1"/>
          </a:p>
        </p:txBody>
      </p:sp>
      <p:sp>
        <p:nvSpPr>
          <p:cNvPr id="278" name="Google Shape;278;p1"/>
          <p:cNvSpPr txBox="1">
            <a:spLocks noGrp="1"/>
          </p:cNvSpPr>
          <p:nvPr>
            <p:ph type="subTitle" idx="1"/>
          </p:nvPr>
        </p:nvSpPr>
        <p:spPr>
          <a:xfrm>
            <a:off x="5481638" y="3995738"/>
            <a:ext cx="6035675" cy="138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 sz="2000"/>
              <a:t>Lecture 12 | CSE421 – Computer Networks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None/>
            </a:pPr>
            <a:r>
              <a:rPr lang="en-US" sz="2000"/>
              <a:t>Department of Computer Science and Engineering</a:t>
            </a:r>
            <a:br>
              <a:rPr lang="en-US" sz="2000"/>
            </a:br>
            <a:r>
              <a:rPr lang="en-US" sz="2000"/>
              <a:t>School of Data &amp; Science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2: Hello Packets</a:t>
            </a:r>
            <a:endParaRPr/>
          </a:p>
        </p:txBody>
      </p:sp>
      <p:pic>
        <p:nvPicPr>
          <p:cNvPr id="347" name="Google Shape;347;p17" descr="ls1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219200"/>
            <a:ext cx="6311900" cy="541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" name="Google Shape;348;p17"/>
          <p:cNvGrpSpPr/>
          <p:nvPr/>
        </p:nvGrpSpPr>
        <p:grpSpPr>
          <a:xfrm>
            <a:off x="2971800" y="1219200"/>
            <a:ext cx="6311900" cy="5410200"/>
            <a:chOff x="1447800" y="1219200"/>
            <a:chExt cx="6311900" cy="5410200"/>
          </a:xfrm>
        </p:grpSpPr>
        <p:pic>
          <p:nvPicPr>
            <p:cNvPr id="349" name="Google Shape;349;p17" descr="ls15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47800" y="1219200"/>
              <a:ext cx="6311900" cy="5410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0" name="Google Shape;350;p17"/>
            <p:cNvCxnSpPr/>
            <p:nvPr/>
          </p:nvCxnSpPr>
          <p:spPr>
            <a:xfrm rot="10800000" flipH="1">
              <a:off x="4419600" y="3124200"/>
              <a:ext cx="685800" cy="381000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51" name="Google Shape;351;p17"/>
            <p:cNvCxnSpPr/>
            <p:nvPr/>
          </p:nvCxnSpPr>
          <p:spPr>
            <a:xfrm>
              <a:off x="4572000" y="4038600"/>
              <a:ext cx="762000" cy="1588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52" name="Google Shape;352;p17"/>
            <p:cNvCxnSpPr/>
            <p:nvPr/>
          </p:nvCxnSpPr>
          <p:spPr>
            <a:xfrm>
              <a:off x="4495800" y="4724400"/>
              <a:ext cx="609600" cy="304800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53" name="Google Shape;353;p17"/>
            <p:cNvCxnSpPr/>
            <p:nvPr/>
          </p:nvCxnSpPr>
          <p:spPr>
            <a:xfrm rot="10800000">
              <a:off x="2209800" y="4495800"/>
              <a:ext cx="685800" cy="1588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54" name="Google Shape;354;p17"/>
          <p:cNvGrpSpPr/>
          <p:nvPr/>
        </p:nvGrpSpPr>
        <p:grpSpPr>
          <a:xfrm>
            <a:off x="2971800" y="1219200"/>
            <a:ext cx="6311900" cy="5410200"/>
            <a:chOff x="1447800" y="1219200"/>
            <a:chExt cx="6311900" cy="5410200"/>
          </a:xfrm>
        </p:grpSpPr>
        <p:pic>
          <p:nvPicPr>
            <p:cNvPr id="355" name="Google Shape;355;p17" descr="ls16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47800" y="1219200"/>
              <a:ext cx="6311900" cy="5410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6" name="Google Shape;356;p17"/>
            <p:cNvCxnSpPr/>
            <p:nvPr/>
          </p:nvCxnSpPr>
          <p:spPr>
            <a:xfrm flipH="1">
              <a:off x="5486400" y="2438400"/>
              <a:ext cx="762000" cy="457200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57" name="Google Shape;357;p17"/>
            <p:cNvCxnSpPr/>
            <p:nvPr/>
          </p:nvCxnSpPr>
          <p:spPr>
            <a:xfrm rot="10800000">
              <a:off x="5410200" y="4038600"/>
              <a:ext cx="914400" cy="1588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58" name="Google Shape;358;p17"/>
            <p:cNvCxnSpPr/>
            <p:nvPr/>
          </p:nvCxnSpPr>
          <p:spPr>
            <a:xfrm rot="10800000">
              <a:off x="5257800" y="5638800"/>
              <a:ext cx="838200" cy="457200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59" name="Google Shape;359;p17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>
            <a:spLocks noGrp="1"/>
          </p:cNvSpPr>
          <p:nvPr>
            <p:ph type="title" idx="4294967295"/>
          </p:nvPr>
        </p:nvSpPr>
        <p:spPr>
          <a:xfrm>
            <a:off x="1828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2: Hello Packets</a:t>
            </a:r>
            <a:endParaRPr/>
          </a:p>
        </p:txBody>
      </p:sp>
      <p:sp>
        <p:nvSpPr>
          <p:cNvPr id="365" name="Google Shape;365;p18"/>
          <p:cNvSpPr txBox="1">
            <a:spLocks noGrp="1"/>
          </p:cNvSpPr>
          <p:nvPr>
            <p:ph type="body" idx="4294967295"/>
          </p:nvPr>
        </p:nvSpPr>
        <p:spPr>
          <a:xfrm>
            <a:off x="1257299" y="1616226"/>
            <a:ext cx="4232275" cy="4746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1" indent="-3429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Tahoma"/>
              <a:buChar char="•"/>
            </a:pPr>
            <a:r>
              <a:rPr lang="en-US" sz="3100" dirty="0"/>
              <a:t>A</a:t>
            </a:r>
            <a:r>
              <a:rPr lang="en-US" sz="3100" dirty="0">
                <a:solidFill>
                  <a:srgbClr val="FFFF00"/>
                </a:solidFill>
              </a:rPr>
              <a:t> </a:t>
            </a:r>
            <a:r>
              <a:rPr lang="en-US" sz="3100" dirty="0">
                <a:solidFill>
                  <a:srgbClr val="FF0000"/>
                </a:solidFill>
              </a:rPr>
              <a:t>neighbor</a:t>
            </a:r>
            <a:r>
              <a:rPr lang="en-US" sz="3100" dirty="0"/>
              <a:t> is any other router that is enabled with the </a:t>
            </a:r>
            <a:r>
              <a:rPr lang="en-US" sz="3100" dirty="0">
                <a:solidFill>
                  <a:srgbClr val="FF0000"/>
                </a:solidFill>
              </a:rPr>
              <a:t>same link-state routing protocol</a:t>
            </a:r>
            <a:r>
              <a:rPr lang="en-US" sz="3100" dirty="0"/>
              <a:t>.</a:t>
            </a:r>
            <a:endParaRPr sz="2300" dirty="0"/>
          </a:p>
          <a:p>
            <a:pPr marL="214313" lvl="0" indent="-221440" algn="l" rtl="0">
              <a:lnSpc>
                <a:spcPct val="100000"/>
              </a:lnSpc>
              <a:spcBef>
                <a:spcPts val="931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endParaRPr lang="en-US" sz="3000" dirty="0" smtClean="0"/>
          </a:p>
          <a:p>
            <a:pPr marL="214313" lvl="0" indent="-221440" algn="l" rtl="0">
              <a:lnSpc>
                <a:spcPct val="100000"/>
              </a:lnSpc>
              <a:spcBef>
                <a:spcPts val="931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3000" dirty="0" smtClean="0"/>
              <a:t>These </a:t>
            </a:r>
            <a:r>
              <a:rPr lang="en-US" sz="3000" dirty="0"/>
              <a:t>small Hello packets continue to be exchanged between two adjacent neighbors.</a:t>
            </a:r>
            <a:endParaRPr sz="1900" dirty="0"/>
          </a:p>
          <a:p>
            <a:pPr marL="214313" lvl="0" indent="-221440" algn="l" rtl="0">
              <a:lnSpc>
                <a:spcPct val="100000"/>
              </a:lnSpc>
              <a:spcBef>
                <a:spcPts val="931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endParaRPr lang="en-US" sz="3000" dirty="0" smtClean="0"/>
          </a:p>
          <a:p>
            <a:pPr marL="214313" lvl="0" indent="-221440" algn="l" rtl="0">
              <a:lnSpc>
                <a:spcPct val="100000"/>
              </a:lnSpc>
              <a:spcBef>
                <a:spcPts val="931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3000" dirty="0" smtClean="0"/>
              <a:t>These </a:t>
            </a:r>
            <a:r>
              <a:rPr lang="en-US" sz="3000" dirty="0"/>
              <a:t>packets serve as a </a:t>
            </a:r>
            <a:r>
              <a:rPr lang="en-US" sz="3000" dirty="0">
                <a:solidFill>
                  <a:srgbClr val="FF0000"/>
                </a:solidFill>
              </a:rPr>
              <a:t>keep alive </a:t>
            </a:r>
            <a:r>
              <a:rPr lang="en-US" sz="3000" dirty="0"/>
              <a:t>function to monitor the state of the neighbor.</a:t>
            </a:r>
            <a:endParaRPr sz="1900" dirty="0"/>
          </a:p>
          <a:p>
            <a:pPr marL="342900" lvl="1" indent="-215190" algn="l" rtl="0">
              <a:lnSpc>
                <a:spcPct val="100000"/>
              </a:lnSpc>
              <a:spcBef>
                <a:spcPts val="727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Tahoma"/>
              <a:buNone/>
            </a:pPr>
            <a:endParaRPr dirty="0"/>
          </a:p>
        </p:txBody>
      </p:sp>
      <p:pic>
        <p:nvPicPr>
          <p:cNvPr id="366" name="Google Shape;366;p18" descr="ls1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9300" y="1790700"/>
            <a:ext cx="5334000" cy="457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18"/>
          <p:cNvCxnSpPr/>
          <p:nvPr/>
        </p:nvCxnSpPr>
        <p:spPr>
          <a:xfrm rot="10800000" flipH="1">
            <a:off x="7810500" y="3438158"/>
            <a:ext cx="685800" cy="38100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8" name="Google Shape;368;p18"/>
          <p:cNvCxnSpPr/>
          <p:nvPr/>
        </p:nvCxnSpPr>
        <p:spPr>
          <a:xfrm>
            <a:off x="8115300" y="4053160"/>
            <a:ext cx="762000" cy="1588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9" name="Google Shape;369;p18"/>
          <p:cNvCxnSpPr/>
          <p:nvPr/>
        </p:nvCxnSpPr>
        <p:spPr>
          <a:xfrm>
            <a:off x="8039100" y="4479250"/>
            <a:ext cx="685800" cy="38100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70" name="Google Shape;370;p18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Step 3: Build the Link-State Packet </a:t>
            </a:r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body" idx="4294967295"/>
          </p:nvPr>
        </p:nvSpPr>
        <p:spPr>
          <a:xfrm>
            <a:off x="2057400" y="4648200"/>
            <a:ext cx="88392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Tahoma"/>
              <a:buChar char="•"/>
            </a:pPr>
            <a:r>
              <a:rPr lang="en-US" sz="2000">
                <a:solidFill>
                  <a:srgbClr val="FF0000"/>
                </a:solidFill>
              </a:rPr>
              <a:t>Each router</a:t>
            </a:r>
            <a:r>
              <a:rPr lang="en-US" sz="2000"/>
              <a:t> builds a </a:t>
            </a:r>
            <a:r>
              <a:rPr lang="en-US" sz="2000">
                <a:solidFill>
                  <a:srgbClr val="FF0000"/>
                </a:solidFill>
              </a:rPr>
              <a:t>link-state packet (LSP)</a:t>
            </a:r>
            <a:r>
              <a:rPr lang="en-US" sz="2000" b="1" i="1"/>
              <a:t> </a:t>
            </a:r>
            <a:r>
              <a:rPr lang="en-US" sz="2000"/>
              <a:t>containing the state of each directly connected link.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The</a:t>
            </a:r>
            <a:r>
              <a:rPr lang="en-US" sz="2000">
                <a:solidFill>
                  <a:srgbClr val="FF0000"/>
                </a:solidFill>
              </a:rPr>
              <a:t> LSP contains the link-state information</a:t>
            </a:r>
            <a:r>
              <a:rPr lang="en-US" sz="2000"/>
              <a:t> about the sending router’s links. 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The router </a:t>
            </a:r>
            <a:r>
              <a:rPr lang="en-US" sz="2000">
                <a:solidFill>
                  <a:srgbClr val="FF0000"/>
                </a:solidFill>
              </a:rPr>
              <a:t>only sends LSPs</a:t>
            </a:r>
            <a:r>
              <a:rPr lang="en-US" sz="2000"/>
              <a:t> out interfaces where it has </a:t>
            </a:r>
            <a:r>
              <a:rPr lang="en-US" sz="2000">
                <a:solidFill>
                  <a:srgbClr val="FF0000"/>
                </a:solidFill>
              </a:rPr>
              <a:t>established adjacencies</a:t>
            </a:r>
            <a:r>
              <a:rPr lang="en-US" sz="2000"/>
              <a:t> with other routers.</a:t>
            </a:r>
            <a:endParaRPr/>
          </a:p>
        </p:txBody>
      </p:sp>
      <p:pic>
        <p:nvPicPr>
          <p:cNvPr id="377" name="Google Shape;377;p19" descr="ls1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9636" y="1524000"/>
            <a:ext cx="64770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9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4: Flooding Link-State Packets</a:t>
            </a:r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body" idx="4294967295"/>
          </p:nvPr>
        </p:nvSpPr>
        <p:spPr>
          <a:xfrm>
            <a:off x="2209800" y="5302534"/>
            <a:ext cx="8839200" cy="1326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Tahoma"/>
              <a:buChar char="•"/>
            </a:pPr>
            <a:r>
              <a:rPr lang="en-US" sz="1800">
                <a:solidFill>
                  <a:srgbClr val="FF0000"/>
                </a:solidFill>
              </a:rPr>
              <a:t>Each router</a:t>
            </a: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floods the LSP to all neighbors</a:t>
            </a:r>
            <a:r>
              <a:rPr lang="en-US" sz="1800"/>
              <a:t>, who then store all LSPs received in a database.</a:t>
            </a:r>
            <a:endParaRPr/>
          </a:p>
          <a:p>
            <a:pPr marL="796925" lvl="2" indent="-34290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Tahoma"/>
              <a:buChar char="•"/>
            </a:pPr>
            <a:r>
              <a:rPr lang="en-US" sz="1600"/>
              <a:t>Whenever a router receives an LSP from a neighboring router, it immediately sends that LSP out all other interfaces, </a:t>
            </a:r>
            <a:r>
              <a:rPr lang="en-US" sz="1600">
                <a:solidFill>
                  <a:srgbClr val="FF0000"/>
                </a:solidFill>
              </a:rPr>
              <a:t>except the interface that received the LSP. </a:t>
            </a:r>
            <a:endParaRPr/>
          </a:p>
        </p:txBody>
      </p:sp>
      <p:pic>
        <p:nvPicPr>
          <p:cNvPr id="385" name="Google Shape;385;p20" descr="ls1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600" y="1314734"/>
            <a:ext cx="6705600" cy="391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0"/>
          <p:cNvGrpSpPr/>
          <p:nvPr/>
        </p:nvGrpSpPr>
        <p:grpSpPr>
          <a:xfrm>
            <a:off x="4331269" y="2014254"/>
            <a:ext cx="1752600" cy="2286000"/>
            <a:chOff x="2743200" y="1524000"/>
            <a:chExt cx="1752600" cy="2286000"/>
          </a:xfrm>
        </p:grpSpPr>
        <p:cxnSp>
          <p:nvCxnSpPr>
            <p:cNvPr id="387" name="Google Shape;387;p20"/>
            <p:cNvCxnSpPr/>
            <p:nvPr/>
          </p:nvCxnSpPr>
          <p:spPr>
            <a:xfrm rot="10800000" flipH="1">
              <a:off x="2743200" y="1524000"/>
              <a:ext cx="1752600" cy="914400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88" name="Google Shape;388;p20"/>
            <p:cNvCxnSpPr/>
            <p:nvPr/>
          </p:nvCxnSpPr>
          <p:spPr>
            <a:xfrm>
              <a:off x="2895600" y="2667000"/>
              <a:ext cx="1524000" cy="1588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89" name="Google Shape;389;p20"/>
            <p:cNvCxnSpPr/>
            <p:nvPr/>
          </p:nvCxnSpPr>
          <p:spPr>
            <a:xfrm>
              <a:off x="2743200" y="2895600"/>
              <a:ext cx="1676400" cy="914400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390" name="Google Shape;390;p20" descr="ls2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24200" y="21336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20" descr="ls2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24200" y="2590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20" descr="ls2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24200" y="30480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3" name="Google Shape;393;p20"/>
          <p:cNvSpPr txBox="1"/>
          <p:nvPr/>
        </p:nvSpPr>
        <p:spPr>
          <a:xfrm>
            <a:off x="7391400" y="1496704"/>
            <a:ext cx="2895600" cy="461963"/>
          </a:xfrm>
          <a:prstGeom prst="rect">
            <a:avLst/>
          </a:prstGeom>
          <a:solidFill>
            <a:srgbClr val="80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Flooding of R1 LSP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4" name="Google Shape;394;p20"/>
          <p:cNvGrpSpPr/>
          <p:nvPr/>
        </p:nvGrpSpPr>
        <p:grpSpPr>
          <a:xfrm>
            <a:off x="1524000" y="1479266"/>
            <a:ext cx="3124200" cy="1677987"/>
            <a:chOff x="457200" y="990600"/>
            <a:chExt cx="3124200" cy="1677193"/>
          </a:xfrm>
        </p:grpSpPr>
        <p:cxnSp>
          <p:nvCxnSpPr>
            <p:cNvPr id="395" name="Google Shape;395;p20"/>
            <p:cNvCxnSpPr/>
            <p:nvPr/>
          </p:nvCxnSpPr>
          <p:spPr>
            <a:xfrm rot="5400000">
              <a:off x="1600453" y="2133058"/>
              <a:ext cx="1066295" cy="3175"/>
            </a:xfrm>
            <a:prstGeom prst="straightConnector1">
              <a:avLst/>
            </a:prstGeom>
            <a:noFill/>
            <a:ln w="50800" cap="flat" cmpd="sng">
              <a:solidFill>
                <a:srgbClr val="531A8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96" name="Google Shape;396;p20"/>
            <p:cNvSpPr txBox="1"/>
            <p:nvPr/>
          </p:nvSpPr>
          <p:spPr>
            <a:xfrm>
              <a:off x="457200" y="990600"/>
              <a:ext cx="3124200" cy="831456"/>
            </a:xfrm>
            <a:prstGeom prst="rect">
              <a:avLst/>
            </a:prstGeom>
            <a:solidFill>
              <a:srgbClr val="531A88"/>
            </a:solidFill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 response to Hello – no LSP sent.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20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 txBox="1">
            <a:spLocks noGrp="1"/>
          </p:cNvSpPr>
          <p:nvPr>
            <p:ph type="title" idx="4294967295"/>
          </p:nvPr>
        </p:nvSpPr>
        <p:spPr>
          <a:xfrm>
            <a:off x="1676400" y="24234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4: Flooding Link-State Packets</a:t>
            </a:r>
            <a:endParaRPr/>
          </a:p>
        </p:txBody>
      </p:sp>
      <p:sp>
        <p:nvSpPr>
          <p:cNvPr id="403" name="Google Shape;403;p21"/>
          <p:cNvSpPr txBox="1">
            <a:spLocks noGrp="1"/>
          </p:cNvSpPr>
          <p:nvPr>
            <p:ph type="body" idx="4294967295"/>
          </p:nvPr>
        </p:nvSpPr>
        <p:spPr>
          <a:xfrm>
            <a:off x="2286000" y="5038988"/>
            <a:ext cx="8763000" cy="166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214313" lvl="0" indent="-2209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Link-state routing protocols calculate the SPF algorithm </a:t>
            </a:r>
            <a:r>
              <a:rPr lang="en-US" sz="2400">
                <a:solidFill>
                  <a:srgbClr val="FF0000"/>
                </a:solidFill>
              </a:rPr>
              <a:t>after the flooding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is complete. </a:t>
            </a:r>
            <a:endParaRPr/>
          </a:p>
          <a:p>
            <a:pPr marL="214313" lvl="0" indent="-220980" algn="l" rtl="0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As a result, link-state routing protocols </a:t>
            </a:r>
            <a:r>
              <a:rPr lang="en-US" sz="2400">
                <a:solidFill>
                  <a:srgbClr val="FF0000"/>
                </a:solidFill>
              </a:rPr>
              <a:t>reach convergence much faster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than distance vector routing protocols.</a:t>
            </a:r>
            <a:endParaRPr/>
          </a:p>
        </p:txBody>
      </p:sp>
      <p:pic>
        <p:nvPicPr>
          <p:cNvPr id="404" name="Google Shape;404;p21" descr="ls1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0731" y="1083150"/>
            <a:ext cx="6705600" cy="391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5" name="Google Shape;405;p21"/>
          <p:cNvGrpSpPr/>
          <p:nvPr/>
        </p:nvGrpSpPr>
        <p:grpSpPr>
          <a:xfrm>
            <a:off x="6019800" y="2971800"/>
            <a:ext cx="611188" cy="673100"/>
            <a:chOff x="4495800" y="2971800"/>
            <a:chExt cx="611188" cy="673100"/>
          </a:xfrm>
        </p:grpSpPr>
        <p:pic>
          <p:nvPicPr>
            <p:cNvPr id="406" name="Google Shape;406;p21" descr="ls2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72000" y="2971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21" descr="ls2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72000" y="3352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8" name="Google Shape;408;p21"/>
            <p:cNvCxnSpPr/>
            <p:nvPr/>
          </p:nvCxnSpPr>
          <p:spPr>
            <a:xfrm rot="5400000">
              <a:off x="4801394" y="3275806"/>
              <a:ext cx="609600" cy="1588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409" name="Google Shape;409;p21"/>
            <p:cNvCxnSpPr/>
            <p:nvPr/>
          </p:nvCxnSpPr>
          <p:spPr>
            <a:xfrm rot="5400000">
              <a:off x="4191794" y="3275806"/>
              <a:ext cx="609600" cy="1588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410" name="Google Shape;410;p21"/>
          <p:cNvGrpSpPr/>
          <p:nvPr/>
        </p:nvGrpSpPr>
        <p:grpSpPr>
          <a:xfrm>
            <a:off x="4267200" y="1524000"/>
            <a:ext cx="1752600" cy="2286000"/>
            <a:chOff x="2743200" y="1524000"/>
            <a:chExt cx="1752600" cy="2286000"/>
          </a:xfrm>
        </p:grpSpPr>
        <p:cxnSp>
          <p:nvCxnSpPr>
            <p:cNvPr id="411" name="Google Shape;411;p21"/>
            <p:cNvCxnSpPr/>
            <p:nvPr/>
          </p:nvCxnSpPr>
          <p:spPr>
            <a:xfrm rot="10800000" flipH="1">
              <a:off x="2743200" y="1524000"/>
              <a:ext cx="1752600" cy="914400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12" name="Google Shape;412;p21"/>
            <p:cNvCxnSpPr/>
            <p:nvPr/>
          </p:nvCxnSpPr>
          <p:spPr>
            <a:xfrm>
              <a:off x="2895600" y="2667000"/>
              <a:ext cx="1524000" cy="1588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13" name="Google Shape;413;p21"/>
            <p:cNvCxnSpPr/>
            <p:nvPr/>
          </p:nvCxnSpPr>
          <p:spPr>
            <a:xfrm>
              <a:off x="2743200" y="2895600"/>
              <a:ext cx="1676400" cy="914400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414" name="Google Shape;414;p21" descr="ls2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24200" y="21336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21" descr="ls2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24200" y="2590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21" descr="ls2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24200" y="30480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17" name="Google Shape;417;p21"/>
          <p:cNvCxnSpPr/>
          <p:nvPr/>
        </p:nvCxnSpPr>
        <p:spPr>
          <a:xfrm>
            <a:off x="6705600" y="1600200"/>
            <a:ext cx="1676400" cy="9144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8" name="Google Shape;418;p21"/>
          <p:cNvCxnSpPr/>
          <p:nvPr/>
        </p:nvCxnSpPr>
        <p:spPr>
          <a:xfrm rot="10800000" flipH="1">
            <a:off x="6629400" y="2959100"/>
            <a:ext cx="1752600" cy="8509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19" name="Google Shape;419;p21" descr="ls20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1800" y="1752600"/>
            <a:ext cx="4445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1" descr="ls20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9000" y="3124200"/>
            <a:ext cx="444500" cy="29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1" name="Google Shape;421;p21"/>
          <p:cNvCxnSpPr/>
          <p:nvPr/>
        </p:nvCxnSpPr>
        <p:spPr>
          <a:xfrm rot="10800000">
            <a:off x="4178300" y="2971800"/>
            <a:ext cx="1752600" cy="9906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2" name="Google Shape;422;p21"/>
          <p:cNvCxnSpPr/>
          <p:nvPr/>
        </p:nvCxnSpPr>
        <p:spPr>
          <a:xfrm rot="10800000">
            <a:off x="6540500" y="1816100"/>
            <a:ext cx="1587500" cy="803275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3" name="Google Shape;423;p21"/>
          <p:cNvCxnSpPr/>
          <p:nvPr/>
        </p:nvCxnSpPr>
        <p:spPr>
          <a:xfrm flipH="1">
            <a:off x="6629400" y="2819400"/>
            <a:ext cx="1600200" cy="7620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4" name="Google Shape;424;p21"/>
          <p:cNvCxnSpPr/>
          <p:nvPr/>
        </p:nvCxnSpPr>
        <p:spPr>
          <a:xfrm flipH="1">
            <a:off x="4648200" y="1816100"/>
            <a:ext cx="1447800" cy="6985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5" name="Google Shape;425;p21"/>
          <p:cNvCxnSpPr/>
          <p:nvPr/>
        </p:nvCxnSpPr>
        <p:spPr>
          <a:xfrm flipH="1">
            <a:off x="4432300" y="2806700"/>
            <a:ext cx="1535113" cy="127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6" name="Google Shape;426;p21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4: Flooding Link-State Packets</a:t>
            </a:r>
            <a:endParaRPr/>
          </a:p>
        </p:txBody>
      </p:sp>
      <p:sp>
        <p:nvSpPr>
          <p:cNvPr id="432" name="Google Shape;432;p22"/>
          <p:cNvSpPr txBox="1">
            <a:spLocks noGrp="1"/>
          </p:cNvSpPr>
          <p:nvPr>
            <p:ph type="body" idx="4294967295"/>
          </p:nvPr>
        </p:nvSpPr>
        <p:spPr>
          <a:xfrm>
            <a:off x="1981200" y="4829175"/>
            <a:ext cx="88392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14313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/>
              <a:t>An </a:t>
            </a:r>
            <a:r>
              <a:rPr lang="en-US">
                <a:solidFill>
                  <a:srgbClr val="FF0000"/>
                </a:solidFill>
              </a:rPr>
              <a:t>LSP</a:t>
            </a:r>
            <a:r>
              <a:rPr lang="en-US"/>
              <a:t> needs to be sent only:</a:t>
            </a:r>
            <a:endParaRPr/>
          </a:p>
          <a:p>
            <a:pPr marL="855663" lvl="1" indent="-28892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During </a:t>
            </a:r>
            <a:r>
              <a:rPr lang="en-US" sz="2000">
                <a:solidFill>
                  <a:srgbClr val="FF0000"/>
                </a:solidFill>
              </a:rPr>
              <a:t>initial startup</a:t>
            </a:r>
            <a:r>
              <a:rPr lang="en-US" sz="2000">
                <a:solidFill>
                  <a:srgbClr val="FFFF00"/>
                </a:solidFill>
              </a:rPr>
              <a:t> </a:t>
            </a:r>
            <a:r>
              <a:rPr lang="en-US" sz="2000"/>
              <a:t>of the router or routing protocol.</a:t>
            </a:r>
            <a:endParaRPr/>
          </a:p>
          <a:p>
            <a:pPr marL="855663" lvl="1" indent="-28892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Whenever there is a </a:t>
            </a:r>
            <a:r>
              <a:rPr lang="en-US" sz="2000">
                <a:solidFill>
                  <a:srgbClr val="FF0000"/>
                </a:solidFill>
              </a:rPr>
              <a:t>change in the topology</a:t>
            </a:r>
            <a:r>
              <a:rPr lang="en-US" sz="2000"/>
              <a:t> (link going down or coming up) or a neighbor adjacency being established or broken.</a:t>
            </a:r>
            <a:endParaRPr/>
          </a:p>
        </p:txBody>
      </p:sp>
      <p:pic>
        <p:nvPicPr>
          <p:cNvPr id="433" name="Google Shape;433;p22" descr="ls1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1144588"/>
            <a:ext cx="6705600" cy="391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4" name="Google Shape;434;p22"/>
          <p:cNvGrpSpPr/>
          <p:nvPr/>
        </p:nvGrpSpPr>
        <p:grpSpPr>
          <a:xfrm>
            <a:off x="4267200" y="1524000"/>
            <a:ext cx="1752600" cy="2286000"/>
            <a:chOff x="2743200" y="1524000"/>
            <a:chExt cx="1752600" cy="2286000"/>
          </a:xfrm>
        </p:grpSpPr>
        <p:cxnSp>
          <p:nvCxnSpPr>
            <p:cNvPr id="435" name="Google Shape;435;p22"/>
            <p:cNvCxnSpPr/>
            <p:nvPr/>
          </p:nvCxnSpPr>
          <p:spPr>
            <a:xfrm rot="10800000" flipH="1">
              <a:off x="2743200" y="1524000"/>
              <a:ext cx="1752600" cy="914400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36" name="Google Shape;436;p22"/>
            <p:cNvCxnSpPr/>
            <p:nvPr/>
          </p:nvCxnSpPr>
          <p:spPr>
            <a:xfrm>
              <a:off x="2895600" y="2667000"/>
              <a:ext cx="1524000" cy="1588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37" name="Google Shape;437;p22"/>
            <p:cNvCxnSpPr/>
            <p:nvPr/>
          </p:nvCxnSpPr>
          <p:spPr>
            <a:xfrm>
              <a:off x="2743200" y="2895600"/>
              <a:ext cx="1676400" cy="914400"/>
            </a:xfrm>
            <a:prstGeom prst="straightConnector1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pic>
          <p:nvPicPr>
            <p:cNvPr id="438" name="Google Shape;438;p22" descr="ls2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24200" y="21336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22" descr="ls2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24200" y="2590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p22" descr="ls20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24200" y="30480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1" name="Google Shape;441;p22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3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lang="en-US" sz="3600"/>
              <a:t>Step 5: Constructing a Link-State Database</a:t>
            </a:r>
            <a:endParaRPr/>
          </a:p>
        </p:txBody>
      </p:sp>
      <p:sp>
        <p:nvSpPr>
          <p:cNvPr id="447" name="Google Shape;447;p23"/>
          <p:cNvSpPr txBox="1">
            <a:spLocks noGrp="1"/>
          </p:cNvSpPr>
          <p:nvPr>
            <p:ph type="body" idx="4294967295"/>
          </p:nvPr>
        </p:nvSpPr>
        <p:spPr>
          <a:xfrm>
            <a:off x="2514600" y="5245100"/>
            <a:ext cx="88392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Tahoma"/>
              <a:buChar char="•"/>
            </a:pPr>
            <a:r>
              <a:rPr lang="en-US" sz="2800"/>
              <a:t>Each router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/>
              <a:t>uses the LSPs to </a:t>
            </a:r>
            <a:r>
              <a:rPr lang="en-US" sz="2800">
                <a:solidFill>
                  <a:srgbClr val="FF0000"/>
                </a:solidFill>
              </a:rPr>
              <a:t>construct a database</a:t>
            </a:r>
            <a:r>
              <a:rPr lang="en-US" sz="2800"/>
              <a:t> that is a </a:t>
            </a:r>
            <a:r>
              <a:rPr lang="en-US" sz="2800">
                <a:solidFill>
                  <a:srgbClr val="FF0000"/>
                </a:solidFill>
              </a:rPr>
              <a:t>complete map of the topology and computes the best path </a:t>
            </a:r>
            <a:r>
              <a:rPr lang="en-US" sz="2800"/>
              <a:t>to each destination network.</a:t>
            </a:r>
            <a:endParaRPr sz="2800">
              <a:solidFill>
                <a:srgbClr val="FFFF00"/>
              </a:solidFill>
            </a:endParaRPr>
          </a:p>
        </p:txBody>
      </p:sp>
      <p:pic>
        <p:nvPicPr>
          <p:cNvPr id="448" name="Google Shape;448;p23" descr="ls1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1143000"/>
            <a:ext cx="6705600" cy="39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3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4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R1: Building the SPF Tree</a:t>
            </a:r>
            <a:endParaRPr/>
          </a:p>
        </p:txBody>
      </p:sp>
      <p:pic>
        <p:nvPicPr>
          <p:cNvPr id="455" name="Google Shape;455;p24" descr="ls2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371600"/>
            <a:ext cx="8458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4" descr="ls23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1371600"/>
            <a:ext cx="8451850" cy="513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4" descr="ls24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5000" y="1371600"/>
            <a:ext cx="8458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4" descr="ls25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05000" y="1371600"/>
            <a:ext cx="8458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4" descr="ls26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05000" y="1371600"/>
            <a:ext cx="8458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4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5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5: Constructing a Link-State Database</a:t>
            </a:r>
            <a:endParaRPr/>
          </a:p>
        </p:txBody>
      </p:sp>
      <p:sp>
        <p:nvSpPr>
          <p:cNvPr id="466" name="Google Shape;466;p25"/>
          <p:cNvSpPr txBox="1">
            <a:spLocks noGrp="1"/>
          </p:cNvSpPr>
          <p:nvPr>
            <p:ph type="body" idx="4294967295"/>
          </p:nvPr>
        </p:nvSpPr>
        <p:spPr>
          <a:xfrm>
            <a:off x="1981200" y="58674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Tahoma"/>
              <a:buChar char="•"/>
            </a:pPr>
            <a:r>
              <a:rPr lang="en-US"/>
              <a:t>As a result of the flooding process, router R1 has learned the link-state information for each router in its routing area.</a:t>
            </a:r>
            <a:endParaRPr/>
          </a:p>
        </p:txBody>
      </p:sp>
      <p:pic>
        <p:nvPicPr>
          <p:cNvPr id="467" name="Google Shape;467;p25" descr="ls1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1910" y="2384675"/>
            <a:ext cx="3919538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5" descr="ls2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536" y="1013075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5"/>
          <p:cNvSpPr/>
          <p:nvPr/>
        </p:nvSpPr>
        <p:spPr>
          <a:xfrm>
            <a:off x="6529316" y="1165475"/>
            <a:ext cx="838200" cy="4724400"/>
          </a:xfrm>
          <a:prstGeom prst="rightBrace">
            <a:avLst>
              <a:gd name="adj1" fmla="val 65151"/>
              <a:gd name="adj2" fmla="val 50000"/>
            </a:avLst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lang="en-US" sz="3600"/>
              <a:t>Step 5: Constructing a Link-State Database</a:t>
            </a:r>
            <a:endParaRPr/>
          </a:p>
        </p:txBody>
      </p:sp>
      <p:sp>
        <p:nvSpPr>
          <p:cNvPr id="476" name="Google Shape;476;p26"/>
          <p:cNvSpPr txBox="1">
            <a:spLocks noGrp="1"/>
          </p:cNvSpPr>
          <p:nvPr>
            <p:ph type="body" idx="4294967295"/>
          </p:nvPr>
        </p:nvSpPr>
        <p:spPr>
          <a:xfrm>
            <a:off x="1981200" y="5316538"/>
            <a:ext cx="8839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14313" lvl="0" indent="-2209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With a complete link-state database, R1 can now use the database and the shortest path first (SPF) algorithm to calculate the preferred path or </a:t>
            </a:r>
            <a:r>
              <a:rPr lang="en-US" sz="2400">
                <a:solidFill>
                  <a:srgbClr val="FF0000"/>
                </a:solidFill>
              </a:rPr>
              <a:t>shortest path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to each network.</a:t>
            </a:r>
            <a:endParaRPr/>
          </a:p>
        </p:txBody>
      </p:sp>
      <p:pic>
        <p:nvPicPr>
          <p:cNvPr id="477" name="Google Shape;477;p26" descr="ls1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2133600"/>
            <a:ext cx="5291138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6" descr="ls0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600" y="1066800"/>
            <a:ext cx="56261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6"/>
          <p:cNvSpPr txBox="1"/>
          <p:nvPr/>
        </p:nvSpPr>
        <p:spPr>
          <a:xfrm>
            <a:off x="1828800" y="3276600"/>
            <a:ext cx="3048000" cy="1938338"/>
          </a:xfrm>
          <a:prstGeom prst="rect">
            <a:avLst/>
          </a:prstGeom>
          <a:solidFill>
            <a:srgbClr val="80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Each router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 topology determines the shortest path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from its own perspective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6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"/>
          <p:cNvSpPr txBox="1">
            <a:spLocks noGrp="1"/>
          </p:cNvSpPr>
          <p:nvPr>
            <p:ph type="title" idx="4294967295"/>
          </p:nvPr>
        </p:nvSpPr>
        <p:spPr>
          <a:xfrm>
            <a:off x="1752600" y="2555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4: Network Layer</a:t>
            </a:r>
            <a:endParaRPr/>
          </a:p>
        </p:txBody>
      </p:sp>
      <p:sp>
        <p:nvSpPr>
          <p:cNvPr id="286" name="Google Shape;286;p2"/>
          <p:cNvSpPr txBox="1">
            <a:spLocks noGrp="1"/>
          </p:cNvSpPr>
          <p:nvPr>
            <p:ph type="body" idx="4294967295"/>
          </p:nvPr>
        </p:nvSpPr>
        <p:spPr>
          <a:xfrm>
            <a:off x="1752600" y="1398588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14313" lvl="0" indent="-2209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 dirty="0"/>
              <a:t>4. 1 Introduction</a:t>
            </a:r>
            <a:endParaRPr dirty="0"/>
          </a:p>
          <a:p>
            <a:pPr marL="214313" lvl="0" indent="-220980" algn="l" rtl="0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Char char="•"/>
            </a:pPr>
            <a:r>
              <a:rPr lang="en-US" sz="2400" dirty="0"/>
              <a:t>4.2 Virtual circuit and datagram networks</a:t>
            </a:r>
            <a:endParaRPr dirty="0"/>
          </a:p>
          <a:p>
            <a:pPr marL="214313" lvl="0" indent="-220980" algn="l" rtl="0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Char char="•"/>
            </a:pPr>
            <a:r>
              <a:rPr lang="en-US" sz="2400" dirty="0"/>
              <a:t>4.3 What’s inside a router</a:t>
            </a:r>
            <a:endParaRPr dirty="0"/>
          </a:p>
          <a:p>
            <a:pPr marL="214313" lvl="0" indent="-220980" algn="l" rtl="0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Char char="•"/>
            </a:pPr>
            <a:r>
              <a:rPr lang="en-US" sz="2400" dirty="0"/>
              <a:t>4.4 IP: Internet Protocol</a:t>
            </a:r>
            <a:endParaRPr dirty="0"/>
          </a:p>
          <a:p>
            <a:pPr marL="557213" lvl="1" indent="-214312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 dirty="0"/>
              <a:t>Datagram format</a:t>
            </a:r>
            <a:endParaRPr dirty="0"/>
          </a:p>
          <a:p>
            <a:pPr marL="557213" lvl="1" indent="-214312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 dirty="0"/>
              <a:t>IPv4 addressing</a:t>
            </a:r>
            <a:endParaRPr dirty="0"/>
          </a:p>
          <a:p>
            <a:pPr marL="557213" lvl="1" indent="-214312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 dirty="0"/>
              <a:t>ICMP</a:t>
            </a:r>
            <a:endParaRPr dirty="0"/>
          </a:p>
          <a:p>
            <a:pPr marL="557213" lvl="1" indent="-214312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 dirty="0"/>
              <a:t>IPv6</a:t>
            </a:r>
            <a:endParaRPr dirty="0"/>
          </a:p>
        </p:txBody>
      </p:sp>
      <p:sp>
        <p:nvSpPr>
          <p:cNvPr id="287" name="Google Shape;287;p2"/>
          <p:cNvSpPr txBox="1">
            <a:spLocks noGrp="1"/>
          </p:cNvSpPr>
          <p:nvPr>
            <p:ph type="body" idx="4294967295"/>
          </p:nvPr>
        </p:nvSpPr>
        <p:spPr>
          <a:xfrm>
            <a:off x="6352381" y="1417637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14313" lvl="0" indent="-2209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4.5 Routing algorithms</a:t>
            </a:r>
            <a:endParaRPr dirty="0"/>
          </a:p>
          <a:p>
            <a:pPr marL="557213" lvl="1" indent="-214312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 dirty="0"/>
              <a:t>Distance Vector</a:t>
            </a:r>
            <a:endParaRPr dirty="0"/>
          </a:p>
          <a:p>
            <a:pPr marL="557213" lvl="1" indent="-214312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Link state</a:t>
            </a:r>
            <a:endParaRPr dirty="0"/>
          </a:p>
          <a:p>
            <a:pPr marL="557213" lvl="1" indent="-214312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 dirty="0"/>
              <a:t>Hierarchical routing</a:t>
            </a:r>
            <a:endParaRPr dirty="0"/>
          </a:p>
          <a:p>
            <a:pPr marL="214313" lvl="0" indent="-220980" algn="l" rtl="0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Char char="•"/>
            </a:pPr>
            <a:r>
              <a:rPr lang="en-US" sz="2400" dirty="0"/>
              <a:t>4.6 Routing in the Internet</a:t>
            </a:r>
            <a:endParaRPr dirty="0"/>
          </a:p>
          <a:p>
            <a:pPr marL="557213" lvl="1" indent="-214312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 dirty="0"/>
              <a:t>RIP</a:t>
            </a:r>
            <a:endParaRPr dirty="0"/>
          </a:p>
          <a:p>
            <a:pPr marL="557213" lvl="1" indent="-214312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 dirty="0"/>
              <a:t>OSPF</a:t>
            </a:r>
            <a:endParaRPr dirty="0"/>
          </a:p>
          <a:p>
            <a:pPr marL="557213" lvl="1" indent="-214312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 dirty="0"/>
              <a:t>BGP</a:t>
            </a:r>
            <a:endParaRPr dirty="0"/>
          </a:p>
        </p:txBody>
      </p:sp>
      <p:sp>
        <p:nvSpPr>
          <p:cNvPr id="288" name="Google Shape;288;p2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7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R1: Building the SPF Tree</a:t>
            </a:r>
            <a:endParaRPr/>
          </a:p>
        </p:txBody>
      </p:sp>
      <p:sp>
        <p:nvSpPr>
          <p:cNvPr id="486" name="Google Shape;486;p27"/>
          <p:cNvSpPr txBox="1">
            <a:spLocks noGrp="1"/>
          </p:cNvSpPr>
          <p:nvPr>
            <p:ph type="body" idx="4294967295"/>
          </p:nvPr>
        </p:nvSpPr>
        <p:spPr>
          <a:xfrm>
            <a:off x="2209800" y="602539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Tahoma"/>
              <a:buChar char="•"/>
            </a:pPr>
            <a:r>
              <a:rPr lang="en-US" sz="2400"/>
              <a:t>All LSPs have been processed using the SPF algorithm and R1 has now constructed the complete SPF tree.</a:t>
            </a:r>
            <a:endParaRPr/>
          </a:p>
          <a:p>
            <a:pPr marL="342900" lvl="1" indent="-121920" algn="l" rtl="0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Tahoma"/>
              <a:buNone/>
            </a:pPr>
            <a:endParaRPr sz="2400"/>
          </a:p>
        </p:txBody>
      </p:sp>
      <p:pic>
        <p:nvPicPr>
          <p:cNvPr id="487" name="Google Shape;487;p27" descr="ls2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0596" y="1232563"/>
            <a:ext cx="6477000" cy="467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8" name="Google Shape;488;p27"/>
          <p:cNvCxnSpPr/>
          <p:nvPr/>
        </p:nvCxnSpPr>
        <p:spPr>
          <a:xfrm rot="10800000" flipH="1">
            <a:off x="3559223" y="3603245"/>
            <a:ext cx="838200" cy="68580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9" name="Google Shape;489;p27"/>
          <p:cNvSpPr txBox="1"/>
          <p:nvPr/>
        </p:nvSpPr>
        <p:spPr>
          <a:xfrm>
            <a:off x="2562937" y="4058063"/>
            <a:ext cx="990600" cy="461963"/>
          </a:xfrm>
          <a:prstGeom prst="rect">
            <a:avLst/>
          </a:prstGeom>
          <a:solidFill>
            <a:srgbClr val="80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7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8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Generating a Routing Table</a:t>
            </a:r>
            <a:endParaRPr/>
          </a:p>
        </p:txBody>
      </p:sp>
      <p:pic>
        <p:nvPicPr>
          <p:cNvPr id="496" name="Google Shape;496;p28" descr="ls2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170" y="1066800"/>
            <a:ext cx="8970963" cy="5421313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8"/>
          <p:cNvSpPr/>
          <p:nvPr/>
        </p:nvSpPr>
        <p:spPr>
          <a:xfrm>
            <a:off x="2057400" y="3048000"/>
            <a:ext cx="4572000" cy="33528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8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499" name="Google Shape;499;p28" descr="ls27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9800" y="2971800"/>
            <a:ext cx="4932362" cy="340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Building Routing Table</a:t>
            </a:r>
            <a:endParaRPr sz="4400"/>
          </a:p>
        </p:txBody>
      </p:sp>
      <p:sp>
        <p:nvSpPr>
          <p:cNvPr id="505" name="Google Shape;505;p29"/>
          <p:cNvSpPr txBox="1">
            <a:spLocks noGrp="1"/>
          </p:cNvSpPr>
          <p:nvPr>
            <p:ph type="body" idx="1"/>
          </p:nvPr>
        </p:nvSpPr>
        <p:spPr>
          <a:xfrm>
            <a:off x="1484313" y="1676400"/>
            <a:ext cx="10018712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13" lvl="0" indent="-2578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Creation of the states of the links by each node, called the link state packets (LSP)</a:t>
            </a:r>
            <a:endParaRPr/>
          </a:p>
          <a:p>
            <a:pPr marL="214313" lvl="0" indent="-257809" algn="l" rtl="0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Dissemination of LSPs to every other routers, called flooding (efficiently)</a:t>
            </a:r>
            <a:endParaRPr/>
          </a:p>
          <a:p>
            <a:pPr marL="214313" lvl="0" indent="-257809" algn="l" rtl="0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 Constructing a Link-State Database using LSPs</a:t>
            </a:r>
            <a:endParaRPr sz="2800"/>
          </a:p>
          <a:p>
            <a:pPr marL="214313" lvl="0" indent="-257809" algn="l" rtl="0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Formation of a shortest path tree for each node</a:t>
            </a:r>
            <a:endParaRPr/>
          </a:p>
          <a:p>
            <a:pPr marL="214313" lvl="0" indent="-257809" algn="l" rtl="0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Calculation of a routing table based on the shortest path tree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sp>
        <p:nvSpPr>
          <p:cNvPr id="506" name="Google Shape;506;p29"/>
          <p:cNvSpPr txBox="1">
            <a:spLocks noGrp="1"/>
          </p:cNvSpPr>
          <p:nvPr>
            <p:ph type="sldNum" idx="12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507" name="Google Shape;50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9400" y="228600"/>
            <a:ext cx="1246188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0"/>
          <p:cNvSpPr txBox="1">
            <a:spLocks noGrp="1"/>
          </p:cNvSpPr>
          <p:nvPr>
            <p:ph type="title"/>
          </p:nvPr>
        </p:nvSpPr>
        <p:spPr>
          <a:xfrm>
            <a:off x="1484313" y="33564"/>
            <a:ext cx="100187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dirty="0"/>
              <a:t>Advantages: Link-State Routing</a:t>
            </a:r>
            <a:endParaRPr sz="3600" dirty="0"/>
          </a:p>
        </p:txBody>
      </p:sp>
      <p:sp>
        <p:nvSpPr>
          <p:cNvPr id="513" name="Google Shape;513;p30"/>
          <p:cNvSpPr txBox="1">
            <a:spLocks noGrp="1"/>
          </p:cNvSpPr>
          <p:nvPr>
            <p:ph type="body" idx="1"/>
          </p:nvPr>
        </p:nvSpPr>
        <p:spPr>
          <a:xfrm>
            <a:off x="1156448" y="947964"/>
            <a:ext cx="11035552" cy="559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14313" lvl="0" indent="-214313" algn="just">
              <a:spcBef>
                <a:spcPts val="0"/>
              </a:spcBef>
              <a:buSzPts val="2900"/>
            </a:pPr>
            <a:r>
              <a:rPr lang="en-US" sz="3600" b="1" dirty="0">
                <a:solidFill>
                  <a:srgbClr val="7030A0"/>
                </a:solidFill>
              </a:rPr>
              <a:t>Fast Network Convergence</a:t>
            </a:r>
            <a:r>
              <a:rPr lang="en-US" sz="3200" dirty="0"/>
              <a:t>– </a:t>
            </a:r>
            <a:endParaRPr lang="en-US" sz="3200" dirty="0" smtClean="0"/>
          </a:p>
          <a:p>
            <a:pPr marL="671513" lvl="1" indent="-214313" algn="just">
              <a:spcBef>
                <a:spcPts val="0"/>
              </a:spcBef>
              <a:buSzPts val="2900"/>
            </a:pPr>
            <a:r>
              <a:rPr lang="en-US" sz="2800" dirty="0" smtClean="0"/>
              <a:t>When </a:t>
            </a:r>
            <a:r>
              <a:rPr lang="en-US" sz="2800" dirty="0"/>
              <a:t>a router receives a new LSP, it quickly floods it to all other routers. </a:t>
            </a:r>
            <a:endParaRPr lang="en-US" sz="2800" dirty="0" smtClean="0"/>
          </a:p>
          <a:p>
            <a:pPr marL="671513" lvl="1" indent="-214313" algn="just">
              <a:spcBef>
                <a:spcPts val="0"/>
              </a:spcBef>
              <a:buSzPts val="2900"/>
            </a:pPr>
            <a:r>
              <a:rPr lang="en-US" sz="2800" dirty="0" smtClean="0"/>
              <a:t>Updates </a:t>
            </a:r>
            <a:r>
              <a:rPr lang="en-US" sz="2800" dirty="0"/>
              <a:t>spread very fast across the network.</a:t>
            </a:r>
            <a:endParaRPr lang="en-IN" sz="2800" dirty="0" smtClean="0"/>
          </a:p>
          <a:p>
            <a:pPr marL="214313" lvl="0" indent="-214313" algn="just">
              <a:spcBef>
                <a:spcPts val="850"/>
              </a:spcBef>
              <a:buSzPts val="2900"/>
            </a:pPr>
            <a:endParaRPr lang="en-US" sz="3600" b="1" dirty="0" smtClean="0"/>
          </a:p>
          <a:p>
            <a:pPr marL="214313" lvl="0" indent="-214313" algn="just">
              <a:spcBef>
                <a:spcPts val="850"/>
              </a:spcBef>
              <a:buSzPts val="2900"/>
            </a:pPr>
            <a:r>
              <a:rPr lang="en-US" sz="3600" b="1" dirty="0" smtClean="0">
                <a:solidFill>
                  <a:srgbClr val="7030A0"/>
                </a:solidFill>
              </a:rPr>
              <a:t>Topological </a:t>
            </a:r>
            <a:r>
              <a:rPr lang="en-US" sz="3600" b="1" dirty="0">
                <a:solidFill>
                  <a:srgbClr val="7030A0"/>
                </a:solidFill>
              </a:rPr>
              <a:t>Map</a:t>
            </a:r>
            <a:r>
              <a:rPr lang="en-US" sz="3200" dirty="0">
                <a:solidFill>
                  <a:srgbClr val="7030A0"/>
                </a:solidFill>
              </a:rPr>
              <a:t>– </a:t>
            </a:r>
            <a:endParaRPr lang="en-US" sz="3200" dirty="0" smtClean="0">
              <a:solidFill>
                <a:srgbClr val="7030A0"/>
              </a:solidFill>
            </a:endParaRPr>
          </a:p>
          <a:p>
            <a:pPr marL="671513" lvl="1" indent="-214313" algn="just">
              <a:spcBef>
                <a:spcPts val="850"/>
              </a:spcBef>
              <a:buSzPts val="2900"/>
            </a:pPr>
            <a:r>
              <a:rPr lang="en-US" sz="2800" dirty="0" smtClean="0"/>
              <a:t>Each </a:t>
            </a:r>
            <a:r>
              <a:rPr lang="en-US" sz="2800" dirty="0"/>
              <a:t>router builds a complete </a:t>
            </a:r>
            <a:r>
              <a:rPr lang="en-US" sz="2800" b="1" dirty="0">
                <a:solidFill>
                  <a:srgbClr val="0070C0"/>
                </a:solidFill>
              </a:rPr>
              <a:t>map of the network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(SPF tree). </a:t>
            </a:r>
            <a:endParaRPr lang="en-US" sz="2800" dirty="0" smtClean="0"/>
          </a:p>
          <a:p>
            <a:pPr marL="671513" lvl="1" indent="-214313" algn="just">
              <a:spcBef>
                <a:spcPts val="850"/>
              </a:spcBef>
              <a:buSzPts val="2900"/>
            </a:pPr>
            <a:r>
              <a:rPr lang="en-US" sz="2800" dirty="0" smtClean="0"/>
              <a:t>From </a:t>
            </a:r>
            <a:r>
              <a:rPr lang="en-US" sz="2800" dirty="0"/>
              <a:t>this, it can calculate the </a:t>
            </a:r>
            <a:r>
              <a:rPr lang="en-US" sz="2800" b="1" dirty="0">
                <a:solidFill>
                  <a:srgbClr val="0070C0"/>
                </a:solidFill>
              </a:rPr>
              <a:t>shortest path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to every destination</a:t>
            </a:r>
            <a:r>
              <a:rPr lang="en-US" sz="2800" dirty="0" smtClean="0"/>
              <a:t>.</a:t>
            </a:r>
            <a:endParaRPr sz="2800" dirty="0"/>
          </a:p>
        </p:txBody>
      </p:sp>
      <p:sp>
        <p:nvSpPr>
          <p:cNvPr id="514" name="Google Shape;514;p30"/>
          <p:cNvSpPr txBox="1">
            <a:spLocks noGrp="1"/>
          </p:cNvSpPr>
          <p:nvPr>
            <p:ph type="sldNum" idx="12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515" name="Google Shape;51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9400" y="228600"/>
            <a:ext cx="1246188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0"/>
          <p:cNvSpPr txBox="1">
            <a:spLocks noGrp="1"/>
          </p:cNvSpPr>
          <p:nvPr>
            <p:ph type="title"/>
          </p:nvPr>
        </p:nvSpPr>
        <p:spPr>
          <a:xfrm>
            <a:off x="1484313" y="342900"/>
            <a:ext cx="1001871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dirty="0"/>
              <a:t>Advantages: Link-State Routing</a:t>
            </a:r>
            <a:endParaRPr sz="3600" dirty="0"/>
          </a:p>
        </p:txBody>
      </p:sp>
      <p:sp>
        <p:nvSpPr>
          <p:cNvPr id="513" name="Google Shape;513;p30"/>
          <p:cNvSpPr txBox="1">
            <a:spLocks noGrp="1"/>
          </p:cNvSpPr>
          <p:nvPr>
            <p:ph type="body" idx="1"/>
          </p:nvPr>
        </p:nvSpPr>
        <p:spPr>
          <a:xfrm>
            <a:off x="813082" y="887506"/>
            <a:ext cx="10139081" cy="559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>
              <a:spcBef>
                <a:spcPts val="0"/>
              </a:spcBef>
              <a:buSzPts val="2900"/>
              <a:buNone/>
            </a:pPr>
            <a:endParaRPr sz="2100" dirty="0"/>
          </a:p>
          <a:p>
            <a:pPr marL="214313" lvl="0" indent="-214313" algn="just">
              <a:spcBef>
                <a:spcPts val="850"/>
              </a:spcBef>
              <a:buSzPts val="2900"/>
            </a:pPr>
            <a:r>
              <a:rPr lang="en-US" sz="3600" b="1" dirty="0">
                <a:solidFill>
                  <a:srgbClr val="7030A0"/>
                </a:solidFill>
              </a:rPr>
              <a:t>Hierarchical </a:t>
            </a:r>
            <a:r>
              <a:rPr lang="en-US" sz="3600" b="1" dirty="0" smtClean="0">
                <a:solidFill>
                  <a:srgbClr val="7030A0"/>
                </a:solidFill>
              </a:rPr>
              <a:t>Design</a:t>
            </a:r>
            <a:r>
              <a:rPr lang="en-US" sz="3200" dirty="0" smtClean="0">
                <a:solidFill>
                  <a:srgbClr val="7030A0"/>
                </a:solidFill>
              </a:rPr>
              <a:t>–</a:t>
            </a:r>
          </a:p>
          <a:p>
            <a:pPr marL="671513" lvl="1" indent="-214313" algn="just">
              <a:spcBef>
                <a:spcPts val="850"/>
              </a:spcBef>
              <a:buSzPts val="2900"/>
            </a:pPr>
            <a:r>
              <a:rPr lang="en-US" sz="2800" dirty="0" smtClean="0"/>
              <a:t>Large </a:t>
            </a:r>
            <a:r>
              <a:rPr lang="en-US" sz="2800" dirty="0"/>
              <a:t>networks can be divided into </a:t>
            </a:r>
            <a:r>
              <a:rPr lang="en-US" sz="2800" b="1" dirty="0">
                <a:solidFill>
                  <a:srgbClr val="0070C0"/>
                </a:solidFill>
              </a:rPr>
              <a:t>areas</a:t>
            </a:r>
            <a:r>
              <a:rPr lang="en-US" sz="2800" dirty="0">
                <a:solidFill>
                  <a:srgbClr val="0070C0"/>
                </a:solidFill>
              </a:rPr>
              <a:t>. 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671513" lvl="1" indent="-214313" algn="just">
              <a:spcBef>
                <a:spcPts val="850"/>
              </a:spcBef>
              <a:buSzPts val="2900"/>
            </a:pPr>
            <a:r>
              <a:rPr lang="en-US" sz="2800" dirty="0" smtClean="0"/>
              <a:t>This </a:t>
            </a:r>
            <a:r>
              <a:rPr lang="en-US" sz="2800" dirty="0"/>
              <a:t>helps in </a:t>
            </a:r>
            <a:r>
              <a:rPr lang="en-US" sz="2800" b="1" dirty="0">
                <a:solidFill>
                  <a:srgbClr val="0070C0"/>
                </a:solidFill>
              </a:rPr>
              <a:t>summarizing routes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and makes the network easier to manage.</a:t>
            </a:r>
            <a:endParaRPr lang="en-US" sz="2800" dirty="0" smtClean="0"/>
          </a:p>
          <a:p>
            <a:pPr marL="214313" lvl="0" indent="-214313" algn="just">
              <a:spcBef>
                <a:spcPts val="850"/>
              </a:spcBef>
              <a:buSzPts val="2900"/>
            </a:pPr>
            <a:r>
              <a:rPr lang="en-US" sz="3600" b="1" dirty="0" smtClean="0">
                <a:solidFill>
                  <a:srgbClr val="7030A0"/>
                </a:solidFill>
              </a:rPr>
              <a:t>Event-driven </a:t>
            </a:r>
            <a:r>
              <a:rPr lang="en-US" sz="3600" b="1" dirty="0">
                <a:solidFill>
                  <a:srgbClr val="7030A0"/>
                </a:solidFill>
              </a:rPr>
              <a:t>Updates</a:t>
            </a:r>
            <a:r>
              <a:rPr lang="en-US" sz="3200" dirty="0">
                <a:solidFill>
                  <a:srgbClr val="7030A0"/>
                </a:solidFill>
              </a:rPr>
              <a:t>– </a:t>
            </a:r>
            <a:endParaRPr lang="en-US" sz="3200" dirty="0">
              <a:solidFill>
                <a:srgbClr val="7030A0"/>
              </a:solidFill>
            </a:endParaRPr>
          </a:p>
          <a:p>
            <a:pPr marL="671513" lvl="1" indent="-214313" algn="just">
              <a:spcBef>
                <a:spcPts val="850"/>
              </a:spcBef>
              <a:buSzPts val="2900"/>
            </a:pPr>
            <a:r>
              <a:rPr lang="en-US" sz="2800" dirty="0" smtClean="0"/>
              <a:t>After </a:t>
            </a:r>
            <a:r>
              <a:rPr lang="en-US" sz="2800" dirty="0"/>
              <a:t>the first flooding, updates are sent </a:t>
            </a:r>
            <a:r>
              <a:rPr lang="en-US" sz="2800" b="1" dirty="0">
                <a:solidFill>
                  <a:srgbClr val="0070C0"/>
                </a:solidFill>
              </a:rPr>
              <a:t>only when something changes</a:t>
            </a:r>
            <a:r>
              <a:rPr lang="en-US" sz="2800" dirty="0"/>
              <a:t> (like a link goes down). </a:t>
            </a:r>
            <a:endParaRPr lang="en-US" sz="2800" dirty="0" smtClean="0"/>
          </a:p>
          <a:p>
            <a:pPr marL="671513" lvl="1" indent="-214313" algn="just">
              <a:spcBef>
                <a:spcPts val="850"/>
              </a:spcBef>
              <a:buSzPts val="2900"/>
            </a:pPr>
            <a:r>
              <a:rPr lang="en-US" sz="2800" dirty="0" smtClean="0"/>
              <a:t>Only </a:t>
            </a:r>
            <a:r>
              <a:rPr lang="en-US" sz="2800" dirty="0"/>
              <a:t>the changed info is shared, not the whole table.</a:t>
            </a:r>
            <a:endParaRPr sz="2800" dirty="0"/>
          </a:p>
        </p:txBody>
      </p:sp>
      <p:sp>
        <p:nvSpPr>
          <p:cNvPr id="514" name="Google Shape;514;p30"/>
          <p:cNvSpPr txBox="1">
            <a:spLocks noGrp="1"/>
          </p:cNvSpPr>
          <p:nvPr>
            <p:ph type="sldNum" idx="12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515" name="Google Shape;51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9400" y="228600"/>
            <a:ext cx="1246188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How OSPF Protocol Works &amp; Basic Concepts: OSPF Neighbor, Topology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494" y="3754718"/>
            <a:ext cx="4417531" cy="272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oute Summarization Advantages and Disadvantag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324" y="3545476"/>
            <a:ext cx="4442551" cy="314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5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1"/>
          <p:cNvSpPr txBox="1">
            <a:spLocks noGrp="1"/>
          </p:cNvSpPr>
          <p:nvPr>
            <p:ph type="title"/>
          </p:nvPr>
        </p:nvSpPr>
        <p:spPr>
          <a:xfrm>
            <a:off x="1389016" y="214919"/>
            <a:ext cx="10018712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dirty="0"/>
              <a:t>Comparison</a:t>
            </a:r>
            <a:endParaRPr sz="4000" dirty="0"/>
          </a:p>
        </p:txBody>
      </p:sp>
      <p:graphicFrame>
        <p:nvGraphicFramePr>
          <p:cNvPr id="521" name="Google Shape;521;p31"/>
          <p:cNvGraphicFramePr/>
          <p:nvPr>
            <p:extLst>
              <p:ext uri="{D42A27DB-BD31-4B8C-83A1-F6EECF244321}">
                <p14:modId xmlns:p14="http://schemas.microsoft.com/office/powerpoint/2010/main" val="1813104885"/>
              </p:ext>
            </p:extLst>
          </p:nvPr>
        </p:nvGraphicFramePr>
        <p:xfrm>
          <a:off x="1297148" y="1360714"/>
          <a:ext cx="9840184" cy="5213070"/>
        </p:xfrm>
        <a:graphic>
          <a:graphicData uri="http://schemas.openxmlformats.org/drawingml/2006/table">
            <a:tbl>
              <a:tblPr firstRow="1" firstCol="1" bandRow="1">
                <a:noFill/>
                <a:tableStyleId>{3980205E-D60B-45EA-99D4-1E1F3F1298A8}</a:tableStyleId>
              </a:tblPr>
              <a:tblGrid>
                <a:gridCol w="2267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6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6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1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strike="noStrike" cap="none" dirty="0"/>
                        <a:t> 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7030A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Distance Vector</a:t>
                      </a:r>
                      <a:endParaRPr sz="1800" u="none" strike="noStrike" cap="none" dirty="0">
                        <a:solidFill>
                          <a:srgbClr val="7030A0"/>
                        </a:solidFill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0070C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Link State</a:t>
                      </a:r>
                      <a:endParaRPr sz="1800" u="none" strike="noStrike" cap="none" dirty="0">
                        <a:solidFill>
                          <a:srgbClr val="0070C0"/>
                        </a:solidFill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80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Network view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7030A0"/>
                          </a:solidFill>
                        </a:rPr>
                        <a:t>Topology knowledge from the neighbor point of view </a:t>
                      </a:r>
                      <a:endParaRPr sz="2400" u="none" strike="noStrike" cap="none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0070C0"/>
                          </a:solidFill>
                        </a:rPr>
                        <a:t>Common and complete knowledge of the network topology</a:t>
                      </a:r>
                      <a:endParaRPr sz="2400" u="none" strike="noStrike" cap="none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68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Best Path Calculation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7030A0"/>
                          </a:solidFill>
                        </a:rPr>
                        <a:t>Based on fewest number of hops </a:t>
                      </a:r>
                      <a:endParaRPr sz="2400" u="none" strike="noStrike" cap="none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0070C0"/>
                          </a:solidFill>
                        </a:rPr>
                        <a:t>Based on the link cost</a:t>
                      </a:r>
                      <a:endParaRPr sz="2400" u="none" strike="noStrike" cap="none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88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Updates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7030A0"/>
                          </a:solidFill>
                        </a:rPr>
                        <a:t>Full routing table </a:t>
                      </a:r>
                      <a:endParaRPr sz="2400" u="none" strike="noStrike" cap="none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0070C0"/>
                          </a:solidFill>
                        </a:rPr>
                        <a:t>Link State Updates</a:t>
                      </a:r>
                      <a:endParaRPr sz="2400" u="none" strike="noStrike" cap="none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88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Algorithm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7030A0"/>
                          </a:solidFill>
                        </a:rPr>
                        <a:t>Bellman-Ford </a:t>
                      </a:r>
                      <a:endParaRPr sz="2400" u="none" strike="noStrike" cap="none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strike="noStrike" cap="none" dirty="0" err="1">
                          <a:solidFill>
                            <a:srgbClr val="0070C0"/>
                          </a:solidFill>
                        </a:rPr>
                        <a:t>Dijsktra</a:t>
                      </a:r>
                      <a:endParaRPr sz="2400" u="none" strike="noStrike" cap="none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88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CPU and Memory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7030A0"/>
                          </a:solidFill>
                        </a:rPr>
                        <a:t>Low utilization </a:t>
                      </a:r>
                      <a:endParaRPr sz="2400" u="none" strike="noStrike" cap="none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0070C0"/>
                          </a:solidFill>
                        </a:rPr>
                        <a:t>Intensive</a:t>
                      </a:r>
                      <a:endParaRPr sz="2400" u="none" strike="noStrike" cap="none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61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hierarchical Structure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7030A0"/>
                          </a:solidFill>
                        </a:rPr>
                        <a:t>No </a:t>
                      </a:r>
                      <a:endParaRPr sz="2400" u="none" strike="noStrike" cap="none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0070C0"/>
                          </a:solidFill>
                        </a:rPr>
                        <a:t>Yes</a:t>
                      </a:r>
                      <a:endParaRPr sz="2400" u="none" strike="noStrike" cap="none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88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Convergence time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7030A0"/>
                          </a:solidFill>
                        </a:rPr>
                        <a:t>Moderate </a:t>
                      </a:r>
                      <a:endParaRPr sz="2400" u="none" strike="noStrike" cap="none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0070C0"/>
                          </a:solidFill>
                        </a:rPr>
                        <a:t>Fast</a:t>
                      </a:r>
                      <a:endParaRPr sz="2400" u="none" strike="noStrike" cap="none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2" name="Google Shape;522;p31"/>
          <p:cNvSpPr txBox="1">
            <a:spLocks noGrp="1"/>
          </p:cNvSpPr>
          <p:nvPr>
            <p:ph type="sldNum" idx="12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523" name="Google Shape;52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14238" y="228600"/>
            <a:ext cx="1246188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2"/>
          <p:cNvSpPr txBox="1">
            <a:spLocks noGrp="1"/>
          </p:cNvSpPr>
          <p:nvPr>
            <p:ph type="ctrTitle"/>
          </p:nvPr>
        </p:nvSpPr>
        <p:spPr>
          <a:xfrm>
            <a:off x="2928402" y="1380070"/>
            <a:ext cx="8574623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"/>
          <p:cNvSpPr txBox="1">
            <a:spLocks noGrp="1"/>
          </p:cNvSpPr>
          <p:nvPr>
            <p:ph type="title" idx="4294967295"/>
          </p:nvPr>
        </p:nvSpPr>
        <p:spPr>
          <a:xfrm>
            <a:off x="1754187" y="152400"/>
            <a:ext cx="7794761" cy="8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 smtClean="0"/>
              <a:t>Distance Vector </a:t>
            </a:r>
            <a:r>
              <a:rPr lang="en-US" b="1" dirty="0"/>
              <a:t>Routing Protocols</a:t>
            </a:r>
            <a:endParaRPr dirty="0"/>
          </a:p>
        </p:txBody>
      </p:sp>
      <p:sp>
        <p:nvSpPr>
          <p:cNvPr id="294" name="Google Shape;294;p3"/>
          <p:cNvSpPr txBox="1">
            <a:spLocks noGrp="1"/>
          </p:cNvSpPr>
          <p:nvPr>
            <p:ph type="body" idx="4294967295"/>
          </p:nvPr>
        </p:nvSpPr>
        <p:spPr>
          <a:xfrm>
            <a:off x="1667760" y="4166735"/>
            <a:ext cx="9559834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14313" lvl="0" indent="-2209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Distance Vector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/>
              <a:t>routing protocols are like road signs.</a:t>
            </a:r>
            <a:endParaRPr sz="2400" dirty="0"/>
          </a:p>
          <a:p>
            <a:pPr marL="855663" lvl="1" indent="-28892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800" dirty="0"/>
              <a:t>Routers must make preferred path decisions based on a distance or metric to a network</a:t>
            </a:r>
            <a:r>
              <a:rPr lang="en-US" sz="2800" dirty="0" smtClean="0"/>
              <a:t>.</a:t>
            </a:r>
            <a:endParaRPr sz="1800" dirty="0"/>
          </a:p>
        </p:txBody>
      </p:sp>
      <p:sp>
        <p:nvSpPr>
          <p:cNvPr id="297" name="Google Shape;297;p3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398" y="1004898"/>
            <a:ext cx="5776961" cy="3048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294;p3"/>
          <p:cNvSpPr txBox="1">
            <a:spLocks/>
          </p:cNvSpPr>
          <p:nvPr/>
        </p:nvSpPr>
        <p:spPr>
          <a:xfrm>
            <a:off x="6361610" y="1697853"/>
            <a:ext cx="5590903" cy="404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87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6671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2175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829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88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2067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45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2531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2531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2531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25310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214313" indent="-220980">
              <a:spcBef>
                <a:spcPts val="930"/>
              </a:spcBef>
              <a:buClr>
                <a:srgbClr val="1186C3"/>
              </a:buClr>
              <a:buSzPts val="3480"/>
            </a:pPr>
            <a:r>
              <a:rPr lang="en-US" sz="3200" b="1" dirty="0" smtClean="0">
                <a:solidFill>
                  <a:srgbClr val="7030A0"/>
                </a:solidFill>
              </a:rPr>
              <a:t>Link-State</a:t>
            </a:r>
            <a:r>
              <a:rPr lang="en-US" sz="3200" dirty="0" smtClean="0"/>
              <a:t> routing protocols are more like a road map.</a:t>
            </a:r>
            <a:endParaRPr lang="en-US" sz="2400" dirty="0" smtClean="0"/>
          </a:p>
          <a:p>
            <a:pPr marL="855663" lvl="1" indent="-288925">
              <a:spcBef>
                <a:spcPts val="850"/>
              </a:spcBef>
              <a:buClr>
                <a:srgbClr val="1186C3"/>
              </a:buClr>
              <a:buSzPts val="2900"/>
            </a:pPr>
            <a:r>
              <a:rPr lang="en-US" sz="2800" dirty="0" smtClean="0"/>
              <a:t>They create a topological map of the network </a:t>
            </a:r>
          </a:p>
          <a:p>
            <a:pPr marL="855663" lvl="1" indent="-288925">
              <a:spcBef>
                <a:spcPts val="850"/>
              </a:spcBef>
              <a:buClr>
                <a:srgbClr val="1186C3"/>
              </a:buClr>
              <a:buSzPts val="2900"/>
            </a:pPr>
            <a:r>
              <a:rPr lang="en-US" sz="2800" dirty="0"/>
              <a:t>E</a:t>
            </a:r>
            <a:r>
              <a:rPr lang="en-US" sz="2800" dirty="0" smtClean="0"/>
              <a:t>ach router uses this map to determine the shortest path to each network.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03" y="1584906"/>
            <a:ext cx="4657143" cy="4647619"/>
          </a:xfrm>
          <a:prstGeom prst="rect">
            <a:avLst/>
          </a:prstGeom>
        </p:spPr>
      </p:pic>
      <p:sp>
        <p:nvSpPr>
          <p:cNvPr id="7" name="Google Shape;293;p3"/>
          <p:cNvSpPr txBox="1">
            <a:spLocks noGrp="1"/>
          </p:cNvSpPr>
          <p:nvPr>
            <p:ph type="title" idx="4294967295"/>
          </p:nvPr>
        </p:nvSpPr>
        <p:spPr>
          <a:xfrm>
            <a:off x="1754187" y="152400"/>
            <a:ext cx="7794761" cy="8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 smtClean="0"/>
              <a:t>Link State Routing </a:t>
            </a:r>
            <a:r>
              <a:rPr lang="en-US" b="1" dirty="0"/>
              <a:t>Protocols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8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"/>
          <p:cNvSpPr/>
          <p:nvPr/>
        </p:nvSpPr>
        <p:spPr>
          <a:xfrm>
            <a:off x="1161255" y="1580287"/>
            <a:ext cx="10341770" cy="4977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13" lvl="0" indent="-257809">
              <a:lnSpc>
                <a:spcPct val="80000"/>
              </a:lnSpc>
              <a:buClr>
                <a:srgbClr val="1287C3"/>
              </a:buClr>
              <a:buSzPts val="4060"/>
              <a:buFont typeface="Arial"/>
              <a:buChar char="•"/>
            </a:pPr>
            <a:r>
              <a:rPr lang="en-US" sz="3600" dirty="0">
                <a:latin typeface="Corbel" panose="020B0503020204020204" pitchFamily="34" charset="0"/>
                <a:cs typeface="Calibri" panose="020F0502020204030204" pitchFamily="34" charset="0"/>
              </a:rPr>
              <a:t>A </a:t>
            </a:r>
            <a:r>
              <a:rPr lang="en-US" sz="3600" b="1" dirty="0">
                <a:solidFill>
                  <a:srgbClr val="0070C0"/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centralized algorithm</a:t>
            </a:r>
            <a:r>
              <a:rPr lang="en-US" sz="3600" dirty="0">
                <a:latin typeface="Corbel" panose="020B0503020204020204" pitchFamily="34" charset="0"/>
                <a:cs typeface="Calibri" panose="020F0502020204030204" pitchFamily="34" charset="0"/>
              </a:rPr>
              <a:t>: finds the least-cost path using complete knowledge of the network</a:t>
            </a:r>
            <a:r>
              <a:rPr lang="en-US" sz="3600" dirty="0" smtClean="0">
                <a:latin typeface="Corbel" panose="020B0503020204020204" pitchFamily="34" charset="0"/>
                <a:cs typeface="Calibri" panose="020F0502020204030204" pitchFamily="34" charset="0"/>
              </a:rPr>
              <a:t>.</a:t>
            </a:r>
          </a:p>
          <a:p>
            <a:pPr marL="214313" lvl="0" indent="-257809">
              <a:lnSpc>
                <a:spcPct val="80000"/>
              </a:lnSpc>
              <a:buClr>
                <a:srgbClr val="1287C3"/>
              </a:buClr>
              <a:buSzPts val="4060"/>
              <a:buFont typeface="Arial"/>
              <a:buChar char="•"/>
            </a:pPr>
            <a:endParaRPr lang="en-US" sz="3600" dirty="0" smtClean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pPr marL="214313" lvl="0" indent="-257809">
              <a:lnSpc>
                <a:spcPct val="80000"/>
              </a:lnSpc>
              <a:buClr>
                <a:srgbClr val="1287C3"/>
              </a:buClr>
              <a:buSzPts val="4060"/>
              <a:buFont typeface="Arial"/>
              <a:buChar char="•"/>
            </a:pPr>
            <a:r>
              <a:rPr lang="en-US" sz="3600" dirty="0" smtClean="0">
                <a:latin typeface="Corbel" panose="020B0503020204020204" pitchFamily="34" charset="0"/>
                <a:cs typeface="Calibri" panose="020F0502020204030204" pitchFamily="34" charset="0"/>
              </a:rPr>
              <a:t>Also </a:t>
            </a:r>
            <a:r>
              <a:rPr lang="en-US" sz="3600" dirty="0">
                <a:latin typeface="Corbel" panose="020B0503020204020204" pitchFamily="34" charset="0"/>
                <a:cs typeface="Calibri" panose="020F0502020204030204" pitchFamily="34" charset="0"/>
              </a:rPr>
              <a:t>called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Shortest Path First (SPF) </a:t>
            </a:r>
            <a:r>
              <a:rPr lang="en-US" sz="3600" dirty="0" smtClean="0">
                <a:latin typeface="Corbel" panose="020B0503020204020204" pitchFamily="34" charset="0"/>
                <a:cs typeface="Calibri" panose="020F0502020204030204" pitchFamily="34" charset="0"/>
              </a:rPr>
              <a:t>protocols.</a:t>
            </a:r>
          </a:p>
          <a:p>
            <a:pPr marL="214313" lvl="0" indent="-257809">
              <a:lnSpc>
                <a:spcPct val="80000"/>
              </a:lnSpc>
              <a:buClr>
                <a:srgbClr val="1287C3"/>
              </a:buClr>
              <a:buSzPts val="4060"/>
              <a:buFont typeface="Arial"/>
              <a:buChar char="•"/>
            </a:pPr>
            <a:endParaRPr lang="en-US" sz="3200" dirty="0" smtClean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pPr marL="214313" lvl="0" indent="-257809">
              <a:lnSpc>
                <a:spcPct val="80000"/>
              </a:lnSpc>
              <a:buClr>
                <a:srgbClr val="1287C3"/>
              </a:buClr>
              <a:buSzPts val="4060"/>
              <a:buFont typeface="Arial"/>
              <a:buChar char="•"/>
            </a:pPr>
            <a:r>
              <a:rPr lang="en-US" sz="3200" dirty="0" smtClean="0">
                <a:latin typeface="Corbel" panose="020B0503020204020204" pitchFamily="34" charset="0"/>
                <a:cs typeface="Calibri" panose="020F0502020204030204" pitchFamily="34" charset="0"/>
              </a:rPr>
              <a:t>Uses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Dijkstra’s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 Algorithm </a:t>
            </a:r>
            <a:r>
              <a:rPr lang="en-US" sz="3200" dirty="0">
                <a:latin typeface="Corbel" panose="020B0503020204020204" pitchFamily="34" charset="0"/>
                <a:cs typeface="Calibri" panose="020F0502020204030204" pitchFamily="34" charset="0"/>
              </a:rPr>
              <a:t>to compute the shortest path from one node to all </a:t>
            </a:r>
            <a:r>
              <a:rPr lang="en-US" sz="3200" dirty="0" smtClean="0">
                <a:latin typeface="Corbel" panose="020B0503020204020204" pitchFamily="34" charset="0"/>
                <a:cs typeface="Calibri" panose="020F0502020204030204" pitchFamily="34" charset="0"/>
              </a:rPr>
              <a:t>others.</a:t>
            </a:r>
          </a:p>
          <a:p>
            <a:pPr marL="214313" lvl="0" indent="-257809">
              <a:lnSpc>
                <a:spcPct val="80000"/>
              </a:lnSpc>
              <a:buClr>
                <a:srgbClr val="1287C3"/>
              </a:buClr>
              <a:buSzPts val="4060"/>
              <a:buFont typeface="Arial"/>
              <a:buChar char="•"/>
            </a:pPr>
            <a:endParaRPr lang="en-US" sz="3600" dirty="0" smtClean="0"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pPr marL="214313" lvl="0" indent="-257809">
              <a:lnSpc>
                <a:spcPct val="80000"/>
              </a:lnSpc>
              <a:buClr>
                <a:srgbClr val="1287C3"/>
              </a:buClr>
              <a:buSzPts val="4060"/>
              <a:buFont typeface="Arial"/>
              <a:buChar char="•"/>
            </a:pPr>
            <a:r>
              <a:rPr lang="en-US" sz="3600" dirty="0" smtClean="0">
                <a:latin typeface="Corbel" panose="020B0503020204020204" pitchFamily="34" charset="0"/>
                <a:cs typeface="Calibri" panose="020F0502020204030204" pitchFamily="34" charset="0"/>
              </a:rPr>
              <a:t>Though </a:t>
            </a:r>
            <a:r>
              <a:rPr lang="en-US" sz="3600" dirty="0">
                <a:latin typeface="Corbel" panose="020B0503020204020204" pitchFamily="34" charset="0"/>
                <a:cs typeface="Calibri" panose="020F0502020204030204" pitchFamily="34" charset="0"/>
              </a:rPr>
              <a:t>it sounds complex, the basic idea is simple and easy to configure.</a:t>
            </a:r>
          </a:p>
        </p:txBody>
      </p:sp>
      <p:sp>
        <p:nvSpPr>
          <p:cNvPr id="303" name="Google Shape;303;p4"/>
          <p:cNvSpPr/>
          <p:nvPr/>
        </p:nvSpPr>
        <p:spPr>
          <a:xfrm>
            <a:off x="2057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Link-State Routing Protocols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9400" y="228600"/>
            <a:ext cx="1246188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"/>
          <p:cNvSpPr txBox="1">
            <a:spLocks noGrp="1"/>
          </p:cNvSpPr>
          <p:nvPr>
            <p:ph type="sldNum" idx="12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9"/>
          <p:cNvSpPr txBox="1">
            <a:spLocks noGrp="1"/>
          </p:cNvSpPr>
          <p:nvPr>
            <p:ph type="title" idx="4294967295"/>
          </p:nvPr>
        </p:nvSpPr>
        <p:spPr>
          <a:xfrm>
            <a:off x="1537063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dirty="0" smtClean="0"/>
              <a:t>How it works</a:t>
            </a:r>
            <a:endParaRPr sz="3200" dirty="0"/>
          </a:p>
        </p:txBody>
      </p:sp>
      <p:sp>
        <p:nvSpPr>
          <p:cNvPr id="313" name="Google Shape;313;p69"/>
          <p:cNvSpPr txBox="1">
            <a:spLocks noGrp="1"/>
          </p:cNvSpPr>
          <p:nvPr>
            <p:ph type="body" idx="4294967295"/>
          </p:nvPr>
        </p:nvSpPr>
        <p:spPr>
          <a:xfrm>
            <a:off x="1340123" y="1188720"/>
            <a:ext cx="10058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>
              <a:lnSpc>
                <a:spcPct val="80000"/>
              </a:lnSpc>
              <a:spcBef>
                <a:spcPts val="0"/>
              </a:spcBef>
              <a:buSzPts val="5220"/>
            </a:pPr>
            <a:r>
              <a:rPr lang="en-IN" sz="3200" dirty="0">
                <a:latin typeface="Corbel" panose="020B0503020204020204" pitchFamily="34" charset="0"/>
              </a:rPr>
              <a:t>Uses </a:t>
            </a:r>
            <a:r>
              <a:rPr lang="en-IN" sz="32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Dijkstra’s</a:t>
            </a: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Algorithm (SPF)</a:t>
            </a:r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.</a:t>
            </a:r>
            <a:endParaRPr sz="3200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571500" lvl="0" indent="-571500">
              <a:lnSpc>
                <a:spcPct val="80000"/>
              </a:lnSpc>
              <a:spcBef>
                <a:spcPts val="0"/>
              </a:spcBef>
              <a:buSzPts val="5220"/>
            </a:pPr>
            <a:endParaRPr lang="en-US" sz="3200" dirty="0" smtClean="0">
              <a:latin typeface="Corbel" panose="020B0503020204020204" pitchFamily="34" charset="0"/>
            </a:endParaRPr>
          </a:p>
          <a:p>
            <a:pPr marL="571500" lvl="0" indent="-571500">
              <a:lnSpc>
                <a:spcPct val="80000"/>
              </a:lnSpc>
              <a:spcBef>
                <a:spcPts val="0"/>
              </a:spcBef>
              <a:buSzPts val="5220"/>
            </a:pPr>
            <a:r>
              <a:rPr lang="en-US" sz="3200" dirty="0" smtClean="0">
                <a:latin typeface="Corbel" panose="020B0503020204020204" pitchFamily="34" charset="0"/>
              </a:rPr>
              <a:t>Every </a:t>
            </a:r>
            <a:r>
              <a:rPr lang="en-US" sz="3200" dirty="0">
                <a:latin typeface="Corbel" panose="020B0503020204020204" pitchFamily="34" charset="0"/>
              </a:rPr>
              <a:t>router knows the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full network map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3200" dirty="0">
                <a:latin typeface="Corbel" panose="020B0503020204020204" pitchFamily="34" charset="0"/>
              </a:rPr>
              <a:t>(topology + link </a:t>
            </a:r>
            <a:r>
              <a:rPr lang="en-US" sz="3200" dirty="0" smtClean="0">
                <a:latin typeface="Corbel" panose="020B0503020204020204" pitchFamily="34" charset="0"/>
              </a:rPr>
              <a:t>costs</a:t>
            </a:r>
          </a:p>
          <a:p>
            <a:pPr marL="571500" lvl="0" indent="-571500">
              <a:lnSpc>
                <a:spcPct val="80000"/>
              </a:lnSpc>
              <a:spcBef>
                <a:spcPts val="0"/>
              </a:spcBef>
              <a:buSzPts val="5220"/>
            </a:pPr>
            <a:endParaRPr lang="en-US" sz="3200" dirty="0" smtClean="0">
              <a:latin typeface="Corbel" panose="020B0503020204020204" pitchFamily="34" charset="0"/>
            </a:endParaRPr>
          </a:p>
          <a:p>
            <a:pPr marL="571500" lvl="0" indent="-571500">
              <a:lnSpc>
                <a:spcPct val="80000"/>
              </a:lnSpc>
              <a:spcBef>
                <a:spcPts val="0"/>
              </a:spcBef>
              <a:buSzPts val="5220"/>
            </a:pPr>
            <a:r>
              <a:rPr lang="en-US" sz="3200" dirty="0" smtClean="0">
                <a:latin typeface="Corbel" panose="020B0503020204020204" pitchFamily="34" charset="0"/>
              </a:rPr>
              <a:t>Each </a:t>
            </a:r>
            <a:r>
              <a:rPr lang="en-US" sz="3200" dirty="0">
                <a:latin typeface="Corbel" panose="020B0503020204020204" pitchFamily="34" charset="0"/>
              </a:rPr>
              <a:t>router computes the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least-cost paths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3200" dirty="0">
                <a:latin typeface="Corbel" panose="020B0503020204020204" pitchFamily="34" charset="0"/>
              </a:rPr>
              <a:t>from itself to all </a:t>
            </a:r>
            <a:r>
              <a:rPr lang="en-US" sz="3200" dirty="0" smtClean="0">
                <a:latin typeface="Corbel" panose="020B0503020204020204" pitchFamily="34" charset="0"/>
              </a:rPr>
              <a:t>other</a:t>
            </a:r>
          </a:p>
          <a:p>
            <a:pPr marL="571500" lvl="0" indent="-571500">
              <a:lnSpc>
                <a:spcPct val="80000"/>
              </a:lnSpc>
              <a:spcBef>
                <a:spcPts val="0"/>
              </a:spcBef>
              <a:buSzPts val="5220"/>
            </a:pPr>
            <a:endParaRPr lang="en-US" sz="3200" dirty="0" smtClean="0">
              <a:latin typeface="Corbel" panose="020B0503020204020204" pitchFamily="34" charset="0"/>
            </a:endParaRPr>
          </a:p>
          <a:p>
            <a:pPr marL="571500" lvl="0" indent="-571500">
              <a:lnSpc>
                <a:spcPct val="80000"/>
              </a:lnSpc>
              <a:spcBef>
                <a:spcPts val="0"/>
              </a:spcBef>
              <a:buSzPts val="5220"/>
            </a:pPr>
            <a:r>
              <a:rPr lang="en-US" sz="3200" dirty="0" smtClean="0">
                <a:latin typeface="Corbel" panose="020B0503020204020204" pitchFamily="34" charset="0"/>
              </a:rPr>
              <a:t>The </a:t>
            </a:r>
            <a:r>
              <a:rPr lang="en-US" sz="3200" dirty="0">
                <a:latin typeface="Corbel" panose="020B0503020204020204" pitchFamily="34" charset="0"/>
              </a:rPr>
              <a:t>result is 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forwarding/routing table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3200" dirty="0">
                <a:latin typeface="Corbel" panose="020B0503020204020204" pitchFamily="34" charset="0"/>
              </a:rPr>
              <a:t>(tells where to send packets</a:t>
            </a:r>
            <a:r>
              <a:rPr lang="en-US" sz="3200" dirty="0" smtClean="0">
                <a:latin typeface="Corbel" panose="020B0503020204020204" pitchFamily="34" charset="0"/>
              </a:rPr>
              <a:t>)</a:t>
            </a:r>
          </a:p>
          <a:p>
            <a:pPr marL="571500" lvl="0" indent="-571500">
              <a:lnSpc>
                <a:spcPct val="80000"/>
              </a:lnSpc>
              <a:spcBef>
                <a:spcPts val="0"/>
              </a:spcBef>
              <a:buSzPts val="5220"/>
            </a:pPr>
            <a:endParaRPr lang="en-US" sz="3200" dirty="0" smtClean="0">
              <a:latin typeface="Corbel" panose="020B0503020204020204" pitchFamily="34" charset="0"/>
            </a:endParaRPr>
          </a:p>
          <a:p>
            <a:pPr marL="571500" lvl="0" indent="-571500">
              <a:lnSpc>
                <a:spcPct val="80000"/>
              </a:lnSpc>
              <a:spcBef>
                <a:spcPts val="0"/>
              </a:spcBef>
              <a:buSzPts val="5220"/>
            </a:pPr>
            <a:r>
              <a:rPr lang="en-US" sz="3200" dirty="0" smtClean="0">
                <a:latin typeface="Corbel" panose="020B0503020204020204" pitchFamily="34" charset="0"/>
              </a:rPr>
              <a:t>Algorithm </a:t>
            </a:r>
            <a:r>
              <a:rPr lang="en-US" sz="3200" dirty="0">
                <a:latin typeface="Corbel" panose="020B0503020204020204" pitchFamily="34" charset="0"/>
              </a:rPr>
              <a:t>runs in steps: after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k iterations</a:t>
            </a:r>
            <a:r>
              <a:rPr lang="en-US" sz="3200" dirty="0">
                <a:latin typeface="Corbel" panose="020B0503020204020204" pitchFamily="34" charset="0"/>
              </a:rPr>
              <a:t>, the router knows the best path to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k destinations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14" name="Google Shape;314;p69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>
            <a:spLocks noGrp="1"/>
          </p:cNvSpPr>
          <p:nvPr>
            <p:ph type="title" idx="4294967295"/>
          </p:nvPr>
        </p:nvSpPr>
        <p:spPr>
          <a:xfrm>
            <a:off x="1800497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dirty="0"/>
              <a:t>Link-State Routing Process</a:t>
            </a:r>
            <a:endParaRPr dirty="0"/>
          </a:p>
        </p:txBody>
      </p:sp>
      <p:sp>
        <p:nvSpPr>
          <p:cNvPr id="321" name="Google Shape;321;p14"/>
          <p:cNvSpPr txBox="1">
            <a:spLocks noGrp="1"/>
          </p:cNvSpPr>
          <p:nvPr>
            <p:ph type="body" idx="4294967295"/>
          </p:nvPr>
        </p:nvSpPr>
        <p:spPr>
          <a:xfrm>
            <a:off x="1323702" y="1219200"/>
            <a:ext cx="10341429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None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5 Step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Process :</a:t>
            </a:r>
            <a:endParaRPr b="1" dirty="0">
              <a:solidFill>
                <a:schemeClr val="accent6">
                  <a:lumMod val="75000"/>
                </a:schemeClr>
              </a:solidFill>
            </a:endParaRPr>
          </a:p>
          <a:p>
            <a:pPr marL="1023938" lvl="1" indent="-457200">
              <a:spcBef>
                <a:spcPts val="930"/>
              </a:spcBef>
              <a:buSzPts val="3480"/>
              <a:buFont typeface="Corbel"/>
              <a:buAutoNum type="arabicPeriod"/>
            </a:pPr>
            <a:r>
              <a:rPr lang="en-US" sz="3200" dirty="0"/>
              <a:t>Each router learns its </a:t>
            </a:r>
            <a:r>
              <a:rPr lang="en-US" sz="3200" b="1" dirty="0">
                <a:solidFill>
                  <a:srgbClr val="0070C0"/>
                </a:solidFill>
              </a:rPr>
              <a:t>directly connected networks</a:t>
            </a:r>
            <a:r>
              <a:rPr lang="en-US" sz="3200" dirty="0" smtClean="0">
                <a:solidFill>
                  <a:srgbClr val="0070C0"/>
                </a:solidFill>
              </a:rPr>
              <a:t>.</a:t>
            </a:r>
          </a:p>
          <a:p>
            <a:pPr marL="1023938" lvl="1" indent="-457200">
              <a:spcBef>
                <a:spcPts val="930"/>
              </a:spcBef>
              <a:buSzPts val="3480"/>
              <a:buFont typeface="Corbel"/>
              <a:buAutoNum type="arabicPeriod"/>
            </a:pPr>
            <a:r>
              <a:rPr lang="en-US" sz="3200" dirty="0"/>
              <a:t>Each router </a:t>
            </a:r>
            <a:r>
              <a:rPr lang="en-US" sz="3200" b="1" dirty="0">
                <a:solidFill>
                  <a:srgbClr val="0070C0"/>
                </a:solidFill>
              </a:rPr>
              <a:t>talks to its neighbors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/>
              <a:t>(sends Hello packets</a:t>
            </a:r>
            <a:r>
              <a:rPr lang="en-US" sz="3200" dirty="0" smtClean="0"/>
              <a:t>).</a:t>
            </a:r>
          </a:p>
          <a:p>
            <a:pPr marL="1023938" lvl="1" indent="-457200">
              <a:spcBef>
                <a:spcPts val="930"/>
              </a:spcBef>
              <a:buSzPts val="3480"/>
              <a:buFont typeface="Corbel"/>
              <a:buAutoNum type="arabicPeriod"/>
            </a:pPr>
            <a:r>
              <a:rPr lang="en-US" sz="3200" dirty="0"/>
              <a:t>Each router creates a </a:t>
            </a:r>
            <a:r>
              <a:rPr lang="en-US" sz="3200" b="1" dirty="0">
                <a:solidFill>
                  <a:srgbClr val="0070C0"/>
                </a:solidFill>
              </a:rPr>
              <a:t>Link-State Packet (LSP)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/>
              <a:t>describing its links</a:t>
            </a:r>
            <a:r>
              <a:rPr lang="en-US" sz="3200" dirty="0" smtClean="0"/>
              <a:t>.</a:t>
            </a:r>
          </a:p>
          <a:p>
            <a:pPr marL="1023938" lvl="1" indent="-457200">
              <a:spcBef>
                <a:spcPts val="930"/>
              </a:spcBef>
              <a:buSzPts val="3480"/>
              <a:buFont typeface="Corbel"/>
              <a:buAutoNum type="arabicPeriod"/>
            </a:pPr>
            <a:r>
              <a:rPr lang="en-US" sz="3200" dirty="0"/>
              <a:t>Each router </a:t>
            </a:r>
            <a:r>
              <a:rPr lang="en-US" sz="3200" b="1" dirty="0">
                <a:solidFill>
                  <a:srgbClr val="0070C0"/>
                </a:solidFill>
              </a:rPr>
              <a:t>floods its LSP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/>
              <a:t>to all other routers</a:t>
            </a:r>
            <a:r>
              <a:rPr lang="en-US" sz="3200" dirty="0" smtClean="0"/>
              <a:t>.</a:t>
            </a:r>
          </a:p>
          <a:p>
            <a:pPr marL="1023938" lvl="1" indent="-457200">
              <a:spcBef>
                <a:spcPts val="930"/>
              </a:spcBef>
              <a:buSzPts val="3480"/>
              <a:buFont typeface="Corbel"/>
              <a:buAutoNum type="arabicPeriod"/>
            </a:pPr>
            <a:r>
              <a:rPr lang="en-US" sz="3200" dirty="0"/>
              <a:t>Every router builds a </a:t>
            </a:r>
            <a:r>
              <a:rPr lang="en-US" sz="3200" b="1" dirty="0">
                <a:solidFill>
                  <a:srgbClr val="0070C0"/>
                </a:solidFill>
              </a:rPr>
              <a:t>complete network map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/>
              <a:t>from all LSPs and runs </a:t>
            </a:r>
            <a:r>
              <a:rPr lang="en-US" sz="3200" dirty="0" err="1"/>
              <a:t>Dijkstra</a:t>
            </a:r>
            <a:r>
              <a:rPr lang="en-US" sz="3200" dirty="0"/>
              <a:t> to find the </a:t>
            </a:r>
            <a:r>
              <a:rPr lang="en-US" sz="3200" b="1" dirty="0">
                <a:solidFill>
                  <a:srgbClr val="7030A0"/>
                </a:solidFill>
              </a:rPr>
              <a:t>best paths</a:t>
            </a:r>
            <a:r>
              <a:rPr lang="en-US" sz="3200" dirty="0">
                <a:solidFill>
                  <a:srgbClr val="7030A0"/>
                </a:solidFill>
              </a:rPr>
              <a:t>.</a:t>
            </a:r>
            <a:endParaRPr sz="3200" dirty="0">
              <a:solidFill>
                <a:srgbClr val="7030A0"/>
              </a:solidFill>
            </a:endParaRPr>
          </a:p>
        </p:txBody>
      </p:sp>
      <p:sp>
        <p:nvSpPr>
          <p:cNvPr id="322" name="Google Shape;322;p14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 txBox="1">
            <a:spLocks noGrp="1"/>
          </p:cNvSpPr>
          <p:nvPr>
            <p:ph type="title" idx="4294967295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Step 1: Directly Connected Networks</a:t>
            </a:r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body" idx="4294967295"/>
          </p:nvPr>
        </p:nvSpPr>
        <p:spPr>
          <a:xfrm>
            <a:off x="1752600" y="4414707"/>
            <a:ext cx="9982200" cy="221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Tahoma"/>
              <a:buChar char="•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learns about its own </a:t>
            </a:r>
            <a:r>
              <a:rPr lang="en-US" sz="2400">
                <a:solidFill>
                  <a:schemeClr val="accent2"/>
                </a:solidFill>
              </a:rPr>
              <a:t>directly connected networks.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When a router interface is configured with an IP address and subnet mask and activated, the interface becomes part of that network.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Regardless of the routing protocols used</a:t>
            </a:r>
            <a:r>
              <a:rPr lang="en-US" sz="2400"/>
              <a:t>, these directly connected networks are now part of the routing table.</a:t>
            </a:r>
            <a:endParaRPr/>
          </a:p>
        </p:txBody>
      </p:sp>
      <p:pic>
        <p:nvPicPr>
          <p:cNvPr id="329" name="Google Shape;329;p15" descr="ls0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3175" y="1422732"/>
            <a:ext cx="4794250" cy="281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" name="Google Shape;330;p15"/>
          <p:cNvGrpSpPr/>
          <p:nvPr/>
        </p:nvGrpSpPr>
        <p:grpSpPr>
          <a:xfrm>
            <a:off x="2552700" y="1544175"/>
            <a:ext cx="7315200" cy="2576513"/>
            <a:chOff x="685800" y="4114800"/>
            <a:chExt cx="7315200" cy="2576299"/>
          </a:xfrm>
        </p:grpSpPr>
        <p:pic>
          <p:nvPicPr>
            <p:cNvPr id="331" name="Google Shape;331;p15" descr="ls11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76800" y="4114800"/>
              <a:ext cx="3124200" cy="257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15"/>
            <p:cNvSpPr txBox="1"/>
            <p:nvPr/>
          </p:nvSpPr>
          <p:spPr>
            <a:xfrm>
              <a:off x="685800" y="4571962"/>
              <a:ext cx="3505200" cy="1569908"/>
            </a:xfrm>
            <a:prstGeom prst="rect">
              <a:avLst/>
            </a:prstGeom>
            <a:solidFill>
              <a:srgbClr val="80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We will focus on the Link-State routing process from the perspective of R1.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15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"/>
          <p:cNvSpPr txBox="1">
            <a:spLocks noGrp="1"/>
          </p:cNvSpPr>
          <p:nvPr>
            <p:ph type="title" idx="4294967295"/>
          </p:nvPr>
        </p:nvSpPr>
        <p:spPr>
          <a:xfrm>
            <a:off x="1752600" y="28319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2: Hello Packets</a:t>
            </a:r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body" idx="4294967295"/>
          </p:nvPr>
        </p:nvSpPr>
        <p:spPr>
          <a:xfrm>
            <a:off x="1523999" y="4485564"/>
            <a:ext cx="10310949" cy="214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Tahoma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Each router</a:t>
            </a:r>
            <a:r>
              <a:rPr lang="en-US" sz="2400" dirty="0"/>
              <a:t> is responsible for </a:t>
            </a:r>
            <a:r>
              <a:rPr lang="en-US" sz="2400" dirty="0">
                <a:solidFill>
                  <a:srgbClr val="FF0000"/>
                </a:solidFill>
              </a:rPr>
              <a:t>contacting its neighbors</a:t>
            </a:r>
            <a:r>
              <a:rPr lang="en-US" sz="2400" dirty="0"/>
              <a:t> on directly connected networks.</a:t>
            </a:r>
            <a:endParaRPr sz="1600" dirty="0"/>
          </a:p>
          <a:p>
            <a:pPr marL="342900" lvl="1" indent="-34290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400" dirty="0"/>
              <a:t>The router will not be aware of any neighbor routers on the link until it receives a </a:t>
            </a:r>
            <a:r>
              <a:rPr lang="en-US" sz="2400" dirty="0">
                <a:solidFill>
                  <a:srgbClr val="FF0000"/>
                </a:solidFill>
              </a:rPr>
              <a:t>Hello packet</a:t>
            </a:r>
            <a:r>
              <a:rPr lang="en-US" sz="2400" dirty="0"/>
              <a:t> from that neighbor.</a:t>
            </a:r>
            <a:endParaRPr sz="1600" dirty="0"/>
          </a:p>
          <a:p>
            <a:pPr marL="342900" lvl="1" indent="-34290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400" dirty="0"/>
              <a:t>At that time, it establishes an adjacency with the neighboring router.</a:t>
            </a:r>
            <a:endParaRPr sz="1600" dirty="0"/>
          </a:p>
        </p:txBody>
      </p:sp>
      <p:pic>
        <p:nvPicPr>
          <p:cNvPr id="340" name="Google Shape;340;p16" descr="ls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0" y="1431877"/>
            <a:ext cx="375602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6"/>
          <p:cNvSpPr txBox="1">
            <a:spLocks noGrp="1"/>
          </p:cNvSpPr>
          <p:nvPr>
            <p:ph type="sldNum" idx="12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CSE421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1154</Words>
  <Application>Microsoft Office PowerPoint</Application>
  <PresentationFormat>Widescreen</PresentationFormat>
  <Paragraphs>176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Tahoma</vt:lpstr>
      <vt:lpstr>Corbel</vt:lpstr>
      <vt:lpstr>Arial</vt:lpstr>
      <vt:lpstr>Times New Roman</vt:lpstr>
      <vt:lpstr>Calibri</vt:lpstr>
      <vt:lpstr>Parallax</vt:lpstr>
      <vt:lpstr>ThemeCSE421</vt:lpstr>
      <vt:lpstr>Network Layer Routing Algorithm Link State Routing</vt:lpstr>
      <vt:lpstr>Chapter 4: Network Layer</vt:lpstr>
      <vt:lpstr>Distance Vector Routing Protocols</vt:lpstr>
      <vt:lpstr>Link State Routing Protocols</vt:lpstr>
      <vt:lpstr>PowerPoint Presentation</vt:lpstr>
      <vt:lpstr>How it works</vt:lpstr>
      <vt:lpstr>Link-State Routing Process</vt:lpstr>
      <vt:lpstr>Step 1: Directly Connected Networks</vt:lpstr>
      <vt:lpstr>Step 2: Hello Packets</vt:lpstr>
      <vt:lpstr>Step 2: Hello Packets</vt:lpstr>
      <vt:lpstr>Step 2: Hello Packets</vt:lpstr>
      <vt:lpstr>Step 3: Build the Link-State Packet </vt:lpstr>
      <vt:lpstr>Step 4: Flooding Link-State Packets</vt:lpstr>
      <vt:lpstr>Step 4: Flooding Link-State Packets</vt:lpstr>
      <vt:lpstr>Step 4: Flooding Link-State Packets</vt:lpstr>
      <vt:lpstr>Step 5: Constructing a Link-State Database</vt:lpstr>
      <vt:lpstr>R1: Building the SPF Tree</vt:lpstr>
      <vt:lpstr>Step 5: Constructing a Link-State Database</vt:lpstr>
      <vt:lpstr>Step 5: Constructing a Link-State Database</vt:lpstr>
      <vt:lpstr>R1: Building the SPF Tree</vt:lpstr>
      <vt:lpstr>Generating a Routing Table</vt:lpstr>
      <vt:lpstr>Building Routing Table</vt:lpstr>
      <vt:lpstr>Advantages: Link-State Routing</vt:lpstr>
      <vt:lpstr>Advantages: Link-State Routing</vt:lpstr>
      <vt:lpstr>Comparison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 Routing Algorithm Link State Routing</dc:title>
  <dc:creator>Sadia</dc:creator>
  <cp:lastModifiedBy>Sadia Hamid Kazi</cp:lastModifiedBy>
  <cp:revision>5</cp:revision>
  <dcterms:created xsi:type="dcterms:W3CDTF">2011-10-16T10:21:50Z</dcterms:created>
  <dcterms:modified xsi:type="dcterms:W3CDTF">2025-08-27T06:29:43Z</dcterms:modified>
</cp:coreProperties>
</file>