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12192000"/>
  <p:notesSz cx="6858000" cy="9144000"/>
  <p:embeddedFontLst>
    <p:embeddedFont>
      <p:font typeface="Corbel"/>
      <p:regular r:id="rId55"/>
      <p:bold r:id="rId56"/>
      <p:italic r:id="rId57"/>
      <p:boldItalic r:id="rId58"/>
    </p:embeddedFont>
    <p:embeddedFont>
      <p:font typeface="Tahoma"/>
      <p:regular r:id="rId59"/>
      <p:bold r:id="rId60"/>
    </p:embeddedFont>
    <p:embeddedFont>
      <p:font typeface="Gill Sans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3" roundtripDataSignature="AMtx7mi129sUec2O/9r2fLW12crCpBIA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F28660-FA84-4027-88B5-5071DCA31C01}">
  <a:tblStyle styleId="{E1F28660-FA84-4027-88B5-5071DCA31C01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 b="off" i="off"/>
      <a:tcStyle>
        <a:fill>
          <a:solidFill>
            <a:srgbClr val="CCE2F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E2F8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GillSans-bold.fntdata"/><Relationship Id="rId61" Type="http://schemas.openxmlformats.org/officeDocument/2006/relationships/font" Target="fonts/GillSans-regular.fntdata"/><Relationship Id="rId20" Type="http://schemas.openxmlformats.org/officeDocument/2006/relationships/slide" Target="slides/slide15.xml"/><Relationship Id="rId63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Tahoma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Corbel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Corbel-italic.fntdata"/><Relationship Id="rId12" Type="http://schemas.openxmlformats.org/officeDocument/2006/relationships/slide" Target="slides/slide7.xml"/><Relationship Id="rId56" Type="http://schemas.openxmlformats.org/officeDocument/2006/relationships/font" Target="fonts/Corbel-bold.fntdata"/><Relationship Id="rId15" Type="http://schemas.openxmlformats.org/officeDocument/2006/relationships/slide" Target="slides/slide10.xml"/><Relationship Id="rId59" Type="http://schemas.openxmlformats.org/officeDocument/2006/relationships/font" Target="fonts/Tahoma-regular.fntdata"/><Relationship Id="rId14" Type="http://schemas.openxmlformats.org/officeDocument/2006/relationships/slide" Target="slides/slide9.xml"/><Relationship Id="rId58" Type="http://schemas.openxmlformats.org/officeDocument/2006/relationships/font" Target="fonts/Corbel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887f51a707_2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887f51a707_2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3887f51a707_2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" name="Google Shape;48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Google Shape;52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6" name="Google Shape;57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7" name="Google Shape;58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8" name="Google Shape;58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Google Shape;65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4" name="Google Shape;65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</a:pPr>
            <a:r>
              <a:rPr lang="en-US" sz="1200">
                <a:latin typeface="Gill Sans"/>
                <a:ea typeface="Gill Sans"/>
                <a:cs typeface="Gill Sans"/>
                <a:sym typeface="Gill Sans"/>
              </a:rPr>
              <a:t>until information becomes old (times out)</a:t>
            </a: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Google Shape;66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3" name="Google Shape;74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4" name="Google Shape;74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Google Shape;82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6" name="Google Shape;82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9" name="Google Shape;92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0" name="Google Shape;93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8" name="Google Shape;103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9" name="Google Shape;103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2" name="Google Shape;115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3" name="Google Shape;115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3" name="Google Shape;126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4" name="Google Shape;126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7" name="Google Shape;1367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8" name="Google Shape;136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5" name="Google Shape;1375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6" name="Google Shape;137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4" name="Google Shape;1394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5" name="Google Shape;1395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6" name="Google Shape;1406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7" name="Google Shape;1407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5" name="Google Shape;1485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6" name="Google Shape;1486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3" name="Google Shape;1493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4" name="Google Shape;1494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1" name="Google Shape;158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2" name="Google Shape;158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0" name="Google Shape;1670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1" name="Google Shape;1671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7" name="Google Shape;1737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8" name="Google Shape;1738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4" name="Google Shape;1804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5" name="Google Shape;1805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8" name="Google Shape;1958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9" name="Google Shape;1959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9" name="Google Shape;2029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5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55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55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55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55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55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55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5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5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4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4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6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5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5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6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6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48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66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6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7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7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6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8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68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6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9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9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69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6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0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0"/>
          <p:cNvSpPr txBox="1"/>
          <p:nvPr>
            <p:ph idx="1" type="body"/>
          </p:nvPr>
        </p:nvSpPr>
        <p:spPr>
          <a:xfrm rot="5400000">
            <a:off x="4632675" y="-2033941"/>
            <a:ext cx="3721979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7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1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1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7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7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2" name="Google Shape;42;p57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3" name="Google Shape;43;p5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8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8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5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9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1" type="body"/>
          </p:nvPr>
        </p:nvSpPr>
        <p:spPr>
          <a:xfrm>
            <a:off x="1484308" y="1114426"/>
            <a:ext cx="10018713" cy="3721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0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1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1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6" name="Google Shape;66;p61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7" name="Google Shape;67;p61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8" name="Google Shape;68;p61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9" name="Google Shape;69;p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2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62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6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3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3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3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6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4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54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54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54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54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54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54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54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4"/>
          <p:cNvSpPr txBox="1"/>
          <p:nvPr>
            <p:ph idx="1" type="body"/>
          </p:nvPr>
        </p:nvSpPr>
        <p:spPr>
          <a:xfrm>
            <a:off x="1484308" y="1114426"/>
            <a:ext cx="10018713" cy="3721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8641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4958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9300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4335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759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34.png"/><Relationship Id="rId5" Type="http://schemas.openxmlformats.org/officeDocument/2006/relationships/image" Target="../media/image13.png"/><Relationship Id="rId6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jpg"/><Relationship Id="rId4" Type="http://schemas.openxmlformats.org/officeDocument/2006/relationships/image" Target="../media/image40.png"/><Relationship Id="rId5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34.png"/><Relationship Id="rId5" Type="http://schemas.openxmlformats.org/officeDocument/2006/relationships/image" Target="../media/image13.png"/><Relationship Id="rId6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4.png"/><Relationship Id="rId4" Type="http://schemas.openxmlformats.org/officeDocument/2006/relationships/image" Target="../media/image4.png"/><Relationship Id="rId5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44.png"/><Relationship Id="rId5" Type="http://schemas.openxmlformats.org/officeDocument/2006/relationships/image" Target="../media/image4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Relationship Id="rId4" Type="http://schemas.openxmlformats.org/officeDocument/2006/relationships/image" Target="../media/image34.png"/><Relationship Id="rId5" Type="http://schemas.openxmlformats.org/officeDocument/2006/relationships/image" Target="../media/image47.png"/><Relationship Id="rId6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Relationship Id="rId4" Type="http://schemas.openxmlformats.org/officeDocument/2006/relationships/image" Target="../media/image34.png"/><Relationship Id="rId5" Type="http://schemas.openxmlformats.org/officeDocument/2006/relationships/image" Target="../media/image47.png"/><Relationship Id="rId6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Relationship Id="rId4" Type="http://schemas.openxmlformats.org/officeDocument/2006/relationships/image" Target="../media/image34.png"/><Relationship Id="rId5" Type="http://schemas.openxmlformats.org/officeDocument/2006/relationships/image" Target="../media/image47.png"/><Relationship Id="rId6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Relationship Id="rId5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Relationship Id="rId5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Relationship Id="rId5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4.png"/><Relationship Id="rId4" Type="http://schemas.openxmlformats.org/officeDocument/2006/relationships/image" Target="../media/image47.png"/><Relationship Id="rId5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22.png"/><Relationship Id="rId9" Type="http://schemas.openxmlformats.org/officeDocument/2006/relationships/image" Target="../media/image11.jpg"/><Relationship Id="rId5" Type="http://schemas.openxmlformats.org/officeDocument/2006/relationships/image" Target="../media/image17.png"/><Relationship Id="rId6" Type="http://schemas.openxmlformats.org/officeDocument/2006/relationships/image" Target="../media/image32.png"/><Relationship Id="rId7" Type="http://schemas.openxmlformats.org/officeDocument/2006/relationships/image" Target="../media/image24.jp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Data Link Layer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14 | CSE421 –Computer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76" name="Google Shape;2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713" y="1028700"/>
            <a:ext cx="5942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8"/>
          <p:cNvSpPr txBox="1"/>
          <p:nvPr>
            <p:ph idx="1" type="body"/>
          </p:nvPr>
        </p:nvSpPr>
        <p:spPr>
          <a:xfrm>
            <a:off x="1021977" y="1371600"/>
            <a:ext cx="8746403" cy="4788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Error detection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errors caused by signal attenuation, noise.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receiver detects presence of errors: 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signals sender for retransmission or drops frame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76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Error correction: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receiver identifies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and corrects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bit error(s) without resorting to retransmission (there are various protocols)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76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Full Duplex and Half Duplex: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Both devices can send and receive </a:t>
            </a:r>
            <a:r>
              <a:rPr b="1" lang="en-US"/>
              <a:t>at the same time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Both devices can send and receive, but </a:t>
            </a:r>
            <a:r>
              <a:rPr b="1" lang="en-US"/>
              <a:t>only one at a time</a:t>
            </a:r>
            <a:endParaRPr i="1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8" name="Google Shape;278;p8"/>
          <p:cNvSpPr txBox="1"/>
          <p:nvPr>
            <p:ph type="title"/>
          </p:nvPr>
        </p:nvSpPr>
        <p:spPr>
          <a:xfrm>
            <a:off x="2057401" y="228600"/>
            <a:ext cx="617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 services (more)</a:t>
            </a:r>
            <a:endParaRPr/>
          </a:p>
        </p:txBody>
      </p:sp>
      <p:sp>
        <p:nvSpPr>
          <p:cNvPr id="279" name="Google Shape;279;p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Half-Duplex vs Full-Duplex: What are ..." id="280" name="Google Shape;280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alf-Duplex vs Full-Duplex: What are the Differences?" id="281" name="Google Shape;28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41149" y="4734131"/>
            <a:ext cx="2689594" cy="180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"/>
          <p:cNvSpPr/>
          <p:nvPr/>
        </p:nvSpPr>
        <p:spPr>
          <a:xfrm>
            <a:off x="7180264" y="2616200"/>
            <a:ext cx="2308225" cy="3028950"/>
          </a:xfrm>
          <a:custGeom>
            <a:rect b="b" l="l" r="r" t="t"/>
            <a:pathLst>
              <a:path extrusionOk="0" h="1908" w="1454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50000">
                <a:schemeClr val="lt1"/>
              </a:gs>
              <a:gs pos="100000">
                <a:srgbClr val="000099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underline_base" id="288" name="Google Shape;2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364" y="887414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9"/>
          <p:cNvSpPr txBox="1"/>
          <p:nvPr>
            <p:ph type="title"/>
          </p:nvPr>
        </p:nvSpPr>
        <p:spPr>
          <a:xfrm>
            <a:off x="1908176" y="100013"/>
            <a:ext cx="82518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Where is the link layer implemented?</a:t>
            </a:r>
            <a:endParaRPr/>
          </a:p>
        </p:txBody>
      </p:sp>
      <p:sp>
        <p:nvSpPr>
          <p:cNvPr id="290" name="Google Shape;290;p9"/>
          <p:cNvSpPr txBox="1"/>
          <p:nvPr>
            <p:ph idx="1" type="body"/>
          </p:nvPr>
        </p:nvSpPr>
        <p:spPr>
          <a:xfrm>
            <a:off x="1349777" y="1099417"/>
            <a:ext cx="4496592" cy="5564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Link layer runs in the </a:t>
            </a: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adaptor (NIC)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or chipset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Ethernet card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802.11 (WiFi card)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Provides both link-layer and physical-layer functions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Connects the computer to the network (via system bus)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Combination of hardware, software, firmware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Every device has one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138430" lvl="1" marL="7429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7653339" y="2614614"/>
            <a:ext cx="1836737" cy="24018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8102600" y="4552951"/>
            <a:ext cx="666750" cy="2825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8102601" y="3965576"/>
            <a:ext cx="657225" cy="5191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 txBox="1"/>
          <p:nvPr/>
        </p:nvSpPr>
        <p:spPr>
          <a:xfrm>
            <a:off x="7904506" y="4562476"/>
            <a:ext cx="10454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8154989" y="3484564"/>
            <a:ext cx="200025" cy="460375"/>
          </a:xfrm>
          <a:custGeom>
            <a:rect b="b" l="l" r="r" t="t"/>
            <a:pathLst>
              <a:path extrusionOk="0" h="478" w="361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96" name="Google Shape;296;p9"/>
          <p:cNvCxnSpPr/>
          <p:nvPr/>
        </p:nvCxnSpPr>
        <p:spPr>
          <a:xfrm>
            <a:off x="8020050" y="3657600"/>
            <a:ext cx="135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9"/>
          <p:cNvCxnSpPr/>
          <p:nvPr/>
        </p:nvCxnSpPr>
        <p:spPr>
          <a:xfrm rot="10800000">
            <a:off x="8415338" y="3665539"/>
            <a:ext cx="0" cy="3000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9"/>
          <p:cNvSpPr/>
          <p:nvPr/>
        </p:nvSpPr>
        <p:spPr>
          <a:xfrm>
            <a:off x="7908926" y="2967038"/>
            <a:ext cx="657225" cy="5191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8728076" y="2968626"/>
            <a:ext cx="657225" cy="5191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9"/>
          <p:cNvCxnSpPr/>
          <p:nvPr/>
        </p:nvCxnSpPr>
        <p:spPr>
          <a:xfrm rot="10800000">
            <a:off x="8212139" y="3487738"/>
            <a:ext cx="1587" cy="169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9"/>
          <p:cNvCxnSpPr/>
          <p:nvPr/>
        </p:nvCxnSpPr>
        <p:spPr>
          <a:xfrm rot="10800000">
            <a:off x="9085264" y="3489325"/>
            <a:ext cx="1587" cy="171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9"/>
          <p:cNvSpPr txBox="1"/>
          <p:nvPr/>
        </p:nvSpPr>
        <p:spPr>
          <a:xfrm>
            <a:off x="9532939" y="3786189"/>
            <a:ext cx="8867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PCI)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9"/>
          <p:cNvCxnSpPr/>
          <p:nvPr/>
        </p:nvCxnSpPr>
        <p:spPr>
          <a:xfrm flipH="1">
            <a:off x="8415338" y="4273551"/>
            <a:ext cx="12700" cy="3397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4" name="Google Shape;304;p9"/>
          <p:cNvCxnSpPr/>
          <p:nvPr/>
        </p:nvCxnSpPr>
        <p:spPr>
          <a:xfrm>
            <a:off x="8413750" y="4806951"/>
            <a:ext cx="0" cy="36671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5" name="Google Shape;305;p9"/>
          <p:cNvCxnSpPr/>
          <p:nvPr/>
        </p:nvCxnSpPr>
        <p:spPr>
          <a:xfrm rot="10800000">
            <a:off x="9210675" y="3662364"/>
            <a:ext cx="382588" cy="268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p9"/>
          <p:cNvSpPr txBox="1"/>
          <p:nvPr/>
        </p:nvSpPr>
        <p:spPr>
          <a:xfrm>
            <a:off x="8820151" y="5356225"/>
            <a:ext cx="1273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adapter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9"/>
          <p:cNvCxnSpPr/>
          <p:nvPr/>
        </p:nvCxnSpPr>
        <p:spPr>
          <a:xfrm rot="10800000">
            <a:off x="9028113" y="4679950"/>
            <a:ext cx="271462" cy="7508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9"/>
          <p:cNvSpPr/>
          <p:nvPr/>
        </p:nvSpPr>
        <p:spPr>
          <a:xfrm>
            <a:off x="7875588" y="3854451"/>
            <a:ext cx="1122362" cy="10826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09" name="Google Shape;309;p9"/>
          <p:cNvGrpSpPr/>
          <p:nvPr/>
        </p:nvGrpSpPr>
        <p:grpSpPr>
          <a:xfrm>
            <a:off x="6611939" y="2743200"/>
            <a:ext cx="1470025" cy="2065338"/>
            <a:chOff x="2689" y="1728"/>
            <a:chExt cx="926" cy="1301"/>
          </a:xfrm>
        </p:grpSpPr>
        <p:sp>
          <p:nvSpPr>
            <p:cNvPr id="310" name="Google Shape;310;p9"/>
            <p:cNvSpPr/>
            <p:nvPr/>
          </p:nvSpPr>
          <p:spPr>
            <a:xfrm>
              <a:off x="3225" y="2509"/>
              <a:ext cx="390" cy="520"/>
            </a:xfrm>
            <a:custGeom>
              <a:rect b="b" l="l" r="r" t="t"/>
              <a:pathLst>
                <a:path extrusionOk="0" h="520" w="39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3222" y="1767"/>
              <a:ext cx="275" cy="443"/>
            </a:xfrm>
            <a:custGeom>
              <a:rect b="b" l="l" r="r" t="t"/>
              <a:pathLst>
                <a:path extrusionOk="0" h="443" w="275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2737" y="1775"/>
              <a:ext cx="489" cy="52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3" name="Google Shape;313;p9"/>
            <p:cNvSpPr txBox="1"/>
            <p:nvPr/>
          </p:nvSpPr>
          <p:spPr>
            <a:xfrm>
              <a:off x="2689" y="1728"/>
              <a:ext cx="577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" name="Google Shape;314;p9"/>
            <p:cNvCxnSpPr/>
            <p:nvPr/>
          </p:nvCxnSpPr>
          <p:spPr>
            <a:xfrm>
              <a:off x="2737" y="18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9"/>
            <p:cNvCxnSpPr/>
            <p:nvPr/>
          </p:nvCxnSpPr>
          <p:spPr>
            <a:xfrm>
              <a:off x="2737" y="199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9"/>
            <p:cNvCxnSpPr/>
            <p:nvPr/>
          </p:nvCxnSpPr>
          <p:spPr>
            <a:xfrm>
              <a:off x="2735" y="20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9"/>
            <p:cNvCxnSpPr/>
            <p:nvPr/>
          </p:nvCxnSpPr>
          <p:spPr>
            <a:xfrm>
              <a:off x="2738" y="2206"/>
              <a:ext cx="484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8" name="Google Shape;318;p9"/>
            <p:cNvSpPr/>
            <p:nvPr/>
          </p:nvSpPr>
          <p:spPr>
            <a:xfrm>
              <a:off x="2695" y="2212"/>
              <a:ext cx="552" cy="11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319" name="Google Shape;319;p9"/>
            <p:cNvCxnSpPr/>
            <p:nvPr/>
          </p:nvCxnSpPr>
          <p:spPr>
            <a:xfrm>
              <a:off x="2738" y="222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9"/>
            <p:cNvCxnSpPr/>
            <p:nvPr/>
          </p:nvCxnSpPr>
          <p:spPr>
            <a:xfrm>
              <a:off x="3225" y="2218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21" name="Google Shape;321;p9"/>
            <p:cNvSpPr/>
            <p:nvPr/>
          </p:nvSpPr>
          <p:spPr>
            <a:xfrm>
              <a:off x="2737" y="2415"/>
              <a:ext cx="489" cy="5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2" name="Google Shape;322;p9"/>
            <p:cNvSpPr txBox="1"/>
            <p:nvPr/>
          </p:nvSpPr>
          <p:spPr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3" name="Google Shape;323;p9"/>
            <p:cNvCxnSpPr/>
            <p:nvPr/>
          </p:nvCxnSpPr>
          <p:spPr>
            <a:xfrm>
              <a:off x="2737" y="252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4" name="Google Shape;324;p9"/>
            <p:cNvCxnSpPr/>
            <p:nvPr/>
          </p:nvCxnSpPr>
          <p:spPr>
            <a:xfrm>
              <a:off x="2737" y="2632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p9"/>
            <p:cNvCxnSpPr/>
            <p:nvPr/>
          </p:nvCxnSpPr>
          <p:spPr>
            <a:xfrm>
              <a:off x="2735" y="272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6" name="Google Shape;326;p9"/>
            <p:cNvCxnSpPr/>
            <p:nvPr/>
          </p:nvCxnSpPr>
          <p:spPr>
            <a:xfrm>
              <a:off x="2733" y="283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7" name="Google Shape;327;p9"/>
            <p:cNvSpPr/>
            <p:nvPr/>
          </p:nvSpPr>
          <p:spPr>
            <a:xfrm>
              <a:off x="2719" y="2390"/>
              <a:ext cx="518" cy="2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328" name="Google Shape;328;p9"/>
            <p:cNvCxnSpPr/>
            <p:nvPr/>
          </p:nvCxnSpPr>
          <p:spPr>
            <a:xfrm>
              <a:off x="2737" y="261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9" name="Google Shape;329;p9"/>
            <p:cNvCxnSpPr/>
            <p:nvPr/>
          </p:nvCxnSpPr>
          <p:spPr>
            <a:xfrm>
              <a:off x="3226" y="2614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30" name="Google Shape;330;p9"/>
            <p:cNvSpPr/>
            <p:nvPr/>
          </p:nvSpPr>
          <p:spPr>
            <a:xfrm>
              <a:off x="2736" y="1778"/>
              <a:ext cx="490" cy="431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733" y="2721"/>
              <a:ext cx="489" cy="219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332" name="Google Shape;33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77301" y="1122363"/>
            <a:ext cx="1350963" cy="135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9000" y="1317626"/>
            <a:ext cx="1143000" cy="117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" name="Google Shape;334;p9"/>
          <p:cNvGrpSpPr/>
          <p:nvPr/>
        </p:nvGrpSpPr>
        <p:grpSpPr>
          <a:xfrm>
            <a:off x="6586538" y="5251451"/>
            <a:ext cx="1109662" cy="1095375"/>
            <a:chOff x="-44" y="1473"/>
            <a:chExt cx="981" cy="1105"/>
          </a:xfrm>
        </p:grpSpPr>
        <p:pic>
          <p:nvPicPr>
            <p:cNvPr descr="desktop_computer_stylized_medium" id="335" name="Google Shape;335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37" name="Google Shape;337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343" name="Google Shape;3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1"/>
          <p:cNvSpPr txBox="1"/>
          <p:nvPr>
            <p:ph idx="1" type="body"/>
          </p:nvPr>
        </p:nvSpPr>
        <p:spPr>
          <a:xfrm>
            <a:off x="2057401" y="1371600"/>
            <a:ext cx="8471409" cy="485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80"/>
              <a:buFont typeface="Noto Sans Symbols"/>
              <a:buNone/>
            </a:pPr>
            <a:r>
              <a:rPr i="1" lang="en-US" sz="4400">
                <a:solidFill>
                  <a:srgbClr val="990033"/>
                </a:solidFill>
                <a:latin typeface="Gill Sans"/>
                <a:ea typeface="Gill Sans"/>
                <a:cs typeface="Gill Sans"/>
                <a:sym typeface="Gill Sans"/>
              </a:rPr>
              <a:t>Our objectives</a:t>
            </a:r>
            <a:endParaRPr i="1" sz="4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1470" lvl="0" marL="28575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Link Layer Addressing</a:t>
            </a:r>
            <a:endParaRPr/>
          </a:p>
          <a:p>
            <a:pPr indent="-313055" lvl="1" marL="742950" rtl="0" algn="l">
              <a:lnSpc>
                <a:spcPct val="100000"/>
              </a:lnSpc>
              <a:spcBef>
                <a:spcPts val="1127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/>
          </a:p>
          <a:p>
            <a:pPr indent="-313055" lvl="1" marL="742950" rtl="0" algn="l">
              <a:lnSpc>
                <a:spcPct val="100000"/>
              </a:lnSpc>
              <a:spcBef>
                <a:spcPts val="1127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Types of MAC Addresses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ARP within LAN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096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LAN Switch</a:t>
            </a:r>
            <a:endParaRPr/>
          </a:p>
          <a:p>
            <a:pPr indent="-85946" lvl="0" marL="285750" rtl="0" algn="l">
              <a:lnSpc>
                <a:spcPct val="100000"/>
              </a:lnSpc>
              <a:spcBef>
                <a:spcPts val="1034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5" name="Google Shape;345;p11"/>
          <p:cNvSpPr txBox="1"/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Objectives – Part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Link Layer Addressing</a:t>
            </a:r>
            <a:endParaRPr/>
          </a:p>
        </p:txBody>
      </p:sp>
      <p:sp>
        <p:nvSpPr>
          <p:cNvPr id="352" name="Google Shape;352;p12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  <p:sp>
        <p:nvSpPr>
          <p:cNvPr id="353" name="Google Shape;353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33"/>
          <p:cNvSpPr txBox="1"/>
          <p:nvPr>
            <p:ph idx="1" type="body"/>
          </p:nvPr>
        </p:nvSpPr>
        <p:spPr>
          <a:xfrm>
            <a:off x="1484310" y="1413164"/>
            <a:ext cx="10018713" cy="5694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7809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b="1" lang="en-US" sz="2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MAC address (Media Access Control address)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is a unique identifier assigned to a network interface card (NIC) or adaptor.</a:t>
            </a:r>
            <a:endParaRPr b="1" sz="2800">
              <a:latin typeface="Gill Sans"/>
              <a:ea typeface="Gill Sans"/>
              <a:cs typeface="Gill Sans"/>
              <a:sym typeface="Gill Sans"/>
            </a:endParaRPr>
          </a:p>
          <a:p>
            <a:pPr indent="-257809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Layer: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Works at the </a:t>
            </a:r>
            <a:r>
              <a:rPr b="1" lang="en-US" sz="2800">
                <a:latin typeface="Gill Sans"/>
                <a:ea typeface="Gill Sans"/>
                <a:cs typeface="Gill Sans"/>
                <a:sym typeface="Gill Sans"/>
              </a:rPr>
              <a:t>Data-Link Layer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(Layer 2 of the OSI model).</a:t>
            </a:r>
            <a:endParaRPr/>
          </a:p>
          <a:p>
            <a:pPr indent="-257809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Purpose:</a:t>
            </a:r>
            <a:r>
              <a:rPr lang="en-US" sz="2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Used for hop to hop communication</a:t>
            </a:r>
            <a:endParaRPr/>
          </a:p>
          <a:p>
            <a:pPr indent="-257809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Uniqueness: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Each device’s NIC has a unique MAC address worldwide.</a:t>
            </a:r>
            <a:endParaRPr/>
          </a:p>
          <a:p>
            <a:pPr indent="-257809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Format:</a:t>
            </a:r>
            <a:r>
              <a:rPr lang="en-US" sz="2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48 bits (6 bytes), usually written as 6 pairs of hex numbers separated by colons or hyphens.</a:t>
            </a:r>
            <a:endParaRPr/>
          </a:p>
          <a:p>
            <a:pPr indent="-220980" lvl="1" marL="7429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 : </a:t>
            </a:r>
            <a:r>
              <a:rPr lang="en-US" sz="2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1A:2F:BB:76:09:AD</a:t>
            </a:r>
            <a:endParaRPr sz="9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ts val="4350"/>
              <a:buNone/>
            </a:pPr>
            <a:r>
              <a:t/>
            </a:r>
            <a:endParaRPr sz="3000">
              <a:latin typeface="Gill Sans"/>
              <a:ea typeface="Gill Sans"/>
              <a:cs typeface="Gill Sans"/>
              <a:sym typeface="Gill Sans"/>
            </a:endParaRPr>
          </a:p>
          <a:p>
            <a:pPr indent="-132445" lvl="0" marL="28575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  <p:sp>
        <p:nvSpPr>
          <p:cNvPr id="360" name="Google Shape;360;p33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61" name="Google Shape;3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9156" y="2972739"/>
            <a:ext cx="1350963" cy="135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"/>
          <p:cNvSpPr txBox="1"/>
          <p:nvPr>
            <p:ph idx="1" type="body"/>
          </p:nvPr>
        </p:nvSpPr>
        <p:spPr>
          <a:xfrm>
            <a:off x="1484310" y="1543592"/>
            <a:ext cx="4895055" cy="4857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35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IP address</a:t>
            </a:r>
            <a:endParaRPr/>
          </a:p>
          <a:p>
            <a:pPr indent="-272542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32 bits</a:t>
            </a:r>
            <a:endParaRPr/>
          </a:p>
          <a:p>
            <a:pPr indent="-272542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Dotted decimal notation</a:t>
            </a:r>
            <a:endParaRPr/>
          </a:p>
          <a:p>
            <a:pPr indent="-255508" lvl="1" marL="7429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Example : </a:t>
            </a:r>
            <a:r>
              <a:rPr lang="en-US" sz="3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192.168.10.1</a:t>
            </a:r>
            <a:endParaRPr sz="32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5508" lvl="0" marL="2857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i="1" lang="en-US" sz="3000">
                <a:latin typeface="Gill Sans"/>
                <a:ea typeface="Gill Sans"/>
                <a:cs typeface="Gill Sans"/>
                <a:sym typeface="Gill Sans"/>
              </a:rPr>
              <a:t>Network-layer</a:t>
            </a: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 address for interface</a:t>
            </a:r>
            <a:endParaRPr/>
          </a:p>
          <a:p>
            <a:pPr indent="-255508" lvl="0" marL="2857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Hierarchical</a:t>
            </a:r>
            <a:endParaRPr/>
          </a:p>
          <a:p>
            <a:pPr indent="-238474" lvl="1" marL="7429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Not portable</a:t>
            </a:r>
            <a:endParaRPr/>
          </a:p>
          <a:p>
            <a:pPr indent="-255508" lvl="0" marL="2857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3000">
              <a:latin typeface="Gill Sans"/>
              <a:ea typeface="Gill Sans"/>
              <a:cs typeface="Gill Sans"/>
              <a:sym typeface="Gill Sans"/>
            </a:endParaRPr>
          </a:p>
          <a:p>
            <a:pPr indent="-132445" lvl="0" marL="28575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368" name="Google Shape;368;p13"/>
          <p:cNvSpPr txBox="1"/>
          <p:nvPr/>
        </p:nvSpPr>
        <p:spPr>
          <a:xfrm>
            <a:off x="6493666" y="1131024"/>
            <a:ext cx="5445785" cy="5113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rPr b="0" i="0" lang="en-US" sz="35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749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48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749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12 Hexadecimal digits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749" lvl="1" marL="7429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FF9300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 : </a:t>
            </a:r>
            <a:r>
              <a:rPr b="0" i="0" lang="en-US" sz="3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1A-2F-BB-76-09-AD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749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1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Link-layer</a:t>
            </a: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address for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749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Flat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749" lvl="1" marL="7429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FF9300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portable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749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7305" lvl="0" marL="28575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9" name="Google Shape;369;p13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 Address vs 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70" name="Google Shape;3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8079" y="2121071"/>
            <a:ext cx="4514944" cy="1079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402" y="1743809"/>
            <a:ext cx="5496201" cy="4629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9977" y="4271162"/>
            <a:ext cx="4493046" cy="156816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5"/>
          <p:cNvSpPr/>
          <p:nvPr/>
        </p:nvSpPr>
        <p:spPr>
          <a:xfrm>
            <a:off x="1203174" y="1306565"/>
            <a:ext cx="10479024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48 bits MAC address (for most LANs) burned in NIC ROM, also sometimes software settable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5"/>
          <p:cNvSpPr txBox="1"/>
          <p:nvPr/>
        </p:nvSpPr>
        <p:spPr>
          <a:xfrm>
            <a:off x="7313950" y="3370217"/>
            <a:ext cx="37446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hexadecimal (base 16) notation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(each “numeral” represents 4 bits)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5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82" name="Google Shape;38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15"/>
          <p:cNvSpPr/>
          <p:nvPr/>
        </p:nvSpPr>
        <p:spPr>
          <a:xfrm>
            <a:off x="7210697" y="2121071"/>
            <a:ext cx="378823" cy="55681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85" name="Google Shape;385;p15"/>
          <p:cNvGrpSpPr/>
          <p:nvPr/>
        </p:nvGrpSpPr>
        <p:grpSpPr>
          <a:xfrm>
            <a:off x="7589520" y="1510058"/>
            <a:ext cx="1569405" cy="757130"/>
            <a:chOff x="7589520" y="1510058"/>
            <a:chExt cx="1569405" cy="757130"/>
          </a:xfrm>
        </p:grpSpPr>
        <p:sp>
          <p:nvSpPr>
            <p:cNvPr id="386" name="Google Shape;386;p15"/>
            <p:cNvSpPr txBox="1"/>
            <p:nvPr/>
          </p:nvSpPr>
          <p:spPr>
            <a:xfrm>
              <a:off x="8029556" y="1510058"/>
              <a:ext cx="1129369" cy="5847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0000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7" name="Google Shape;387;p15"/>
            <p:cNvCxnSpPr/>
            <p:nvPr/>
          </p:nvCxnSpPr>
          <p:spPr>
            <a:xfrm flipH="1">
              <a:off x="7589520" y="2063695"/>
              <a:ext cx="407851" cy="203493"/>
            </a:xfrm>
            <a:prstGeom prst="straightConnector1">
              <a:avLst/>
            </a:prstGeom>
            <a:noFill/>
            <a:ln cap="flat" cmpd="sng" w="44450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88" name="Google Shape;388;p15"/>
          <p:cNvSpPr/>
          <p:nvPr/>
        </p:nvSpPr>
        <p:spPr>
          <a:xfrm>
            <a:off x="9228697" y="2143715"/>
            <a:ext cx="378823" cy="55681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89" name="Google Shape;389;p15"/>
          <p:cNvGrpSpPr/>
          <p:nvPr/>
        </p:nvGrpSpPr>
        <p:grpSpPr>
          <a:xfrm>
            <a:off x="9607520" y="1532702"/>
            <a:ext cx="1569405" cy="757130"/>
            <a:chOff x="7589520" y="1510058"/>
            <a:chExt cx="1569405" cy="757130"/>
          </a:xfrm>
        </p:grpSpPr>
        <p:sp>
          <p:nvSpPr>
            <p:cNvPr id="390" name="Google Shape;390;p15"/>
            <p:cNvSpPr txBox="1"/>
            <p:nvPr/>
          </p:nvSpPr>
          <p:spPr>
            <a:xfrm>
              <a:off x="8029556" y="1510058"/>
              <a:ext cx="1129369" cy="5847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1100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1" name="Google Shape;391;p15"/>
            <p:cNvCxnSpPr/>
            <p:nvPr/>
          </p:nvCxnSpPr>
          <p:spPr>
            <a:xfrm flipH="1">
              <a:off x="7589520" y="2063695"/>
              <a:ext cx="407851" cy="203493"/>
            </a:xfrm>
            <a:prstGeom prst="straightConnector1">
              <a:avLst/>
            </a:prstGeom>
            <a:noFill/>
            <a:ln cap="flat" cmpd="sng" w="44450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887f51a707_25_0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3887f51a707_25_0"/>
          <p:cNvSpPr txBox="1"/>
          <p:nvPr>
            <p:ph idx="1" type="body"/>
          </p:nvPr>
        </p:nvSpPr>
        <p:spPr>
          <a:xfrm>
            <a:off x="1484312" y="2666999"/>
            <a:ext cx="48951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3887f51a707_25_0"/>
          <p:cNvSpPr txBox="1"/>
          <p:nvPr>
            <p:ph idx="2" type="body"/>
          </p:nvPr>
        </p:nvSpPr>
        <p:spPr>
          <a:xfrm>
            <a:off x="6607967" y="2667000"/>
            <a:ext cx="48951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3887f51a707_25_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6" name="Google Shape;40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645" y="986271"/>
            <a:ext cx="6547428" cy="2243904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4"/>
          <p:cNvSpPr txBox="1"/>
          <p:nvPr>
            <p:ph idx="1" type="body"/>
          </p:nvPr>
        </p:nvSpPr>
        <p:spPr>
          <a:xfrm>
            <a:off x="1091762" y="3311281"/>
            <a:ext cx="10018713" cy="305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b="1" lang="en-US" sz="2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Unicast vs. Multicast Bit (Last bit of the first byte)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This bit decides </a:t>
            </a:r>
            <a:r>
              <a:rPr b="1" lang="en-US" sz="2200">
                <a:latin typeface="Gill Sans"/>
                <a:ea typeface="Gill Sans"/>
                <a:cs typeface="Gill Sans"/>
                <a:sym typeface="Gill Sans"/>
              </a:rPr>
              <a:t>who the MAC address is meant for</a:t>
            </a: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2794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If the </a:t>
            </a:r>
            <a:r>
              <a:rPr b="1" lang="en-US" sz="24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last bit of the first byte = 0</a:t>
            </a:r>
            <a:r>
              <a:rPr lang="en-US" sz="24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the MAC address is </a:t>
            </a:r>
            <a:r>
              <a:rPr b="1" lang="en-US" sz="24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unicast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.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Means: the address belongs to one single device.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If the </a:t>
            </a:r>
            <a:r>
              <a:rPr b="1" lang="en-US" sz="2400">
                <a:solidFill>
                  <a:srgbClr val="7D28CD"/>
                </a:solidFill>
                <a:latin typeface="Gill Sans"/>
                <a:ea typeface="Gill Sans"/>
                <a:cs typeface="Gill Sans"/>
                <a:sym typeface="Gill Sans"/>
              </a:rPr>
              <a:t>last bit of the first byte = 1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, the MAC address is </a:t>
            </a:r>
            <a:r>
              <a:rPr b="1" lang="en-US" sz="2400">
                <a:solidFill>
                  <a:srgbClr val="7D28CD"/>
                </a:solidFill>
                <a:latin typeface="Gill Sans"/>
                <a:ea typeface="Gill Sans"/>
                <a:cs typeface="Gill Sans"/>
                <a:sym typeface="Gill Sans"/>
              </a:rPr>
              <a:t>multicast.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Means: the frame is delivered to a group of devices. </a:t>
            </a:r>
            <a:endParaRPr sz="3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8" name="Google Shape;408;p34"/>
          <p:cNvSpPr txBox="1"/>
          <p:nvPr/>
        </p:nvSpPr>
        <p:spPr>
          <a:xfrm>
            <a:off x="1484310" y="90534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 b="0" i="0" sz="4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409" name="Google Shape;40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6148" y="730107"/>
            <a:ext cx="59420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5" name="Google Shape;41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645" y="986271"/>
            <a:ext cx="5448300" cy="1867216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5"/>
          <p:cNvSpPr txBox="1"/>
          <p:nvPr>
            <p:ph idx="1" type="body"/>
          </p:nvPr>
        </p:nvSpPr>
        <p:spPr>
          <a:xfrm>
            <a:off x="1119471" y="3015762"/>
            <a:ext cx="10499874" cy="3772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b="1" lang="en-US" sz="2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Globally Unique vs. Locally Administered (Second-last bit of the first byte)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This bit decides </a:t>
            </a:r>
            <a:r>
              <a:rPr b="1" lang="en-US" sz="2400">
                <a:latin typeface="Gill Sans"/>
                <a:ea typeface="Gill Sans"/>
                <a:cs typeface="Gill Sans"/>
                <a:sym typeface="Gill Sans"/>
              </a:rPr>
              <a:t>who gave the address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2794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If </a:t>
            </a:r>
            <a:r>
              <a:rPr b="1" lang="en-US" sz="24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the bit = 0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, the MAC address is </a:t>
            </a:r>
            <a:r>
              <a:rPr b="1" lang="en-US" sz="24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assigned by the manufacturer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The MAC address is guaranteed to be </a:t>
            </a:r>
            <a:r>
              <a:rPr b="1" lang="en-US" sz="22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Globally Unique</a:t>
            </a: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If </a:t>
            </a:r>
            <a:r>
              <a:rPr b="1" lang="en-US" sz="2400">
                <a:solidFill>
                  <a:srgbClr val="7D28CD"/>
                </a:solidFill>
                <a:latin typeface="Gill Sans"/>
                <a:ea typeface="Gill Sans"/>
                <a:cs typeface="Gill Sans"/>
                <a:sym typeface="Gill Sans"/>
              </a:rPr>
              <a:t>the bit = 1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, the MAC address is </a:t>
            </a:r>
            <a:r>
              <a:rPr b="1" lang="en-US" sz="2400">
                <a:solidFill>
                  <a:srgbClr val="7D28CD"/>
                </a:solidFill>
                <a:latin typeface="Gill Sans"/>
                <a:ea typeface="Gill Sans"/>
                <a:cs typeface="Gill Sans"/>
                <a:sym typeface="Gill Sans"/>
              </a:rPr>
              <a:t>changed manually</a:t>
            </a:r>
            <a:r>
              <a:rPr lang="en-US" sz="2400">
                <a:solidFill>
                  <a:srgbClr val="7D28CD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(by an admin or software).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Used when you want to override the default.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This new address is not unique worldwide but works inside the local network.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7" name="Google Shape;417;p35"/>
          <p:cNvSpPr txBox="1"/>
          <p:nvPr/>
        </p:nvSpPr>
        <p:spPr>
          <a:xfrm>
            <a:off x="1484310" y="90534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 b="0" i="0" sz="4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418" name="Google Shape;41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6148" y="730107"/>
            <a:ext cx="59420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/>
          <p:nvPr/>
        </p:nvSpPr>
        <p:spPr>
          <a:xfrm>
            <a:off x="8710638" y="3671886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93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Computer Networking: A Top Down Approach </a:t>
            </a:r>
            <a:br>
              <a:rPr b="0" i="0" lang="en-US" sz="2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000" u="none" cap="none" strike="noStrike">
              <a:solidFill>
                <a:srgbClr val="008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2473835" y="6096495"/>
            <a:ext cx="5378450" cy="6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8" lvl="0" marL="1730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All material copyright 1996-2016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8" lvl="0" marL="1730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J.F Kurose and K.W. Ross,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352" y="6282464"/>
            <a:ext cx="187325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rose7e_cover_small.jpg" id="157" name="Google Shape;15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0638" y="325439"/>
            <a:ext cx="3087687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/>
          <p:nvPr/>
        </p:nvSpPr>
        <p:spPr>
          <a:xfrm>
            <a:off x="8710638" y="4630736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r>
              <a:rPr b="0" baseline="3000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 edition </a:t>
            </a:r>
            <a:b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Jim Kurose, Keith Ross</a:t>
            </a:r>
            <a:b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Pearson/Addison Wesley</a:t>
            </a:r>
            <a:b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April 2016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1451658" y="715964"/>
            <a:ext cx="6400627" cy="167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Based on Chapter 6</a:t>
            </a:r>
            <a:br>
              <a:rPr b="0" i="0" lang="en-US" sz="48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 Link Layer and LANs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60" name="Google Shape;16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6438" y="2389189"/>
            <a:ext cx="4790122" cy="44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1451658" y="4989093"/>
            <a:ext cx="6952934" cy="862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47" lvl="0" marL="28575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The slides are adapted from Kurose and Ross, Computer Networks 7th edition, Kurose and Ross.</a:t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2"/>
          <p:cNvSpPr txBox="1"/>
          <p:nvPr>
            <p:ph idx="12" type="sldNum"/>
          </p:nvPr>
        </p:nvSpPr>
        <p:spPr>
          <a:xfrm>
            <a:off x="11121673" y="6167436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424" name="Google Shape;4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4502" y="1151388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4"/>
          <p:cNvSpPr txBox="1"/>
          <p:nvPr>
            <p:ph type="title"/>
          </p:nvPr>
        </p:nvSpPr>
        <p:spPr>
          <a:xfrm>
            <a:off x="2482082" y="9490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or LAN  or Physical or Ethernet addresses (more)</a:t>
            </a:r>
            <a:endParaRPr/>
          </a:p>
        </p:txBody>
      </p:sp>
      <p:sp>
        <p:nvSpPr>
          <p:cNvPr id="426" name="Google Shape;426;p14"/>
          <p:cNvSpPr txBox="1"/>
          <p:nvPr>
            <p:ph idx="1" type="body"/>
          </p:nvPr>
        </p:nvSpPr>
        <p:spPr>
          <a:xfrm>
            <a:off x="1608999" y="1568010"/>
            <a:ext cx="10018713" cy="5195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48 bits MAC address (for most LANs) burned in NIC ROM, also sometimes software settable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 allocation administered by IEEE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Manufacturer buys portion of MAC address space (to assure uniqueness)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Analogy: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address: like </a:t>
            </a:r>
            <a:r>
              <a:rPr lang="en-US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National ID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 address: like </a:t>
            </a:r>
            <a:r>
              <a:rPr lang="en-US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Postal Address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7" name="Google Shape;427;p1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6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Types of 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433" name="Google Shape;4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4" name="Google Shape;434;p16"/>
          <p:cNvGrpSpPr/>
          <p:nvPr/>
        </p:nvGrpSpPr>
        <p:grpSpPr>
          <a:xfrm>
            <a:off x="3555081" y="1150287"/>
            <a:ext cx="5081843" cy="5418667"/>
            <a:chOff x="1523079" y="-1"/>
            <a:chExt cx="5081841" cy="5418667"/>
          </a:xfrm>
        </p:grpSpPr>
        <p:sp>
          <p:nvSpPr>
            <p:cNvPr id="435" name="Google Shape;435;p16"/>
            <p:cNvSpPr/>
            <p:nvPr/>
          </p:nvSpPr>
          <p:spPr>
            <a:xfrm>
              <a:off x="2552625" y="2709333"/>
              <a:ext cx="675382" cy="128693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6"/>
            <p:cNvSpPr txBox="1"/>
            <p:nvPr/>
          </p:nvSpPr>
          <p:spPr>
            <a:xfrm>
              <a:off x="2853982" y="3316465"/>
              <a:ext cx="72669" cy="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2552625" y="2663613"/>
              <a:ext cx="67538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6"/>
            <p:cNvSpPr txBox="1"/>
            <p:nvPr/>
          </p:nvSpPr>
          <p:spPr>
            <a:xfrm>
              <a:off x="2873432" y="2692448"/>
              <a:ext cx="33769" cy="33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2552625" y="1422400"/>
              <a:ext cx="675382" cy="1286933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6"/>
            <p:cNvSpPr txBox="1"/>
            <p:nvPr/>
          </p:nvSpPr>
          <p:spPr>
            <a:xfrm>
              <a:off x="2853982" y="2029532"/>
              <a:ext cx="72669" cy="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1" name="Google Shape;441;p16"/>
            <p:cNvSpPr/>
            <p:nvPr/>
          </p:nvSpPr>
          <p:spPr>
            <a:xfrm rot="-5400000">
              <a:off x="-671481" y="2194560"/>
              <a:ext cx="5418667" cy="1029546"/>
            </a:xfrm>
            <a:prstGeom prst="rect">
              <a:avLst/>
            </a:prstGeom>
            <a:solidFill>
              <a:srgbClr val="2FACEA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6"/>
            <p:cNvSpPr txBox="1"/>
            <p:nvPr/>
          </p:nvSpPr>
          <p:spPr>
            <a:xfrm rot="-5400000">
              <a:off x="-671481" y="2194560"/>
              <a:ext cx="5418667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275" lIns="41275" spcFirstLastPara="1" rIns="41275" wrap="square" tIns="4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orbel"/>
                <a:buNone/>
              </a:pPr>
              <a:r>
                <a:rPr b="0" i="0" lang="en-US" sz="6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MAC Address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3228008" y="907626"/>
              <a:ext cx="3376913" cy="1029546"/>
            </a:xfrm>
            <a:prstGeom prst="rect">
              <a:avLst/>
            </a:prstGeom>
            <a:solidFill>
              <a:srgbClr val="FFFF00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6"/>
            <p:cNvSpPr txBox="1"/>
            <p:nvPr/>
          </p:nvSpPr>
          <p:spPr>
            <a:xfrm>
              <a:off x="3228008" y="907626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b="0" i="0" lang="en-US" sz="6200" u="none" cap="none" strike="noStrike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Unicast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3228008" y="2194560"/>
              <a:ext cx="3376913" cy="1029546"/>
            </a:xfrm>
            <a:prstGeom prst="rect">
              <a:avLst/>
            </a:prstGeom>
            <a:solidFill>
              <a:srgbClr val="EDC38A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6"/>
            <p:cNvSpPr txBox="1"/>
            <p:nvPr/>
          </p:nvSpPr>
          <p:spPr>
            <a:xfrm>
              <a:off x="3228008" y="2194560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b="0" i="0" lang="en-US" sz="6200" u="none" cap="none" strike="noStrike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Multicast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3228008" y="3481493"/>
              <a:ext cx="3376913" cy="1029546"/>
            </a:xfrm>
            <a:prstGeom prst="rect">
              <a:avLst/>
            </a:prstGeom>
            <a:solidFill>
              <a:srgbClr val="B1DB93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6"/>
            <p:cNvSpPr txBox="1"/>
            <p:nvPr/>
          </p:nvSpPr>
          <p:spPr>
            <a:xfrm>
              <a:off x="3228008" y="3481493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b="0" i="0" lang="en-US" sz="6200" u="none" cap="none" strike="noStrike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Broadcast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 MAC Addresses</a:t>
            </a:r>
            <a:endParaRPr/>
          </a:p>
        </p:txBody>
      </p:sp>
      <p:sp>
        <p:nvSpPr>
          <p:cNvPr id="455" name="Google Shape;455;p17"/>
          <p:cNvSpPr txBox="1"/>
          <p:nvPr>
            <p:ph idx="1" type="body"/>
          </p:nvPr>
        </p:nvSpPr>
        <p:spPr>
          <a:xfrm>
            <a:off x="1484308" y="1114427"/>
            <a:ext cx="10591578" cy="1817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000000"/>
                </a:solidFill>
              </a:rPr>
              <a:t>The unique address used when a frame is sent from a single transmitting device to a single destination device.</a:t>
            </a:r>
            <a:endParaRPr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/>
          </a:p>
        </p:txBody>
      </p:sp>
      <p:pic>
        <p:nvPicPr>
          <p:cNvPr id="456" name="Google Shape;45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85" y="2160926"/>
            <a:ext cx="6781629" cy="45065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457" name="Google Shape;45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1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8"/>
          <p:cNvSpPr txBox="1"/>
          <p:nvPr>
            <p:ph idx="1" type="body"/>
          </p:nvPr>
        </p:nvSpPr>
        <p:spPr>
          <a:xfrm>
            <a:off x="1513336" y="1114427"/>
            <a:ext cx="10018713" cy="1454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000000"/>
                </a:solidFill>
              </a:rPr>
              <a:t>“ 01-00-5E” in an IPv4 multicast packet </a:t>
            </a:r>
            <a:endParaRPr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/>
          </a:p>
        </p:txBody>
      </p:sp>
      <p:pic>
        <p:nvPicPr>
          <p:cNvPr id="464" name="Google Shape;4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341" y="2032347"/>
            <a:ext cx="6739041" cy="463515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18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MAC Addresses</a:t>
            </a:r>
            <a:endParaRPr/>
          </a:p>
        </p:txBody>
      </p:sp>
      <p:pic>
        <p:nvPicPr>
          <p:cNvPr descr="underline_base" id="466" name="Google Shape;46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1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Broadcast MAC Address</a:t>
            </a:r>
            <a:endParaRPr/>
          </a:p>
        </p:txBody>
      </p:sp>
      <p:sp>
        <p:nvSpPr>
          <p:cNvPr id="473" name="Google Shape;473;p19"/>
          <p:cNvSpPr txBox="1"/>
          <p:nvPr>
            <p:ph idx="1" type="body"/>
          </p:nvPr>
        </p:nvSpPr>
        <p:spPr>
          <a:xfrm>
            <a:off x="1484308" y="1332140"/>
            <a:ext cx="10018713" cy="101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47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000000"/>
                </a:solidFill>
              </a:rPr>
              <a:t>A destination MAC address of FF-FF-FF-FF-FF-FF</a:t>
            </a:r>
            <a:endParaRPr/>
          </a:p>
          <a:p>
            <a:pPr indent="-285747" lvl="0" marL="2857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000000"/>
                </a:solidFill>
              </a:rPr>
              <a:t>To be processed by all devices in the network</a:t>
            </a:r>
            <a:endParaRPr/>
          </a:p>
          <a:p>
            <a:pPr indent="-47274" lvl="0" marL="2857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pic>
        <p:nvPicPr>
          <p:cNvPr descr="underline_base" id="474" name="Google Shape;4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8439" y="2090058"/>
            <a:ext cx="7039636" cy="4577442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0"/>
          <p:cNvSpPr txBox="1"/>
          <p:nvPr>
            <p:ph type="title"/>
          </p:nvPr>
        </p:nvSpPr>
        <p:spPr>
          <a:xfrm>
            <a:off x="2057400" y="1356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LAN addresses and ARP</a:t>
            </a:r>
            <a:endParaRPr/>
          </a:p>
        </p:txBody>
      </p:sp>
      <p:sp>
        <p:nvSpPr>
          <p:cNvPr id="483" name="Google Shape;483;p20"/>
          <p:cNvSpPr txBox="1"/>
          <p:nvPr/>
        </p:nvSpPr>
        <p:spPr>
          <a:xfrm>
            <a:off x="2109789" y="1309688"/>
            <a:ext cx="68992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adapter on LAN has unique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LAN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0"/>
          <p:cNvSpPr txBox="1"/>
          <p:nvPr/>
        </p:nvSpPr>
        <p:spPr>
          <a:xfrm>
            <a:off x="8442325" y="3890963"/>
            <a:ext cx="958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0"/>
          <p:cNvSpPr/>
          <p:nvPr/>
        </p:nvSpPr>
        <p:spPr>
          <a:xfrm>
            <a:off x="3676650" y="3262313"/>
            <a:ext cx="2046288" cy="2049462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86" name="Google Shape;486;p20"/>
          <p:cNvCxnSpPr/>
          <p:nvPr/>
        </p:nvCxnSpPr>
        <p:spPr>
          <a:xfrm>
            <a:off x="2824163" y="3940175"/>
            <a:ext cx="90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7" name="Google Shape;487;p20"/>
          <p:cNvCxnSpPr/>
          <p:nvPr/>
        </p:nvCxnSpPr>
        <p:spPr>
          <a:xfrm>
            <a:off x="4833938" y="2808289"/>
            <a:ext cx="0" cy="6556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8" name="Google Shape;488;p20"/>
          <p:cNvCxnSpPr/>
          <p:nvPr/>
        </p:nvCxnSpPr>
        <p:spPr>
          <a:xfrm rot="10800000">
            <a:off x="5697539" y="4108450"/>
            <a:ext cx="7969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9" name="Google Shape;489;p20"/>
          <p:cNvCxnSpPr/>
          <p:nvPr/>
        </p:nvCxnSpPr>
        <p:spPr>
          <a:xfrm rot="10800000">
            <a:off x="4795838" y="5113338"/>
            <a:ext cx="0" cy="438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0" name="Google Shape;490;p20"/>
          <p:cNvSpPr txBox="1"/>
          <p:nvPr/>
        </p:nvSpPr>
        <p:spPr>
          <a:xfrm>
            <a:off x="5154614" y="2513013"/>
            <a:ext cx="1781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1A-2F-BB-76-09-AD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1" name="Google Shape;491;p20"/>
          <p:cNvCxnSpPr/>
          <p:nvPr/>
        </p:nvCxnSpPr>
        <p:spPr>
          <a:xfrm rot="10800000">
            <a:off x="4973639" y="2652713"/>
            <a:ext cx="257175" cy="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2" name="Google Shape;492;p20"/>
          <p:cNvCxnSpPr/>
          <p:nvPr/>
        </p:nvCxnSpPr>
        <p:spPr>
          <a:xfrm rot="10800000">
            <a:off x="6523038" y="4289426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3" name="Google Shape;493;p20"/>
          <p:cNvSpPr txBox="1"/>
          <p:nvPr/>
        </p:nvSpPr>
        <p:spPr>
          <a:xfrm>
            <a:off x="6003925" y="4662488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4" name="Google Shape;494;p20"/>
          <p:cNvCxnSpPr/>
          <p:nvPr/>
        </p:nvCxnSpPr>
        <p:spPr>
          <a:xfrm rot="10800000">
            <a:off x="4899026" y="5667375"/>
            <a:ext cx="3603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5" name="Google Shape;495;p20"/>
          <p:cNvSpPr txBox="1"/>
          <p:nvPr/>
        </p:nvSpPr>
        <p:spPr>
          <a:xfrm>
            <a:off x="5321301" y="5551488"/>
            <a:ext cx="1749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0C-C4-11-6F-E3-98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p20"/>
          <p:cNvCxnSpPr/>
          <p:nvPr/>
        </p:nvCxnSpPr>
        <p:spPr>
          <a:xfrm rot="10800000">
            <a:off x="2760663" y="4095751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7" name="Google Shape;497;p20"/>
          <p:cNvSpPr txBox="1"/>
          <p:nvPr/>
        </p:nvSpPr>
        <p:spPr>
          <a:xfrm>
            <a:off x="1843088" y="4470400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0"/>
          <p:cNvSpPr txBox="1"/>
          <p:nvPr/>
        </p:nvSpPr>
        <p:spPr>
          <a:xfrm>
            <a:off x="4160838" y="3621089"/>
            <a:ext cx="10858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(wired 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0"/>
          <p:cNvSpPr/>
          <p:nvPr/>
        </p:nvSpPr>
        <p:spPr>
          <a:xfrm>
            <a:off x="8251825" y="3941764"/>
            <a:ext cx="160338" cy="255587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00" name="Google Shape;500;p20"/>
          <p:cNvGrpSpPr/>
          <p:nvPr/>
        </p:nvGrpSpPr>
        <p:grpSpPr>
          <a:xfrm>
            <a:off x="1947864" y="3562351"/>
            <a:ext cx="922337" cy="658813"/>
            <a:chOff x="267" y="2244"/>
            <a:chExt cx="581" cy="415"/>
          </a:xfrm>
        </p:grpSpPr>
        <p:sp>
          <p:nvSpPr>
            <p:cNvPr id="501" name="Google Shape;501;p20"/>
            <p:cNvSpPr/>
            <p:nvPr/>
          </p:nvSpPr>
          <p:spPr>
            <a:xfrm rot="-5400000">
              <a:off x="717" y="2400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502" name="Google Shape;502;p20"/>
            <p:cNvGrpSpPr/>
            <p:nvPr/>
          </p:nvGrpSpPr>
          <p:grpSpPr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503" name="Google Shape;503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4" name="Google Shape;504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505" name="Google Shape;505;p20"/>
          <p:cNvGrpSpPr/>
          <p:nvPr/>
        </p:nvGrpSpPr>
        <p:grpSpPr>
          <a:xfrm>
            <a:off x="4268788" y="5559425"/>
            <a:ext cx="812800" cy="833438"/>
            <a:chOff x="1729" y="3502"/>
            <a:chExt cx="512" cy="525"/>
          </a:xfrm>
        </p:grpSpPr>
        <p:sp>
          <p:nvSpPr>
            <p:cNvPr id="506" name="Google Shape;506;p20"/>
            <p:cNvSpPr/>
            <p:nvPr/>
          </p:nvSpPr>
          <p:spPr>
            <a:xfrm>
              <a:off x="2021" y="3502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507" name="Google Shape;507;p20"/>
            <p:cNvGrpSpPr/>
            <p:nvPr/>
          </p:nvGrpSpPr>
          <p:grpSpPr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508" name="Google Shape;508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9" name="Google Shape;509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510" name="Google Shape;510;p20"/>
          <p:cNvGrpSpPr/>
          <p:nvPr/>
        </p:nvGrpSpPr>
        <p:grpSpPr>
          <a:xfrm>
            <a:off x="4294188" y="2025650"/>
            <a:ext cx="812800" cy="776288"/>
            <a:chOff x="1745" y="1276"/>
            <a:chExt cx="512" cy="489"/>
          </a:xfrm>
        </p:grpSpPr>
        <p:sp>
          <p:nvSpPr>
            <p:cNvPr id="511" name="Google Shape;511;p20"/>
            <p:cNvSpPr/>
            <p:nvPr/>
          </p:nvSpPr>
          <p:spPr>
            <a:xfrm>
              <a:off x="2039" y="1604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512" name="Google Shape;512;p20"/>
            <p:cNvGrpSpPr/>
            <p:nvPr/>
          </p:nvGrpSpPr>
          <p:grpSpPr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513" name="Google Shape;513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4" name="Google Shape;514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515" name="Google Shape;515;p20"/>
          <p:cNvGrpSpPr/>
          <p:nvPr/>
        </p:nvGrpSpPr>
        <p:grpSpPr>
          <a:xfrm>
            <a:off x="6392863" y="3836988"/>
            <a:ext cx="812800" cy="658812"/>
            <a:chOff x="3067" y="2417"/>
            <a:chExt cx="512" cy="415"/>
          </a:xfrm>
        </p:grpSpPr>
        <p:sp>
          <p:nvSpPr>
            <p:cNvPr id="516" name="Google Shape;516;p20"/>
            <p:cNvSpPr/>
            <p:nvPr/>
          </p:nvSpPr>
          <p:spPr>
            <a:xfrm rot="-5400000">
              <a:off x="3162" y="2514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517" name="Google Shape;517;p20"/>
            <p:cNvGrpSpPr/>
            <p:nvPr/>
          </p:nvGrpSpPr>
          <p:grpSpPr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518" name="Google Shape;518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9" name="Google Shape;519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pic>
        <p:nvPicPr>
          <p:cNvPr descr="underline_base" id="520" name="Google Shape;5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5188" y="953224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2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527" name="Google Shape;5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21"/>
          <p:cNvSpPr txBox="1"/>
          <p:nvPr>
            <p:ph type="title"/>
          </p:nvPr>
        </p:nvSpPr>
        <p:spPr>
          <a:xfrm>
            <a:off x="2025650" y="241300"/>
            <a:ext cx="81915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ARP: address resolution protocol</a:t>
            </a:r>
            <a:endParaRPr/>
          </a:p>
        </p:txBody>
      </p:sp>
      <p:sp>
        <p:nvSpPr>
          <p:cNvPr id="529" name="Google Shape;529;p21"/>
          <p:cNvSpPr txBox="1"/>
          <p:nvPr>
            <p:ph idx="1" type="body"/>
          </p:nvPr>
        </p:nvSpPr>
        <p:spPr>
          <a:xfrm>
            <a:off x="7061199" y="1298575"/>
            <a:ext cx="4789475" cy="531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Mapping _</a:t>
            </a:r>
            <a:r>
              <a:rPr i="1" lang="en-US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IP Add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___ to _</a:t>
            </a:r>
            <a:r>
              <a:rPr i="1" lang="en-US">
                <a:solidFill>
                  <a:srgbClr val="5E9934"/>
                </a:solidFill>
                <a:latin typeface="Gill Sans"/>
                <a:ea typeface="Gill Sans"/>
                <a:cs typeface="Gill Sans"/>
                <a:sym typeface="Gill Sans"/>
              </a:rPr>
              <a:t>MAC Add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____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ARP table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TTL (Time To Live) Or Age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time after which address mapping will be forgotten (typically 20 min)</a:t>
            </a:r>
            <a:endParaRPr/>
          </a:p>
        </p:txBody>
      </p:sp>
      <p:grpSp>
        <p:nvGrpSpPr>
          <p:cNvPr id="530" name="Google Shape;530;p21"/>
          <p:cNvGrpSpPr/>
          <p:nvPr/>
        </p:nvGrpSpPr>
        <p:grpSpPr>
          <a:xfrm>
            <a:off x="1930399" y="1298575"/>
            <a:ext cx="4789475" cy="1277938"/>
            <a:chOff x="145" y="937"/>
            <a:chExt cx="2612" cy="805"/>
          </a:xfrm>
        </p:grpSpPr>
        <p:sp>
          <p:nvSpPr>
            <p:cNvPr id="531" name="Google Shape;531;p21"/>
            <p:cNvSpPr txBox="1"/>
            <p:nvPr/>
          </p:nvSpPr>
          <p:spPr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Question: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how to determine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interface’s MAC address, knowing its IP address?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145" y="937"/>
              <a:ext cx="2609" cy="805"/>
            </a:xfrm>
            <a:prstGeom prst="rect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33" name="Google Shape;533;p21"/>
          <p:cNvSpPr/>
          <p:nvPr/>
        </p:nvSpPr>
        <p:spPr>
          <a:xfrm>
            <a:off x="3324226" y="3944939"/>
            <a:ext cx="1393825" cy="1525587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34" name="Google Shape;534;p21"/>
          <p:cNvCxnSpPr/>
          <p:nvPr/>
        </p:nvCxnSpPr>
        <p:spPr>
          <a:xfrm>
            <a:off x="2881313" y="4449763"/>
            <a:ext cx="4762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5" name="Google Shape;535;p21"/>
          <p:cNvCxnSpPr/>
          <p:nvPr/>
        </p:nvCxnSpPr>
        <p:spPr>
          <a:xfrm>
            <a:off x="4111625" y="3606800"/>
            <a:ext cx="0" cy="488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6" name="Google Shape;536;p21"/>
          <p:cNvCxnSpPr/>
          <p:nvPr/>
        </p:nvCxnSpPr>
        <p:spPr>
          <a:xfrm rot="10800000">
            <a:off x="4700589" y="4575175"/>
            <a:ext cx="4476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7" name="Google Shape;537;p21"/>
          <p:cNvCxnSpPr/>
          <p:nvPr/>
        </p:nvCxnSpPr>
        <p:spPr>
          <a:xfrm rot="10800000">
            <a:off x="4086225" y="5322889"/>
            <a:ext cx="0" cy="327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8" name="Google Shape;538;p21"/>
          <p:cNvSpPr txBox="1"/>
          <p:nvPr/>
        </p:nvSpPr>
        <p:spPr>
          <a:xfrm>
            <a:off x="4330701" y="3386138"/>
            <a:ext cx="1781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1A-2F-BB-76-09-AD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9" name="Google Shape;539;p21"/>
          <p:cNvCxnSpPr/>
          <p:nvPr/>
        </p:nvCxnSpPr>
        <p:spPr>
          <a:xfrm rot="10800000">
            <a:off x="4202114" y="3538538"/>
            <a:ext cx="2047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0" name="Google Shape;540;p21"/>
          <p:cNvCxnSpPr/>
          <p:nvPr/>
        </p:nvCxnSpPr>
        <p:spPr>
          <a:xfrm rot="10800000">
            <a:off x="5157788" y="4651376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1" name="Google Shape;541;p21"/>
          <p:cNvSpPr txBox="1"/>
          <p:nvPr/>
        </p:nvSpPr>
        <p:spPr>
          <a:xfrm>
            <a:off x="4711700" y="4953000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2" name="Google Shape;542;p21"/>
          <p:cNvCxnSpPr/>
          <p:nvPr/>
        </p:nvCxnSpPr>
        <p:spPr>
          <a:xfrm rot="10800000">
            <a:off x="4156076" y="5735638"/>
            <a:ext cx="2460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3" name="Google Shape;543;p21"/>
          <p:cNvSpPr txBox="1"/>
          <p:nvPr/>
        </p:nvSpPr>
        <p:spPr>
          <a:xfrm>
            <a:off x="4340226" y="5578475"/>
            <a:ext cx="1749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0C-C4-11-6F-E3-98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21"/>
          <p:cNvCxnSpPr/>
          <p:nvPr/>
        </p:nvCxnSpPr>
        <p:spPr>
          <a:xfrm rot="10800000">
            <a:off x="2844800" y="4552950"/>
            <a:ext cx="0" cy="3317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5" name="Google Shape;545;p21"/>
          <p:cNvSpPr txBox="1"/>
          <p:nvPr/>
        </p:nvSpPr>
        <p:spPr>
          <a:xfrm>
            <a:off x="1690688" y="4811713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1"/>
          <p:cNvSpPr txBox="1"/>
          <p:nvPr/>
        </p:nvSpPr>
        <p:spPr>
          <a:xfrm>
            <a:off x="3536950" y="4430713"/>
            <a:ext cx="819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1"/>
          <p:cNvSpPr txBox="1"/>
          <p:nvPr/>
        </p:nvSpPr>
        <p:spPr>
          <a:xfrm>
            <a:off x="1887538" y="3665538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8" name="Google Shape;548;p21"/>
          <p:cNvCxnSpPr/>
          <p:nvPr/>
        </p:nvCxnSpPr>
        <p:spPr>
          <a:xfrm>
            <a:off x="2533650" y="3921126"/>
            <a:ext cx="0" cy="246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9" name="Google Shape;549;p21"/>
          <p:cNvSpPr txBox="1"/>
          <p:nvPr/>
        </p:nvSpPr>
        <p:spPr>
          <a:xfrm>
            <a:off x="4468813" y="2987675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0" name="Google Shape;550;p21"/>
          <p:cNvCxnSpPr/>
          <p:nvPr/>
        </p:nvCxnSpPr>
        <p:spPr>
          <a:xfrm rot="10800000">
            <a:off x="4298950" y="3125788"/>
            <a:ext cx="234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1" name="Google Shape;551;p21"/>
          <p:cNvCxnSpPr/>
          <p:nvPr/>
        </p:nvCxnSpPr>
        <p:spPr>
          <a:xfrm>
            <a:off x="5478463" y="4121151"/>
            <a:ext cx="0" cy="246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2" name="Google Shape;552;p21"/>
          <p:cNvSpPr txBox="1"/>
          <p:nvPr/>
        </p:nvSpPr>
        <p:spPr>
          <a:xfrm>
            <a:off x="4868863" y="3887788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3" name="Google Shape;553;p21"/>
          <p:cNvCxnSpPr/>
          <p:nvPr/>
        </p:nvCxnSpPr>
        <p:spPr>
          <a:xfrm>
            <a:off x="3660776" y="6002338"/>
            <a:ext cx="2317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4" name="Google Shape;554;p21"/>
          <p:cNvSpPr txBox="1"/>
          <p:nvPr/>
        </p:nvSpPr>
        <p:spPr>
          <a:xfrm>
            <a:off x="2479676" y="5848350"/>
            <a:ext cx="12176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1"/>
          <p:cNvSpPr/>
          <p:nvPr/>
        </p:nvSpPr>
        <p:spPr>
          <a:xfrm rot="-5400000">
            <a:off x="5183982" y="4482307"/>
            <a:ext cx="127000" cy="1952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56" name="Google Shape;556;p21"/>
          <p:cNvGrpSpPr/>
          <p:nvPr/>
        </p:nvGrpSpPr>
        <p:grpSpPr>
          <a:xfrm>
            <a:off x="5086350" y="4357688"/>
            <a:ext cx="598488" cy="520700"/>
            <a:chOff x="-44" y="1473"/>
            <a:chExt cx="981" cy="1105"/>
          </a:xfrm>
        </p:grpSpPr>
        <p:pic>
          <p:nvPicPr>
            <p:cNvPr descr="desktop_computer_stylized_medium" id="557" name="Google Shape;557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8" name="Google Shape;558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559" name="Google Shape;559;p21"/>
          <p:cNvGrpSpPr/>
          <p:nvPr/>
        </p:nvGrpSpPr>
        <p:grpSpPr>
          <a:xfrm>
            <a:off x="2181226" y="4160838"/>
            <a:ext cx="709613" cy="520700"/>
            <a:chOff x="267" y="2244"/>
            <a:chExt cx="581" cy="415"/>
          </a:xfrm>
        </p:grpSpPr>
        <p:sp>
          <p:nvSpPr>
            <p:cNvPr id="560" name="Google Shape;560;p21"/>
            <p:cNvSpPr/>
            <p:nvPr/>
          </p:nvSpPr>
          <p:spPr>
            <a:xfrm rot="-5400000">
              <a:off x="717" y="2400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561" name="Google Shape;561;p21"/>
            <p:cNvGrpSpPr/>
            <p:nvPr/>
          </p:nvGrpSpPr>
          <p:grpSpPr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562" name="Google Shape;562;p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3" name="Google Shape;563;p2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564" name="Google Shape;564;p21"/>
          <p:cNvGrpSpPr/>
          <p:nvPr/>
        </p:nvGrpSpPr>
        <p:grpSpPr>
          <a:xfrm>
            <a:off x="3681414" y="3048000"/>
            <a:ext cx="631825" cy="554038"/>
            <a:chOff x="1745" y="1276"/>
            <a:chExt cx="512" cy="489"/>
          </a:xfrm>
        </p:grpSpPr>
        <p:sp>
          <p:nvSpPr>
            <p:cNvPr id="565" name="Google Shape;565;p21"/>
            <p:cNvSpPr/>
            <p:nvPr/>
          </p:nvSpPr>
          <p:spPr>
            <a:xfrm>
              <a:off x="2040" y="1604"/>
              <a:ext cx="100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566" name="Google Shape;566;p21"/>
            <p:cNvGrpSpPr/>
            <p:nvPr/>
          </p:nvGrpSpPr>
          <p:grpSpPr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567" name="Google Shape;567;p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8" name="Google Shape;568;p2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569" name="Google Shape;569;p21"/>
          <p:cNvSpPr/>
          <p:nvPr/>
        </p:nvSpPr>
        <p:spPr>
          <a:xfrm>
            <a:off x="4025901" y="5645151"/>
            <a:ext cx="123825" cy="1825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70" name="Google Shape;570;p21"/>
          <p:cNvGrpSpPr/>
          <p:nvPr/>
        </p:nvGrpSpPr>
        <p:grpSpPr>
          <a:xfrm>
            <a:off x="3690938" y="5784850"/>
            <a:ext cx="584200" cy="469900"/>
            <a:chOff x="-44" y="1473"/>
            <a:chExt cx="981" cy="1105"/>
          </a:xfrm>
        </p:grpSpPr>
        <p:pic>
          <p:nvPicPr>
            <p:cNvPr descr="desktop_computer_stylized_medium" id="571" name="Google Shape;571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2" name="Google Shape;572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73" name="Google Shape;573;p2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2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ARP Tables</a:t>
            </a:r>
            <a:endParaRPr/>
          </a:p>
        </p:txBody>
      </p:sp>
      <p:pic>
        <p:nvPicPr>
          <p:cNvPr id="579" name="Google Shape;5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538" y="1097699"/>
            <a:ext cx="6672720" cy="2782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403271"/>
            <a:ext cx="10668000" cy="1705769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22"/>
          <p:cNvSpPr txBox="1"/>
          <p:nvPr/>
        </p:nvSpPr>
        <p:spPr>
          <a:xfrm>
            <a:off x="3933372" y="3880051"/>
            <a:ext cx="19449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Host or PC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2"/>
          <p:cNvSpPr txBox="1"/>
          <p:nvPr/>
        </p:nvSpPr>
        <p:spPr>
          <a:xfrm>
            <a:off x="4020457" y="6139183"/>
            <a:ext cx="19449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583" name="Google Shape;58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590" name="Google Shape;59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23"/>
          <p:cNvSpPr txBox="1"/>
          <p:nvPr>
            <p:ph type="title"/>
          </p:nvPr>
        </p:nvSpPr>
        <p:spPr>
          <a:xfrm>
            <a:off x="2025650" y="241300"/>
            <a:ext cx="81915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ARP: address resolution protocol</a:t>
            </a:r>
            <a:endParaRPr/>
          </a:p>
        </p:txBody>
      </p:sp>
      <p:cxnSp>
        <p:nvCxnSpPr>
          <p:cNvPr id="592" name="Google Shape;592;p23"/>
          <p:cNvCxnSpPr/>
          <p:nvPr/>
        </p:nvCxnSpPr>
        <p:spPr>
          <a:xfrm>
            <a:off x="3897936" y="5134567"/>
            <a:ext cx="346334" cy="80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3" name="Google Shape;593;p23"/>
          <p:cNvSpPr/>
          <p:nvPr/>
        </p:nvSpPr>
        <p:spPr>
          <a:xfrm rot="-5400000">
            <a:off x="5821580" y="3442722"/>
            <a:ext cx="127000" cy="1952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4" name="Google Shape;594;p23"/>
          <p:cNvSpPr/>
          <p:nvPr/>
        </p:nvSpPr>
        <p:spPr>
          <a:xfrm>
            <a:off x="4455394" y="4813878"/>
            <a:ext cx="123825" cy="1825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95" name="Google Shape;595;p23"/>
          <p:cNvGrpSpPr/>
          <p:nvPr/>
        </p:nvGrpSpPr>
        <p:grpSpPr>
          <a:xfrm>
            <a:off x="1565996" y="1689100"/>
            <a:ext cx="5804621" cy="3870325"/>
            <a:chOff x="1690688" y="2987675"/>
            <a:chExt cx="4760912" cy="3267075"/>
          </a:xfrm>
        </p:grpSpPr>
        <p:cxnSp>
          <p:nvCxnSpPr>
            <p:cNvPr id="596" name="Google Shape;596;p23"/>
            <p:cNvCxnSpPr/>
            <p:nvPr/>
          </p:nvCxnSpPr>
          <p:spPr>
            <a:xfrm>
              <a:off x="2881313" y="4449763"/>
              <a:ext cx="4762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7" name="Google Shape;597;p23"/>
            <p:cNvCxnSpPr/>
            <p:nvPr/>
          </p:nvCxnSpPr>
          <p:spPr>
            <a:xfrm rot="10800000">
              <a:off x="4700589" y="4575175"/>
              <a:ext cx="4476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8" name="Google Shape;598;p23"/>
            <p:cNvCxnSpPr/>
            <p:nvPr/>
          </p:nvCxnSpPr>
          <p:spPr>
            <a:xfrm rot="10800000">
              <a:off x="4086225" y="5322889"/>
              <a:ext cx="0" cy="327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99" name="Google Shape;599;p23"/>
            <p:cNvGrpSpPr/>
            <p:nvPr/>
          </p:nvGrpSpPr>
          <p:grpSpPr>
            <a:xfrm>
              <a:off x="1690688" y="2987675"/>
              <a:ext cx="4760912" cy="3267075"/>
              <a:chOff x="1690688" y="2987675"/>
              <a:chExt cx="4760912" cy="3267075"/>
            </a:xfrm>
          </p:grpSpPr>
          <p:cxnSp>
            <p:nvCxnSpPr>
              <p:cNvPr id="600" name="Google Shape;600;p23"/>
              <p:cNvCxnSpPr/>
              <p:nvPr/>
            </p:nvCxnSpPr>
            <p:spPr>
              <a:xfrm rot="10800000">
                <a:off x="4202114" y="3538538"/>
                <a:ext cx="20478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01" name="Google Shape;601;p23"/>
              <p:cNvCxnSpPr/>
              <p:nvPr/>
            </p:nvCxnSpPr>
            <p:spPr>
              <a:xfrm rot="10800000">
                <a:off x="5157788" y="4651376"/>
                <a:ext cx="0" cy="373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02" name="Google Shape;602;p23"/>
              <p:cNvCxnSpPr/>
              <p:nvPr/>
            </p:nvCxnSpPr>
            <p:spPr>
              <a:xfrm rot="10800000">
                <a:off x="4156076" y="5735638"/>
                <a:ext cx="24606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03" name="Google Shape;603;p23"/>
              <p:cNvCxnSpPr/>
              <p:nvPr/>
            </p:nvCxnSpPr>
            <p:spPr>
              <a:xfrm rot="10800000">
                <a:off x="2844800" y="4552950"/>
                <a:ext cx="0" cy="3317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04" name="Google Shape;604;p23"/>
              <p:cNvCxnSpPr/>
              <p:nvPr/>
            </p:nvCxnSpPr>
            <p:spPr>
              <a:xfrm>
                <a:off x="2533650" y="3921126"/>
                <a:ext cx="0" cy="246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05" name="Google Shape;605;p23"/>
              <p:cNvCxnSpPr/>
              <p:nvPr/>
            </p:nvCxnSpPr>
            <p:spPr>
              <a:xfrm rot="10800000">
                <a:off x="4298950" y="3125788"/>
                <a:ext cx="2349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606" name="Google Shape;606;p23"/>
              <p:cNvCxnSpPr/>
              <p:nvPr/>
            </p:nvCxnSpPr>
            <p:spPr>
              <a:xfrm>
                <a:off x="5478463" y="4121151"/>
                <a:ext cx="0" cy="246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grpSp>
            <p:nvGrpSpPr>
              <p:cNvPr id="607" name="Google Shape;607;p23"/>
              <p:cNvGrpSpPr/>
              <p:nvPr/>
            </p:nvGrpSpPr>
            <p:grpSpPr>
              <a:xfrm>
                <a:off x="1690688" y="2987675"/>
                <a:ext cx="4760912" cy="3267075"/>
                <a:chOff x="1690688" y="2987675"/>
                <a:chExt cx="4760912" cy="3267075"/>
              </a:xfrm>
            </p:grpSpPr>
            <p:sp>
              <p:nvSpPr>
                <p:cNvPr id="608" name="Google Shape;608;p23"/>
                <p:cNvSpPr/>
                <p:nvPr/>
              </p:nvSpPr>
              <p:spPr>
                <a:xfrm>
                  <a:off x="3324226" y="3944939"/>
                  <a:ext cx="1393825" cy="1525587"/>
                </a:xfrm>
                <a:custGeom>
                  <a:rect b="b" l="l" r="r" t="t"/>
                  <a:pathLst>
                    <a:path extrusionOk="0" h="1255" w="1292">
                      <a:moveTo>
                        <a:pt x="239" y="7"/>
                      </a:moveTo>
                      <a:cubicBezTo>
                        <a:pt x="120" y="14"/>
                        <a:pt x="70" y="71"/>
                        <a:pt x="35" y="157"/>
                      </a:cubicBezTo>
                      <a:cubicBezTo>
                        <a:pt x="0" y="243"/>
                        <a:pt x="26" y="411"/>
                        <a:pt x="29" y="523"/>
                      </a:cubicBezTo>
                      <a:cubicBezTo>
                        <a:pt x="32" y="635"/>
                        <a:pt x="17" y="771"/>
                        <a:pt x="53" y="829"/>
                      </a:cubicBezTo>
                      <a:cubicBezTo>
                        <a:pt x="89" y="887"/>
                        <a:pt x="146" y="821"/>
                        <a:pt x="245" y="871"/>
                      </a:cubicBezTo>
                      <a:cubicBezTo>
                        <a:pt x="344" y="921"/>
                        <a:pt x="522" y="1068"/>
                        <a:pt x="647" y="1129"/>
                      </a:cubicBezTo>
                      <a:cubicBezTo>
                        <a:pt x="772" y="1190"/>
                        <a:pt x="903" y="1255"/>
                        <a:pt x="995" y="1237"/>
                      </a:cubicBezTo>
                      <a:cubicBezTo>
                        <a:pt x="1087" y="1219"/>
                        <a:pt x="1153" y="1153"/>
                        <a:pt x="1199" y="1021"/>
                      </a:cubicBezTo>
                      <a:cubicBezTo>
                        <a:pt x="1245" y="889"/>
                        <a:pt x="1270" y="580"/>
                        <a:pt x="1271" y="445"/>
                      </a:cubicBezTo>
                      <a:cubicBezTo>
                        <a:pt x="1272" y="310"/>
                        <a:pt x="1292" y="266"/>
                        <a:pt x="1205" y="211"/>
                      </a:cubicBezTo>
                      <a:cubicBezTo>
                        <a:pt x="1118" y="156"/>
                        <a:pt x="908" y="150"/>
                        <a:pt x="749" y="115"/>
                      </a:cubicBezTo>
                      <a:cubicBezTo>
                        <a:pt x="590" y="80"/>
                        <a:pt x="358" y="0"/>
                        <a:pt x="239" y="7"/>
                      </a:cubicBezTo>
                      <a:close/>
                    </a:path>
                  </a:pathLst>
                </a:custGeom>
                <a:solidFill>
                  <a:srgbClr val="00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609" name="Google Shape;609;p23"/>
                <p:cNvCxnSpPr/>
                <p:nvPr/>
              </p:nvCxnSpPr>
              <p:spPr>
                <a:xfrm>
                  <a:off x="4111625" y="3606800"/>
                  <a:ext cx="0" cy="4889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10" name="Google Shape;610;p23"/>
                <p:cNvSpPr txBox="1"/>
                <p:nvPr/>
              </p:nvSpPr>
              <p:spPr>
                <a:xfrm>
                  <a:off x="4330701" y="3386138"/>
                  <a:ext cx="1781175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1A-2F-BB-76-09-AD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1" name="Google Shape;611;p23"/>
                <p:cNvSpPr txBox="1"/>
                <p:nvPr/>
              </p:nvSpPr>
              <p:spPr>
                <a:xfrm>
                  <a:off x="4711700" y="4953000"/>
                  <a:ext cx="17399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58-23-D7-FA-20-B0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2" name="Google Shape;612;p23"/>
                <p:cNvSpPr txBox="1"/>
                <p:nvPr/>
              </p:nvSpPr>
              <p:spPr>
                <a:xfrm>
                  <a:off x="4340226" y="5578475"/>
                  <a:ext cx="1749425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0C-C4-11-6F-E3-98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3" name="Google Shape;613;p23"/>
                <p:cNvSpPr txBox="1"/>
                <p:nvPr/>
              </p:nvSpPr>
              <p:spPr>
                <a:xfrm>
                  <a:off x="1690688" y="4811713"/>
                  <a:ext cx="16891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71-65-F7-2B-08-53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Google Shape;614;p23"/>
                <p:cNvSpPr txBox="1"/>
                <p:nvPr/>
              </p:nvSpPr>
              <p:spPr>
                <a:xfrm>
                  <a:off x="1887538" y="3665538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137.196.7.23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Google Shape;615;p23"/>
                <p:cNvSpPr txBox="1"/>
                <p:nvPr/>
              </p:nvSpPr>
              <p:spPr>
                <a:xfrm>
                  <a:off x="4468813" y="2987675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137.196.7.78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23"/>
                <p:cNvSpPr txBox="1"/>
                <p:nvPr/>
              </p:nvSpPr>
              <p:spPr>
                <a:xfrm>
                  <a:off x="4868863" y="3887788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137.196.7.14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7" name="Google Shape;617;p23"/>
                <p:cNvSpPr txBox="1"/>
                <p:nvPr/>
              </p:nvSpPr>
              <p:spPr>
                <a:xfrm>
                  <a:off x="2631672" y="5814759"/>
                  <a:ext cx="1217613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137.196.7.88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18" name="Google Shape;618;p23"/>
                <p:cNvGrpSpPr/>
                <p:nvPr/>
              </p:nvGrpSpPr>
              <p:grpSpPr>
                <a:xfrm>
                  <a:off x="5086350" y="4357688"/>
                  <a:ext cx="598488" cy="520700"/>
                  <a:chOff x="-44" y="1473"/>
                  <a:chExt cx="981" cy="1105"/>
                </a:xfrm>
              </p:grpSpPr>
              <p:pic>
                <p:nvPicPr>
                  <p:cNvPr descr="desktop_computer_stylized_medium" id="619" name="Google Shape;619;p2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620" name="Google Shape;620;p23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grpSp>
              <p:nvGrpSpPr>
                <p:cNvPr id="621" name="Google Shape;621;p23"/>
                <p:cNvGrpSpPr/>
                <p:nvPr/>
              </p:nvGrpSpPr>
              <p:grpSpPr>
                <a:xfrm>
                  <a:off x="2181226" y="4160838"/>
                  <a:ext cx="709613" cy="520700"/>
                  <a:chOff x="267" y="2244"/>
                  <a:chExt cx="581" cy="415"/>
                </a:xfrm>
              </p:grpSpPr>
              <p:sp>
                <p:nvSpPr>
                  <p:cNvPr id="622" name="Google Shape;622;p23"/>
                  <p:cNvSpPr/>
                  <p:nvPr/>
                </p:nvSpPr>
                <p:spPr>
                  <a:xfrm rot="-5400000">
                    <a:off x="717" y="2400"/>
                    <a:ext cx="101" cy="161"/>
                  </a:xfrm>
                  <a:prstGeom prst="rect">
                    <a:avLst/>
                  </a:prstGeom>
                  <a:gradFill>
                    <a:gsLst>
                      <a:gs pos="0">
                        <a:srgbClr val="008000"/>
                      </a:gs>
                      <a:gs pos="50000">
                        <a:schemeClr val="lt1"/>
                      </a:gs>
                      <a:gs pos="100000">
                        <a:srgbClr val="008000"/>
                      </a:gs>
                    </a:gsLst>
                    <a:lin ang="0" scaled="0"/>
                  </a:gradFill>
                  <a:ln cap="flat" cmpd="sng" w="9525">
                    <a:solidFill>
                      <a:srgbClr val="008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grpSp>
                <p:nvGrpSpPr>
                  <p:cNvPr id="623" name="Google Shape;623;p23"/>
                  <p:cNvGrpSpPr/>
                  <p:nvPr/>
                </p:nvGrpSpPr>
                <p:grpSpPr>
                  <a:xfrm>
                    <a:off x="267" y="2244"/>
                    <a:ext cx="512" cy="415"/>
                    <a:chOff x="-44" y="1473"/>
                    <a:chExt cx="981" cy="1105"/>
                  </a:xfrm>
                </p:grpSpPr>
                <p:pic>
                  <p:nvPicPr>
                    <p:cNvPr descr="desktop_computer_stylized_medium" id="624" name="Google Shape;624;p23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0" l="0" r="0" t="0"/>
                    <a:stretch/>
                  </p:blipFill>
                  <p:spPr>
                    <a:xfrm flipH="1">
                      <a:off x="-44" y="1473"/>
                      <a:ext cx="981" cy="11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25" name="Google Shape;625;p23"/>
                    <p:cNvSpPr/>
                    <p:nvPr/>
                  </p:nvSpPr>
                  <p:spPr>
                    <a:xfrm flipH="1">
                      <a:off x="374" y="1579"/>
                      <a:ext cx="477" cy="506"/>
                    </a:xfrm>
                    <a:custGeom>
                      <a:rect b="b" l="l" r="r" t="t"/>
                      <a:pathLst>
                        <a:path extrusionOk="0" h="368" w="356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0099"/>
                        </a:gs>
                        <a:gs pos="100000">
                          <a:schemeClr val="lt1"/>
                        </a:gs>
                      </a:gsLst>
                      <a:lin ang="2700000" scaled="0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p:txBody>
                </p:sp>
              </p:grpSp>
            </p:grpSp>
            <p:grpSp>
              <p:nvGrpSpPr>
                <p:cNvPr id="626" name="Google Shape;626;p23"/>
                <p:cNvGrpSpPr/>
                <p:nvPr/>
              </p:nvGrpSpPr>
              <p:grpSpPr>
                <a:xfrm>
                  <a:off x="3681414" y="3048000"/>
                  <a:ext cx="631825" cy="554038"/>
                  <a:chOff x="1745" y="1276"/>
                  <a:chExt cx="512" cy="489"/>
                </a:xfrm>
              </p:grpSpPr>
              <p:sp>
                <p:nvSpPr>
                  <p:cNvPr id="627" name="Google Shape;627;p23"/>
                  <p:cNvSpPr/>
                  <p:nvPr/>
                </p:nvSpPr>
                <p:spPr>
                  <a:xfrm>
                    <a:off x="2040" y="1604"/>
                    <a:ext cx="100" cy="161"/>
                  </a:xfrm>
                  <a:prstGeom prst="rect">
                    <a:avLst/>
                  </a:prstGeom>
                  <a:gradFill>
                    <a:gsLst>
                      <a:gs pos="0">
                        <a:srgbClr val="008000"/>
                      </a:gs>
                      <a:gs pos="50000">
                        <a:schemeClr val="lt1"/>
                      </a:gs>
                      <a:gs pos="100000">
                        <a:srgbClr val="008000"/>
                      </a:gs>
                    </a:gsLst>
                    <a:lin ang="0" scaled="0"/>
                  </a:gradFill>
                  <a:ln cap="flat" cmpd="sng" w="9525">
                    <a:solidFill>
                      <a:srgbClr val="008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grpSp>
                <p:nvGrpSpPr>
                  <p:cNvPr id="628" name="Google Shape;628;p23"/>
                  <p:cNvGrpSpPr/>
                  <p:nvPr/>
                </p:nvGrpSpPr>
                <p:grpSpPr>
                  <a:xfrm>
                    <a:off x="1745" y="1276"/>
                    <a:ext cx="512" cy="415"/>
                    <a:chOff x="-44" y="1473"/>
                    <a:chExt cx="981" cy="1105"/>
                  </a:xfrm>
                </p:grpSpPr>
                <p:pic>
                  <p:nvPicPr>
                    <p:cNvPr descr="desktop_computer_stylized_medium" id="629" name="Google Shape;629;p23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0" l="0" r="0" t="0"/>
                    <a:stretch/>
                  </p:blipFill>
                  <p:spPr>
                    <a:xfrm flipH="1">
                      <a:off x="-44" y="1473"/>
                      <a:ext cx="981" cy="11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30" name="Google Shape;630;p23"/>
                    <p:cNvSpPr/>
                    <p:nvPr/>
                  </p:nvSpPr>
                  <p:spPr>
                    <a:xfrm flipH="1">
                      <a:off x="374" y="1579"/>
                      <a:ext cx="477" cy="506"/>
                    </a:xfrm>
                    <a:custGeom>
                      <a:rect b="b" l="l" r="r" t="t"/>
                      <a:pathLst>
                        <a:path extrusionOk="0" h="368" w="356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0099"/>
                        </a:gs>
                        <a:gs pos="100000">
                          <a:schemeClr val="lt1"/>
                        </a:gs>
                      </a:gsLst>
                      <a:lin ang="2700000" scaled="0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p:txBody>
                </p:sp>
              </p:grpSp>
            </p:grpSp>
            <p:grpSp>
              <p:nvGrpSpPr>
                <p:cNvPr id="631" name="Google Shape;631;p23"/>
                <p:cNvGrpSpPr/>
                <p:nvPr/>
              </p:nvGrpSpPr>
              <p:grpSpPr>
                <a:xfrm>
                  <a:off x="3690938" y="5784850"/>
                  <a:ext cx="584200" cy="469900"/>
                  <a:chOff x="-44" y="1473"/>
                  <a:chExt cx="981" cy="1105"/>
                </a:xfrm>
              </p:grpSpPr>
              <p:pic>
                <p:nvPicPr>
                  <p:cNvPr descr="desktop_computer_stylized_medium" id="632" name="Google Shape;632;p23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633" name="Google Shape;633;p23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</p:grpSp>
      </p:grpSp>
      <p:sp>
        <p:nvSpPr>
          <p:cNvPr id="634" name="Google Shape;634;p23"/>
          <p:cNvSpPr txBox="1"/>
          <p:nvPr/>
        </p:nvSpPr>
        <p:spPr>
          <a:xfrm>
            <a:off x="3937008" y="3327288"/>
            <a:ext cx="819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3"/>
          <p:cNvSpPr/>
          <p:nvPr/>
        </p:nvSpPr>
        <p:spPr>
          <a:xfrm>
            <a:off x="2507906" y="3092043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6" name="Google Shape;636;p23"/>
          <p:cNvSpPr/>
          <p:nvPr/>
        </p:nvSpPr>
        <p:spPr>
          <a:xfrm>
            <a:off x="5998974" y="3341317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637" name="Google Shape;637;p23"/>
          <p:cNvGraphicFramePr/>
          <p:nvPr/>
        </p:nvGraphicFramePr>
        <p:xfrm>
          <a:off x="1590195" y="60412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{E1F28660-FA84-4027-88B5-5071DCA31C01}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71-65-F7-2B-08-53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137.196.7.14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137.196.7.23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ARP Request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8" name="Google Shape;638;p23"/>
          <p:cNvGraphicFramePr/>
          <p:nvPr/>
        </p:nvGraphicFramePr>
        <p:xfrm>
          <a:off x="1590195" y="55537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{E1F28660-FA84-4027-88B5-5071DCA31C01}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71-65-F7-2B-08-53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58-23-D7-FA-20-B0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137.196.7.23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137.196.7.14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ARP Reply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9" name="Google Shape;639;p23"/>
          <p:cNvGraphicFramePr/>
          <p:nvPr/>
        </p:nvGraphicFramePr>
        <p:xfrm>
          <a:off x="1617905" y="6403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{E1F28660-FA84-4027-88B5-5071DCA31C01}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Dest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Source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A93023"/>
                          </a:solidFill>
                        </a:rPr>
                        <a:t>ARP Req/Reply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40" name="Google Shape;640;p23"/>
          <p:cNvSpPr/>
          <p:nvPr/>
        </p:nvSpPr>
        <p:spPr>
          <a:xfrm>
            <a:off x="2590439" y="274320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3"/>
          <p:cNvSpPr/>
          <p:nvPr/>
        </p:nvSpPr>
        <p:spPr>
          <a:xfrm>
            <a:off x="1666267" y="6067100"/>
            <a:ext cx="17892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FF-FF-FF-FF-FF-FF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3"/>
          <p:cNvSpPr/>
          <p:nvPr/>
        </p:nvSpPr>
        <p:spPr>
          <a:xfrm>
            <a:off x="4041904" y="339342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3"/>
          <p:cNvSpPr/>
          <p:nvPr/>
        </p:nvSpPr>
        <p:spPr>
          <a:xfrm>
            <a:off x="4153784" y="3436187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3"/>
          <p:cNvSpPr/>
          <p:nvPr/>
        </p:nvSpPr>
        <p:spPr>
          <a:xfrm>
            <a:off x="4235161" y="3462177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3"/>
          <p:cNvSpPr txBox="1"/>
          <p:nvPr/>
        </p:nvSpPr>
        <p:spPr>
          <a:xfrm>
            <a:off x="3875887" y="1661241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3"/>
          <p:cNvSpPr txBox="1"/>
          <p:nvPr/>
        </p:nvSpPr>
        <p:spPr>
          <a:xfrm>
            <a:off x="4718556" y="5042695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3"/>
          <p:cNvSpPr txBox="1"/>
          <p:nvPr/>
        </p:nvSpPr>
        <p:spPr>
          <a:xfrm>
            <a:off x="6572119" y="3199765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✔️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3"/>
          <p:cNvSpPr/>
          <p:nvPr/>
        </p:nvSpPr>
        <p:spPr>
          <a:xfrm>
            <a:off x="5508648" y="3138054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3"/>
          <p:cNvSpPr/>
          <p:nvPr/>
        </p:nvSpPr>
        <p:spPr>
          <a:xfrm>
            <a:off x="7370617" y="1820864"/>
            <a:ext cx="40671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A wants to send datagram to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4"/>
          <p:cNvSpPr txBox="1"/>
          <p:nvPr>
            <p:ph type="title"/>
          </p:nvPr>
        </p:nvSpPr>
        <p:spPr>
          <a:xfrm>
            <a:off x="2057400" y="666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 protocol: same LAN</a:t>
            </a:r>
            <a:endParaRPr/>
          </a:p>
        </p:txBody>
      </p:sp>
      <p:sp>
        <p:nvSpPr>
          <p:cNvPr id="657" name="Google Shape;657;p24"/>
          <p:cNvSpPr txBox="1"/>
          <p:nvPr>
            <p:ph idx="1" type="body"/>
          </p:nvPr>
        </p:nvSpPr>
        <p:spPr>
          <a:xfrm>
            <a:off x="1792436" y="1199140"/>
            <a:ext cx="4037610" cy="548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 wants to send datagram to B</a:t>
            </a:r>
            <a:endParaRPr/>
          </a:p>
          <a:p>
            <a:pPr indent="-223835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B’s MAC address not in A’s ARP table.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broadcasts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ARP query packet, containing B's IP address </a:t>
            </a:r>
            <a:endParaRPr/>
          </a:p>
          <a:p>
            <a:pPr indent="-223835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destination MAC address = FF-FF-FF-FF-FF-FF</a:t>
            </a:r>
            <a:endParaRPr/>
          </a:p>
          <a:p>
            <a:pPr indent="-223835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all nodes on LAN receive ARP query 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B receives ARP packet, replies to A with its (B's) MAC address</a:t>
            </a:r>
            <a:endParaRPr/>
          </a:p>
          <a:p>
            <a:pPr indent="-223835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frame sent to A’s MAC address (unicast)</a:t>
            </a:r>
            <a:endParaRPr/>
          </a:p>
          <a:p>
            <a:pPr indent="-81343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8" name="Google Shape;658;p24"/>
          <p:cNvSpPr txBox="1"/>
          <p:nvPr>
            <p:ph idx="2" type="body"/>
          </p:nvPr>
        </p:nvSpPr>
        <p:spPr>
          <a:xfrm>
            <a:off x="6564307" y="1209675"/>
            <a:ext cx="4934965" cy="534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7809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 caches (saves) IP-to-MAC address pair in its ARP table </a:t>
            </a:r>
            <a:endParaRPr/>
          </a:p>
          <a:p>
            <a:pPr indent="-231775" lvl="1" marL="68897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Soft state: information that times out (goes away) unless refreshed</a:t>
            </a:r>
            <a:endParaRPr/>
          </a:p>
          <a:p>
            <a:pPr indent="-257809" lvl="0" marL="231775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ARP is “</a:t>
            </a:r>
            <a:r>
              <a:rPr lang="en-US" sz="2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plug-and-play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”:</a:t>
            </a:r>
            <a:endParaRPr/>
          </a:p>
          <a:p>
            <a:pPr indent="-220980" lvl="1" marL="681038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nodes create their ARP tables 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without intervention from net administrator</a:t>
            </a:r>
            <a:endParaRPr/>
          </a:p>
        </p:txBody>
      </p:sp>
      <p:pic>
        <p:nvPicPr>
          <p:cNvPr descr="underline_base" id="659" name="Google Shape;6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313" y="876300"/>
            <a:ext cx="5942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68" name="Google Shape;1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"/>
          <p:cNvSpPr txBox="1"/>
          <p:nvPr>
            <p:ph type="title"/>
          </p:nvPr>
        </p:nvSpPr>
        <p:spPr>
          <a:xfrm>
            <a:off x="1428893" y="354013"/>
            <a:ext cx="10018713" cy="53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Chapter 6: Link layer and LANs</a:t>
            </a:r>
            <a:endParaRPr/>
          </a:p>
        </p:txBody>
      </p:sp>
      <p:sp>
        <p:nvSpPr>
          <p:cNvPr id="170" name="Google Shape;170;p3"/>
          <p:cNvSpPr txBox="1"/>
          <p:nvPr>
            <p:ph idx="1" type="body"/>
          </p:nvPr>
        </p:nvSpPr>
        <p:spPr>
          <a:xfrm>
            <a:off x="2057401" y="1447800"/>
            <a:ext cx="9516300" cy="50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80"/>
              <a:buFont typeface="Noto Sans Symbols"/>
              <a:buNone/>
            </a:pPr>
            <a:r>
              <a:rPr i="1" lang="en-US" sz="4400">
                <a:solidFill>
                  <a:srgbClr val="990033"/>
                </a:solidFill>
                <a:latin typeface="Gill Sans"/>
                <a:ea typeface="Gill Sans"/>
                <a:cs typeface="Gill Sans"/>
                <a:sym typeface="Gill Sans"/>
              </a:rPr>
              <a:t>Objectives:</a:t>
            </a:r>
            <a:r>
              <a:rPr i="1" lang="en-US" sz="4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understand principles behind link layer services:</a:t>
            </a:r>
            <a:endParaRPr/>
          </a:p>
          <a:p>
            <a:pPr indent="-294640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error detection, correction </a:t>
            </a:r>
            <a:r>
              <a:rPr lang="en-US" sz="3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(done in CSE320)</a:t>
            </a:r>
            <a:endParaRPr/>
          </a:p>
          <a:p>
            <a:pPr indent="-294640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sharing a broadcast channel: multiple access </a:t>
            </a:r>
            <a:r>
              <a:rPr lang="en-US" sz="3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(done in CSE320)</a:t>
            </a:r>
            <a:endParaRPr/>
          </a:p>
          <a:p>
            <a:pPr indent="-294640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Framing - link layer addressing</a:t>
            </a:r>
            <a:endParaRPr/>
          </a:p>
          <a:p>
            <a:pPr indent="-294640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294640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local area networks: Ethernet</a:t>
            </a:r>
            <a:endParaRPr sz="2400">
              <a:solidFill>
                <a:srgbClr val="0000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5"/>
          <p:cNvSpPr txBox="1"/>
          <p:nvPr>
            <p:ph idx="1" type="body"/>
          </p:nvPr>
        </p:nvSpPr>
        <p:spPr>
          <a:xfrm>
            <a:off x="1876425" y="1057274"/>
            <a:ext cx="8675688" cy="2155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-111125" lvl="0" marL="111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4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Send datagram from A to B via R</a:t>
            </a:r>
            <a:endParaRPr/>
          </a:p>
          <a:p>
            <a:pPr indent="-230187" lvl="1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focus on addressing – at IP (datagram) and MAC layer (frame)</a:t>
            </a:r>
            <a:endParaRPr/>
          </a:p>
          <a:p>
            <a:pPr indent="-230187" lvl="1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assume A knows B’s IP address</a:t>
            </a:r>
            <a:endParaRPr/>
          </a:p>
          <a:p>
            <a:pPr indent="-230187" lvl="1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What will be the destination MAC Address?</a:t>
            </a:r>
            <a:endParaRPr/>
          </a:p>
        </p:txBody>
      </p:sp>
      <p:sp>
        <p:nvSpPr>
          <p:cNvPr id="667" name="Google Shape;667;p25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668" name="Google Shape;668;p25"/>
          <p:cNvGrpSpPr/>
          <p:nvPr/>
        </p:nvGrpSpPr>
        <p:grpSpPr>
          <a:xfrm>
            <a:off x="2096293" y="3451226"/>
            <a:ext cx="9034513" cy="2349500"/>
            <a:chOff x="709613" y="3962400"/>
            <a:chExt cx="9034513" cy="2349500"/>
          </a:xfrm>
        </p:grpSpPr>
        <p:grpSp>
          <p:nvGrpSpPr>
            <p:cNvPr id="669" name="Google Shape;669;p25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670" name="Google Shape;670;p25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671" name="Google Shape;671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72" name="Google Shape;672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673" name="Google Shape;673;p25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74" name="Google Shape;674;p25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675" name="Google Shape;675;p25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76" name="Google Shape;676;p25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677" name="Google Shape;677;p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78" name="Google Shape;678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679" name="Google Shape;679;p25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0" name="Google Shape;680;p25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5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2" name="Google Shape;682;p25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683" name="Google Shape;683;p25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25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5" name="Google Shape;685;p25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5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5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5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690" name="Google Shape;690;p25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1" name="Google Shape;691;p25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2" name="Google Shape;692;p25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3" name="Google Shape;693;p25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94" name="Google Shape;694;p25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95" name="Google Shape;695;p25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696" name="Google Shape;696;p25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97" name="Google Shape;697;p25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8" name="Google Shape;698;p25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99" name="Google Shape;699;p25"/>
            <p:cNvGrpSpPr/>
            <p:nvPr/>
          </p:nvGrpSpPr>
          <p:grpSpPr>
            <a:xfrm>
              <a:off x="7373940" y="4845050"/>
              <a:ext cx="2370186" cy="786400"/>
              <a:chOff x="4352" y="2786"/>
              <a:chExt cx="1493" cy="495"/>
            </a:xfrm>
          </p:grpSpPr>
          <p:sp>
            <p:nvSpPr>
              <p:cNvPr id="700" name="Google Shape;700;p25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25"/>
              <p:cNvSpPr txBox="1"/>
              <p:nvPr/>
            </p:nvSpPr>
            <p:spPr>
              <a:xfrm>
                <a:off x="4945" y="2981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02" name="Google Shape;702;p25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3" name="Google Shape;703;p25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04" name="Google Shape;704;p25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5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6" name="Google Shape;706;p25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7" name="Google Shape;707;p25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708" name="Google Shape;708;p25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9" name="Google Shape;709;p25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0" name="Google Shape;710;p25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711" name="Google Shape;711;p25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12" name="Google Shape;712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13" name="Google Shape;713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14" name="Google Shape;714;p25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15" name="Google Shape;715;p25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716" name="Google Shape;716;p25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17" name="Google Shape;717;p25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718" name="Google Shape;718;p25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19" name="Google Shape;719;p25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20" name="Google Shape;720;p25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21" name="Google Shape;721;p25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722" name="Google Shape;722;p2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723" name="Google Shape;723;p2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724" name="Google Shape;724;p25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25" name="Google Shape;725;p25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726" name="Google Shape;726;p25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27" name="Google Shape;727;p25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728" name="Google Shape;728;p25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29" name="Google Shape;729;p25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730" name="Google Shape;730;p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31" name="Google Shape;731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pic>
        <p:nvPicPr>
          <p:cNvPr descr="underline_base" id="732" name="Google Shape;73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3" name="Google Shape;733;p25"/>
          <p:cNvGraphicFramePr/>
          <p:nvPr/>
        </p:nvGraphicFramePr>
        <p:xfrm>
          <a:off x="1894997" y="5888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{E1F28660-FA84-4027-88B5-5071DCA31C01}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222.222.222.222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111.111.111.111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 to B Packet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4" name="Google Shape;734;p25"/>
          <p:cNvGraphicFramePr/>
          <p:nvPr/>
        </p:nvGraphicFramePr>
        <p:xfrm>
          <a:off x="1904805" y="63057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{E1F28660-FA84-4027-88B5-5071DCA31C01}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Dest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Source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A93023"/>
                          </a:solidFill>
                        </a:rPr>
                        <a:t>Packet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35" name="Google Shape;735;p25"/>
          <p:cNvSpPr/>
          <p:nvPr/>
        </p:nvSpPr>
        <p:spPr>
          <a:xfrm>
            <a:off x="3795629" y="5927979"/>
            <a:ext cx="17443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74-29-9C-E8-FF-55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25"/>
          <p:cNvSpPr/>
          <p:nvPr/>
        </p:nvSpPr>
        <p:spPr>
          <a:xfrm>
            <a:off x="2496343" y="5913564"/>
            <a:ext cx="5116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25"/>
          <p:cNvSpPr/>
          <p:nvPr/>
        </p:nvSpPr>
        <p:spPr>
          <a:xfrm>
            <a:off x="4069227" y="3162857"/>
            <a:ext cx="4557017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1125" lvl="0" marL="111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Gill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 never forward broadcast packets!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5"/>
          <p:cNvSpPr/>
          <p:nvPr/>
        </p:nvSpPr>
        <p:spPr>
          <a:xfrm>
            <a:off x="1706153" y="5889140"/>
            <a:ext cx="21573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Gateway’s MAC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5"/>
          <p:cNvSpPr/>
          <p:nvPr/>
        </p:nvSpPr>
        <p:spPr>
          <a:xfrm>
            <a:off x="4949825" y="4178027"/>
            <a:ext cx="617638" cy="51565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40" name="Google Shape;740;p25"/>
          <p:cNvSpPr/>
          <p:nvPr/>
        </p:nvSpPr>
        <p:spPr>
          <a:xfrm>
            <a:off x="9807744" y="2135185"/>
            <a:ext cx="2143421" cy="1323439"/>
          </a:xfrm>
          <a:prstGeom prst="rect">
            <a:avLst/>
          </a:prstGeom>
          <a:solidFill>
            <a:srgbClr val="B1DB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1125" lvl="0" marL="111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Gill Sans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ARP- To know B’s MAC address as B’s IP address is known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6"/>
          <p:cNvSpPr txBox="1"/>
          <p:nvPr>
            <p:ph idx="1" type="body"/>
          </p:nvPr>
        </p:nvSpPr>
        <p:spPr>
          <a:xfrm>
            <a:off x="1876424" y="1057274"/>
            <a:ext cx="9972686" cy="2155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111125" lvl="0" marL="111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4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Send datagram from A to B via R</a:t>
            </a:r>
            <a:endParaRPr/>
          </a:p>
          <a:p>
            <a:pPr indent="-313055" lvl="1" marL="45720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Does A know the IP address of first hop router, R which is also known as </a:t>
            </a:r>
            <a:r>
              <a:rPr b="1" lang="en-US" sz="4000">
                <a:solidFill>
                  <a:srgbClr val="0070C0"/>
                </a:solidFill>
              </a:rPr>
              <a:t>Default Gateway</a:t>
            </a:r>
            <a:r>
              <a:rPr lang="en-US" sz="4000"/>
              <a:t>?  (how?)</a:t>
            </a:r>
            <a:endParaRPr/>
          </a:p>
          <a:p>
            <a:pPr indent="-313055" lvl="1" marL="45720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Will A know R’s MAC address?</a:t>
            </a:r>
            <a:endParaRPr/>
          </a:p>
        </p:txBody>
      </p:sp>
      <p:sp>
        <p:nvSpPr>
          <p:cNvPr id="747" name="Google Shape;747;p26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748" name="Google Shape;748;p26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749" name="Google Shape;749;p26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750" name="Google Shape;750;p2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51" name="Google Shape;751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52" name="Google Shape;752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53" name="Google Shape;753;p26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54" name="Google Shape;754;p26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755" name="Google Shape;755;p26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56" name="Google Shape;756;p2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757" name="Google Shape;757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58" name="Google Shape;758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759" name="Google Shape;759;p26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0" name="Google Shape;760;p26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6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2" name="Google Shape;762;p26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763" name="Google Shape;763;p26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26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5" name="Google Shape;765;p26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6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6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6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770" name="Google Shape;770;p26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1" name="Google Shape;771;p26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2" name="Google Shape;772;p26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3" name="Google Shape;773;p26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74" name="Google Shape;774;p26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75" name="Google Shape;775;p26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776" name="Google Shape;776;p26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77" name="Google Shape;777;p26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8" name="Google Shape;778;p26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79" name="Google Shape;779;p26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780" name="Google Shape;780;p26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6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82" name="Google Shape;782;p26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3" name="Google Shape;783;p26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84" name="Google Shape;784;p26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6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6" name="Google Shape;786;p26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7" name="Google Shape;787;p26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788" name="Google Shape;788;p26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9" name="Google Shape;789;p26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0" name="Google Shape;790;p26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791" name="Google Shape;791;p2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92" name="Google Shape;792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93" name="Google Shape;793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94" name="Google Shape;794;p26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95" name="Google Shape;795;p26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796" name="Google Shape;796;p26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97" name="Google Shape;797;p26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798" name="Google Shape;798;p26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99" name="Google Shape;799;p26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00" name="Google Shape;800;p26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01" name="Google Shape;801;p26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802" name="Google Shape;802;p26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803" name="Google Shape;803;p26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804" name="Google Shape;804;p26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5" name="Google Shape;805;p26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06" name="Google Shape;806;p26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07" name="Google Shape;807;p26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808" name="Google Shape;808;p26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09" name="Google Shape;809;p2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810" name="Google Shape;810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11" name="Google Shape;811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pic>
        <p:nvPicPr>
          <p:cNvPr descr="underline_base" id="812" name="Google Shape;81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26"/>
          <p:cNvSpPr txBox="1"/>
          <p:nvPr>
            <p:ph idx="12" type="sldNum"/>
          </p:nvPr>
        </p:nvSpPr>
        <p:spPr>
          <a:xfrm>
            <a:off x="9980155" y="6522366"/>
            <a:ext cx="548655" cy="272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6-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4" name="Google Shape;814;p26"/>
          <p:cNvSpPr txBox="1"/>
          <p:nvPr>
            <p:ph idx="11" type="ftr"/>
          </p:nvPr>
        </p:nvSpPr>
        <p:spPr>
          <a:xfrm>
            <a:off x="7899497" y="6521552"/>
            <a:ext cx="2177473" cy="241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 Layer and LANs</a:t>
            </a:r>
            <a:endParaRPr/>
          </a:p>
        </p:txBody>
      </p:sp>
      <p:pic>
        <p:nvPicPr>
          <p:cNvPr id="815" name="Google Shape;81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7528" y="3143975"/>
            <a:ext cx="5091584" cy="3284266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26"/>
          <p:cNvSpPr/>
          <p:nvPr/>
        </p:nvSpPr>
        <p:spPr>
          <a:xfrm>
            <a:off x="9259094" y="5993199"/>
            <a:ext cx="1976942" cy="435042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17" name="Google Shape;817;p26"/>
          <p:cNvSpPr/>
          <p:nvPr/>
        </p:nvSpPr>
        <p:spPr>
          <a:xfrm>
            <a:off x="2876898" y="3850958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26"/>
          <p:cNvSpPr/>
          <p:nvPr/>
        </p:nvSpPr>
        <p:spPr>
          <a:xfrm>
            <a:off x="4110229" y="4710300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26"/>
          <p:cNvSpPr/>
          <p:nvPr/>
        </p:nvSpPr>
        <p:spPr>
          <a:xfrm>
            <a:off x="4178837" y="4725152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26"/>
          <p:cNvSpPr/>
          <p:nvPr/>
        </p:nvSpPr>
        <p:spPr>
          <a:xfrm>
            <a:off x="5508648" y="4689789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1" name="Google Shape;821;p26"/>
          <p:cNvGraphicFramePr/>
          <p:nvPr/>
        </p:nvGraphicFramePr>
        <p:xfrm>
          <a:off x="2024064" y="63462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{E1F28660-FA84-4027-88B5-5071DCA31C01}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74-29-9C-E8-FF-55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222.222.222.222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111.111.111.111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 to B Packet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sp>
        <p:nvSpPr>
          <p:cNvPr id="822" name="Google Shape;822;p26"/>
          <p:cNvSpPr/>
          <p:nvPr/>
        </p:nvSpPr>
        <p:spPr>
          <a:xfrm>
            <a:off x="2047822" y="6385434"/>
            <a:ext cx="18069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E6-E9-00-17-BB-4B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828;p27"/>
          <p:cNvGrpSpPr/>
          <p:nvPr/>
        </p:nvGrpSpPr>
        <p:grpSpPr>
          <a:xfrm>
            <a:off x="2233613" y="3962400"/>
            <a:ext cx="8661715" cy="2664488"/>
            <a:chOff x="709613" y="3962400"/>
            <a:chExt cx="8661715" cy="2664488"/>
          </a:xfrm>
        </p:grpSpPr>
        <p:grpSp>
          <p:nvGrpSpPr>
            <p:cNvPr id="829" name="Google Shape;829;p27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830" name="Google Shape;830;p27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831" name="Google Shape;831;p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32" name="Google Shape;832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833" name="Google Shape;833;p27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34" name="Google Shape;834;p27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835" name="Google Shape;835;p27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36" name="Google Shape;836;p27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837" name="Google Shape;837;p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38" name="Google Shape;838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839" name="Google Shape;839;p27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0" name="Google Shape;840;p27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7"/>
            <p:cNvSpPr txBox="1"/>
            <p:nvPr/>
          </p:nvSpPr>
          <p:spPr>
            <a:xfrm>
              <a:off x="4586300" y="5701650"/>
              <a:ext cx="150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2" name="Google Shape;842;p27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843" name="Google Shape;843;p27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7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5" name="Google Shape;845;p27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7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7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7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850" name="Google Shape;850;p27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1" name="Google Shape;851;p27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2" name="Google Shape;852;p27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3" name="Google Shape;853;p27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54" name="Google Shape;854;p27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55" name="Google Shape;855;p27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856" name="Google Shape;856;p27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57" name="Google Shape;857;p27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8" name="Google Shape;858;p27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59" name="Google Shape;859;p27"/>
            <p:cNvGrpSpPr/>
            <p:nvPr/>
          </p:nvGrpSpPr>
          <p:grpSpPr>
            <a:xfrm>
              <a:off x="7373951" y="4845050"/>
              <a:ext cx="1997377" cy="743264"/>
              <a:chOff x="4352" y="2786"/>
              <a:chExt cx="1258" cy="468"/>
            </a:xfrm>
          </p:grpSpPr>
          <p:sp>
            <p:nvSpPr>
              <p:cNvPr id="860" name="Google Shape;860;p27"/>
              <p:cNvSpPr txBox="1"/>
              <p:nvPr/>
            </p:nvSpPr>
            <p:spPr>
              <a:xfrm>
                <a:off x="4352" y="2786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7"/>
              <p:cNvSpPr txBox="1"/>
              <p:nvPr/>
            </p:nvSpPr>
            <p:spPr>
              <a:xfrm>
                <a:off x="4710" y="2954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62" name="Google Shape;862;p27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3" name="Google Shape;863;p27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64" name="Google Shape;864;p27"/>
            <p:cNvSpPr txBox="1"/>
            <p:nvPr/>
          </p:nvSpPr>
          <p:spPr>
            <a:xfrm>
              <a:off x="7073900" y="5811850"/>
              <a:ext cx="150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7"/>
            <p:cNvSpPr txBox="1"/>
            <p:nvPr/>
          </p:nvSpPr>
          <p:spPr>
            <a:xfrm>
              <a:off x="7740213" y="6165188"/>
              <a:ext cx="1501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6" name="Google Shape;866;p27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7" name="Google Shape;867;p27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868" name="Google Shape;868;p27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9" name="Google Shape;869;p27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0" name="Google Shape;870;p27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871" name="Google Shape;871;p27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872" name="Google Shape;872;p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73" name="Google Shape;873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874" name="Google Shape;874;p27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75" name="Google Shape;875;p27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876" name="Google Shape;876;p27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77" name="Google Shape;877;p27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878" name="Google Shape;878;p27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79" name="Google Shape;879;p27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80" name="Google Shape;880;p27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81" name="Google Shape;881;p27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882" name="Google Shape;882;p27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883" name="Google Shape;883;p27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884" name="Google Shape;884;p27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85" name="Google Shape;885;p27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86" name="Google Shape;886;p27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87" name="Google Shape;887;p27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888" name="Google Shape;888;p27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89" name="Google Shape;889;p27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890" name="Google Shape;890;p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91" name="Google Shape;891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892" name="Google Shape;892;p27"/>
          <p:cNvSpPr/>
          <p:nvPr/>
        </p:nvSpPr>
        <p:spPr>
          <a:xfrm>
            <a:off x="3911601" y="3086101"/>
            <a:ext cx="314325" cy="792163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93" name="Google Shape;893;p27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894" name="Google Shape;894;p27"/>
          <p:cNvGrpSpPr/>
          <p:nvPr/>
        </p:nvGrpSpPr>
        <p:grpSpPr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895" name="Google Shape;895;p27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7" name="Google Shape;897;p27"/>
            <p:cNvSpPr txBox="1"/>
            <p:nvPr/>
          </p:nvSpPr>
          <p:spPr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8" name="Google Shape;898;p27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9" name="Google Shape;899;p27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0" name="Google Shape;900;p27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1" name="Google Shape;901;p27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02" name="Google Shape;902;p27"/>
          <p:cNvGrpSpPr/>
          <p:nvPr/>
        </p:nvGrpSpPr>
        <p:grpSpPr>
          <a:xfrm>
            <a:off x="3417888" y="2643188"/>
            <a:ext cx="2011362" cy="760412"/>
            <a:chOff x="1197" y="1665"/>
            <a:chExt cx="1267" cy="479"/>
          </a:xfrm>
        </p:grpSpPr>
        <p:grpSp>
          <p:nvGrpSpPr>
            <p:cNvPr id="903" name="Google Shape;903;p27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904" name="Google Shape;904;p27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905" name="Google Shape;905;p27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6" name="Google Shape;906;p27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07" name="Google Shape;907;p27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8" name="Google Shape;908;p27"/>
          <p:cNvGrpSpPr/>
          <p:nvPr/>
        </p:nvGrpSpPr>
        <p:grpSpPr>
          <a:xfrm>
            <a:off x="3551238" y="2903538"/>
            <a:ext cx="146050" cy="385762"/>
            <a:chOff x="1272" y="1762"/>
            <a:chExt cx="92" cy="243"/>
          </a:xfrm>
        </p:grpSpPr>
        <p:cxnSp>
          <p:nvCxnSpPr>
            <p:cNvPr id="909" name="Google Shape;909;p27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10" name="Google Shape;910;p27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911" name="Google Shape;911;p27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creates IP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27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creates link-layer frame with R's MAC address as destination address,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913" name="Google Shape;913;p27"/>
          <p:cNvGrpSpPr/>
          <p:nvPr/>
        </p:nvGrpSpPr>
        <p:grpSpPr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914" name="Google Shape;914;p27"/>
            <p:cNvSpPr txBox="1"/>
            <p:nvPr/>
          </p:nvSpPr>
          <p:spPr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E6-E9-00-17-BB-4B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5" name="Google Shape;915;p27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916" name="Google Shape;916;p27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917" name="Google Shape;917;p27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918" name="Google Shape;918;p27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9" name="Google Shape;919;p27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0" name="Google Shape;920;p27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1" name="Google Shape;921;p27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922" name="Google Shape;922;p27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23" name="Google Shape;923;p27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24" name="Google Shape;924;p27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25" name="Google Shape;925;p27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descr="underline_base" id="926" name="Google Shape;92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28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933" name="Google Shape;933;p28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934" name="Google Shape;934;p2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935" name="Google Shape;935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36" name="Google Shape;936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937" name="Google Shape;937;p28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38" name="Google Shape;938;p28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939" name="Google Shape;939;p28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40" name="Google Shape;940;p2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941" name="Google Shape;941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42" name="Google Shape;942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943" name="Google Shape;943;p28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4" name="Google Shape;944;p28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8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6" name="Google Shape;946;p28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947" name="Google Shape;947;p28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28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9" name="Google Shape;949;p28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8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8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8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8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954" name="Google Shape;954;p28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5" name="Google Shape;955;p28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6" name="Google Shape;956;p28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7" name="Google Shape;957;p28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58" name="Google Shape;958;p28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59" name="Google Shape;959;p28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60" name="Google Shape;960;p28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61" name="Google Shape;961;p28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2" name="Google Shape;962;p28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63" name="Google Shape;963;p28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964" name="Google Shape;964;p28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28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66" name="Google Shape;966;p28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7" name="Google Shape;967;p28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68" name="Google Shape;968;p28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8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0" name="Google Shape;970;p28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1" name="Google Shape;971;p28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972" name="Google Shape;972;p28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3" name="Google Shape;973;p28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4" name="Google Shape;974;p28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975" name="Google Shape;975;p2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976" name="Google Shape;976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77" name="Google Shape;977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978" name="Google Shape;978;p28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79" name="Google Shape;979;p28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980" name="Google Shape;980;p28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81" name="Google Shape;981;p28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982" name="Google Shape;982;p28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83" name="Google Shape;983;p28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84" name="Google Shape;984;p28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985" name="Google Shape;985;p28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986" name="Google Shape;986;p2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987" name="Google Shape;987;p28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988" name="Google Shape;988;p28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9" name="Google Shape;989;p28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90" name="Google Shape;990;p28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91" name="Google Shape;991;p28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992" name="Google Shape;992;p28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93" name="Google Shape;993;p2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994" name="Google Shape;994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95" name="Google Shape;995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96" name="Google Shape;996;p28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997" name="Google Shape;997;p28"/>
          <p:cNvGrpSpPr/>
          <p:nvPr/>
        </p:nvGrpSpPr>
        <p:grpSpPr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998" name="Google Shape;998;p28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0" name="Google Shape;1000;p28"/>
            <p:cNvSpPr txBox="1"/>
            <p:nvPr/>
          </p:nvSpPr>
          <p:spPr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1" name="Google Shape;1001;p28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2" name="Google Shape;1002;p28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3" name="Google Shape;1003;p28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4" name="Google Shape;1004;p28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05" name="Google Shape;1005;p28"/>
          <p:cNvSpPr/>
          <p:nvPr/>
        </p:nvSpPr>
        <p:spPr>
          <a:xfrm>
            <a:off x="2230438" y="1084264"/>
            <a:ext cx="77724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frame sent from A to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6" name="Google Shape;1006;p28"/>
          <p:cNvGrpSpPr/>
          <p:nvPr/>
        </p:nvGrpSpPr>
        <p:grpSpPr>
          <a:xfrm>
            <a:off x="4237038" y="3265489"/>
            <a:ext cx="1096962" cy="244475"/>
            <a:chOff x="1231" y="1990"/>
            <a:chExt cx="691" cy="154"/>
          </a:xfrm>
        </p:grpSpPr>
        <p:sp>
          <p:nvSpPr>
            <p:cNvPr id="1007" name="Google Shape;1007;p28"/>
            <p:cNvSpPr/>
            <p:nvPr/>
          </p:nvSpPr>
          <p:spPr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008" name="Google Shape;1008;p28"/>
            <p:cNvCxnSpPr/>
            <p:nvPr/>
          </p:nvCxnSpPr>
          <p:spPr>
            <a:xfrm>
              <a:off x="1337" y="1990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9" name="Google Shape;1009;p28"/>
            <p:cNvCxnSpPr/>
            <p:nvPr/>
          </p:nvCxnSpPr>
          <p:spPr>
            <a:xfrm>
              <a:off x="1427" y="1992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10" name="Google Shape;1010;p28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011" name="Google Shape;1011;p28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3" name="Google Shape;1013;p28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4" name="Google Shape;1014;p28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5" name="Google Shape;1015;p28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16" name="Google Shape;1016;p28"/>
          <p:cNvSpPr/>
          <p:nvPr/>
        </p:nvSpPr>
        <p:spPr>
          <a:xfrm>
            <a:off x="2233613" y="1439864"/>
            <a:ext cx="77724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frame received at R, datagram removed, passed up to 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7" name="Google Shape;1017;p28"/>
          <p:cNvGrpSpPr/>
          <p:nvPr/>
        </p:nvGrpSpPr>
        <p:grpSpPr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1018" name="Google Shape;1018;p28"/>
            <p:cNvSpPr txBox="1"/>
            <p:nvPr/>
          </p:nvSpPr>
          <p:spPr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MAC dest: E6-E9-00-17-BB-4B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9" name="Google Shape;1019;p28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020" name="Google Shape;1020;p28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022" name="Google Shape;1022;p28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3" name="Google Shape;1023;p28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4" name="Google Shape;1024;p28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5" name="Google Shape;1025;p28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026" name="Google Shape;1026;p28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27" name="Google Shape;1027;p28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28" name="Google Shape;1028;p28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29" name="Google Shape;1029;p28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30" name="Google Shape;1030;p28"/>
            <p:cNvSpPr txBox="1"/>
            <p:nvPr/>
          </p:nvSpPr>
          <p:spPr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1" name="Google Shape;1031;p28"/>
          <p:cNvGrpSpPr/>
          <p:nvPr/>
        </p:nvGrpSpPr>
        <p:grpSpPr>
          <a:xfrm>
            <a:off x="4191001" y="2435225"/>
            <a:ext cx="2011363" cy="979488"/>
            <a:chOff x="4493" y="1480"/>
            <a:chExt cx="1267" cy="617"/>
          </a:xfrm>
        </p:grpSpPr>
        <p:cxnSp>
          <p:nvCxnSpPr>
            <p:cNvPr id="1032" name="Google Shape;1032;p28"/>
            <p:cNvCxnSpPr/>
            <p:nvPr/>
          </p:nvCxnSpPr>
          <p:spPr>
            <a:xfrm rot="10800000">
              <a:off x="4576" y="1627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33" name="Google Shape;1033;p28"/>
            <p:cNvCxnSpPr/>
            <p:nvPr/>
          </p:nvCxnSpPr>
          <p:spPr>
            <a:xfrm>
              <a:off x="4668" y="1739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34" name="Google Shape;1034;p28"/>
            <p:cNvSpPr txBox="1"/>
            <p:nvPr/>
          </p:nvSpPr>
          <p:spPr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1035" name="Google Shape;103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1" name="Google Shape;1041;p29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042" name="Google Shape;1042;p29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043" name="Google Shape;1043;p29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044" name="Google Shape;1044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45" name="Google Shape;1045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046" name="Google Shape;1046;p29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47" name="Google Shape;1047;p29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1048" name="Google Shape;1048;p29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49" name="Google Shape;1049;p29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050" name="Google Shape;1050;p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51" name="Google Shape;1051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1052" name="Google Shape;1052;p29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3" name="Google Shape;1053;p29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9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5" name="Google Shape;1055;p29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1056" name="Google Shape;1056;p29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29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8" name="Google Shape;1058;p29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9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9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9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063" name="Google Shape;1063;p29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4" name="Google Shape;1064;p29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5" name="Google Shape;1065;p29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6" name="Google Shape;1066;p29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67" name="Google Shape;1067;p29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68" name="Google Shape;1068;p29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69" name="Google Shape;1069;p29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70" name="Google Shape;1070;p29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1" name="Google Shape;1071;p29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72" name="Google Shape;1072;p29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1073" name="Google Shape;1073;p29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29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75" name="Google Shape;1075;p29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6" name="Google Shape;1076;p29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77" name="Google Shape;1077;p29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9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9" name="Google Shape;1079;p29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0" name="Google Shape;1080;p29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081" name="Google Shape;1081;p29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2" name="Google Shape;1082;p29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3" name="Google Shape;1083;p29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084" name="Google Shape;1084;p29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085" name="Google Shape;1085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86" name="Google Shape;1086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087" name="Google Shape;1087;p29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88" name="Google Shape;1088;p29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1089" name="Google Shape;1089;p29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90" name="Google Shape;1090;p29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091" name="Google Shape;1091;p29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92" name="Google Shape;1092;p29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93" name="Google Shape;1093;p29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094" name="Google Shape;1094;p29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095" name="Google Shape;1095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096" name="Google Shape;1096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097" name="Google Shape;1097;p29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98" name="Google Shape;1098;p29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099" name="Google Shape;1099;p29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100" name="Google Shape;1100;p29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1101" name="Google Shape;1101;p29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102" name="Google Shape;1102;p29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103" name="Google Shape;1103;p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04" name="Google Shape;1104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105" name="Google Shape;1105;p29"/>
          <p:cNvSpPr/>
          <p:nvPr/>
        </p:nvSpPr>
        <p:spPr>
          <a:xfrm>
            <a:off x="7234239" y="3144838"/>
            <a:ext cx="314325" cy="792162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06" name="Google Shape;1106;p29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1107" name="Google Shape;1107;p29"/>
          <p:cNvGrpSpPr/>
          <p:nvPr/>
        </p:nvGrpSpPr>
        <p:grpSpPr>
          <a:xfrm>
            <a:off x="6740526" y="2701926"/>
            <a:ext cx="2011363" cy="760413"/>
            <a:chOff x="1197" y="1665"/>
            <a:chExt cx="1267" cy="479"/>
          </a:xfrm>
        </p:grpSpPr>
        <p:grpSp>
          <p:nvGrpSpPr>
            <p:cNvPr id="1108" name="Google Shape;1108;p29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109" name="Google Shape;1109;p29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110" name="Google Shape;1110;p29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1" name="Google Shape;1111;p29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12" name="Google Shape;1112;p29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3" name="Google Shape;1113;p29"/>
          <p:cNvGrpSpPr/>
          <p:nvPr/>
        </p:nvGrpSpPr>
        <p:grpSpPr>
          <a:xfrm>
            <a:off x="6864350" y="2952751"/>
            <a:ext cx="146050" cy="385763"/>
            <a:chOff x="1272" y="1762"/>
            <a:chExt cx="92" cy="243"/>
          </a:xfrm>
        </p:grpSpPr>
        <p:cxnSp>
          <p:nvCxnSpPr>
            <p:cNvPr id="1114" name="Google Shape;1114;p29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15" name="Google Shape;1115;p29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116" name="Google Shape;1116;p29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29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destination address,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118" name="Google Shape;1118;p29"/>
          <p:cNvGrpSpPr/>
          <p:nvPr/>
        </p:nvGrpSpPr>
        <p:grpSpPr>
          <a:xfrm>
            <a:off x="6315075" y="2293939"/>
            <a:ext cx="2428876" cy="1519237"/>
            <a:chOff x="931" y="1414"/>
            <a:chExt cx="1530" cy="957"/>
          </a:xfrm>
        </p:grpSpPr>
        <p:sp>
          <p:nvSpPr>
            <p:cNvPr id="1119" name="Google Shape;1119;p29"/>
            <p:cNvSpPr txBox="1"/>
            <p:nvPr/>
          </p:nvSpPr>
          <p:spPr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0" name="Google Shape;1120;p29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121" name="Google Shape;1121;p29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122" name="Google Shape;1122;p29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123" name="Google Shape;1123;p29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4" name="Google Shape;1124;p29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5" name="Google Shape;1125;p29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6" name="Google Shape;1126;p29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127" name="Google Shape;1127;p29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128" name="Google Shape;1128;p29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129" name="Google Shape;1129;p29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130" name="Google Shape;1130;p29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131" name="Google Shape;1131;p29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132" name="Google Shape;1132;p29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4" name="Google Shape;1134;p29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5" name="Google Shape;1135;p29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6" name="Google Shape;1136;p29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37" name="Google Shape;1137;p29"/>
          <p:cNvGrpSpPr/>
          <p:nvPr/>
        </p:nvGrpSpPr>
        <p:grpSpPr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138" name="Google Shape;1138;p29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9" name="Google Shape;1139;p29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0" name="Google Shape;1140;p29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1" name="Google Shape;1141;p29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2" name="Google Shape;1142;p29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3" name="Google Shape;1143;p29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4" name="Google Shape;1144;p29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underline_base" id="1145" name="Google Shape;114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29"/>
          <p:cNvSpPr/>
          <p:nvPr/>
        </p:nvSpPr>
        <p:spPr>
          <a:xfrm>
            <a:off x="6274029" y="4765288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29"/>
          <p:cNvSpPr/>
          <p:nvPr/>
        </p:nvSpPr>
        <p:spPr>
          <a:xfrm>
            <a:off x="7754108" y="4900024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29"/>
          <p:cNvSpPr/>
          <p:nvPr/>
        </p:nvSpPr>
        <p:spPr>
          <a:xfrm>
            <a:off x="9152388" y="4183064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29"/>
          <p:cNvSpPr/>
          <p:nvPr/>
        </p:nvSpPr>
        <p:spPr>
          <a:xfrm>
            <a:off x="7806773" y="497990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5" name="Google Shape;1155;p30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156" name="Google Shape;1156;p30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157" name="Google Shape;1157;p30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158" name="Google Shape;1158;p3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59" name="Google Shape;1159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160" name="Google Shape;1160;p30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161" name="Google Shape;1161;p30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1162" name="Google Shape;1162;p30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163" name="Google Shape;1163;p30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164" name="Google Shape;1164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65" name="Google Shape;1165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1166" name="Google Shape;1166;p30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7" name="Google Shape;1167;p30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0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9" name="Google Shape;1169;p30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1170" name="Google Shape;1170;p30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30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2" name="Google Shape;1172;p30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0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0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0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177" name="Google Shape;1177;p30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8" name="Google Shape;1178;p30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9" name="Google Shape;1179;p30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0" name="Google Shape;1180;p30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81" name="Google Shape;1181;p30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82" name="Google Shape;1182;p30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183" name="Google Shape;1183;p30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84" name="Google Shape;1184;p30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5" name="Google Shape;1185;p30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86" name="Google Shape;1186;p30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1187" name="Google Shape;1187;p30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30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89" name="Google Shape;1189;p30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0" name="Google Shape;1190;p30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91" name="Google Shape;1191;p30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0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3" name="Google Shape;1193;p30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4" name="Google Shape;1194;p30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195" name="Google Shape;1195;p30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6" name="Google Shape;1196;p30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7" name="Google Shape;1197;p30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198" name="Google Shape;1198;p30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199" name="Google Shape;1199;p3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00" name="Google Shape;1200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201" name="Google Shape;1201;p30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202" name="Google Shape;1202;p30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1203" name="Google Shape;1203;p30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204" name="Google Shape;1204;p30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205" name="Google Shape;1205;p30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06" name="Google Shape;1206;p30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207" name="Google Shape;1207;p30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208" name="Google Shape;1208;p30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209" name="Google Shape;1209;p30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210" name="Google Shape;1210;p30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211" name="Google Shape;1211;p30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12" name="Google Shape;1212;p30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213" name="Google Shape;1213;p30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214" name="Google Shape;1214;p30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1215" name="Google Shape;1215;p30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216" name="Google Shape;1216;p30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217" name="Google Shape;1217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18" name="Google Shape;1218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219" name="Google Shape;1219;p30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sp>
        <p:nvSpPr>
          <p:cNvPr id="1220" name="Google Shape;1220;p30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30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destination address,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22" name="Google Shape;1222;p30"/>
          <p:cNvGrpSpPr/>
          <p:nvPr/>
        </p:nvGrpSpPr>
        <p:grpSpPr>
          <a:xfrm>
            <a:off x="6315076" y="2293938"/>
            <a:ext cx="2436813" cy="1643062"/>
            <a:chOff x="3018" y="1445"/>
            <a:chExt cx="1535" cy="1035"/>
          </a:xfrm>
        </p:grpSpPr>
        <p:sp>
          <p:nvSpPr>
            <p:cNvPr id="1223" name="Google Shape;1223;p30"/>
            <p:cNvSpPr/>
            <p:nvPr/>
          </p:nvSpPr>
          <p:spPr>
            <a:xfrm>
              <a:off x="3597" y="1981"/>
              <a:ext cx="198" cy="499"/>
            </a:xfrm>
            <a:prstGeom prst="downArrow">
              <a:avLst>
                <a:gd fmla="val 50000" name="adj1"/>
                <a:gd fmla="val 63005" name="adj2"/>
              </a:avLst>
            </a:pr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224" name="Google Shape;1224;p30"/>
            <p:cNvGrpSpPr/>
            <p:nvPr/>
          </p:nvGrpSpPr>
          <p:grpSpPr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225" name="Google Shape;1225;p30"/>
              <p:cNvGrpSpPr/>
              <p:nvPr/>
            </p:nvGrpSpPr>
            <p:grpSpPr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1226" name="Google Shape;1226;p30"/>
                <p:cNvSpPr/>
                <p:nvPr/>
              </p:nvSpPr>
              <p:spPr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1227" name="Google Shape;1227;p30"/>
                <p:cNvCxnSpPr/>
                <p:nvPr/>
              </p:nvCxnSpPr>
              <p:spPr>
                <a:xfrm>
                  <a:off x="1337" y="1990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28" name="Google Shape;1228;p30"/>
                <p:cNvCxnSpPr/>
                <p:nvPr/>
              </p:nvCxnSpPr>
              <p:spPr>
                <a:xfrm>
                  <a:off x="1427" y="1992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229" name="Google Shape;1229;p30"/>
              <p:cNvSpPr txBox="1"/>
              <p:nvPr/>
            </p:nvSpPr>
            <p:spPr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IP src: 111.111.111.111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IP dest: 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0" name="Google Shape;1230;p30"/>
            <p:cNvGrpSpPr/>
            <p:nvPr/>
          </p:nvGrpSpPr>
          <p:grpSpPr>
            <a:xfrm>
              <a:off x="3364" y="1860"/>
              <a:ext cx="92" cy="243"/>
              <a:chOff x="1272" y="1762"/>
              <a:chExt cx="92" cy="243"/>
            </a:xfrm>
          </p:grpSpPr>
          <p:cxnSp>
            <p:nvCxnSpPr>
              <p:cNvPr id="1231" name="Google Shape;1231;p30"/>
              <p:cNvCxnSpPr/>
              <p:nvPr/>
            </p:nvCxnSpPr>
            <p:spPr>
              <a:xfrm>
                <a:off x="1272" y="1762"/>
                <a:ext cx="0" cy="2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232" name="Google Shape;1232;p30"/>
              <p:cNvCxnSpPr/>
              <p:nvPr/>
            </p:nvCxnSpPr>
            <p:spPr>
              <a:xfrm>
                <a:off x="1364" y="1878"/>
                <a:ext cx="0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233" name="Google Shape;1233;p30"/>
            <p:cNvGrpSpPr/>
            <p:nvPr/>
          </p:nvGrpSpPr>
          <p:grpSpPr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1234" name="Google Shape;1234;p30"/>
              <p:cNvSpPr txBox="1"/>
              <p:nvPr/>
            </p:nvSpPr>
            <p:spPr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MAC src: </a:t>
                </a:r>
                <a:r>
                  <a:rPr b="0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1A-23-F9-CD-06-9B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MAC dest: </a:t>
                </a:r>
                <a:r>
                  <a:rPr b="0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5" name="Google Shape;1235;p30"/>
              <p:cNvGrpSpPr/>
              <p:nvPr/>
            </p:nvGrpSpPr>
            <p:grpSpPr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1236" name="Google Shape;1236;p30"/>
                <p:cNvSpPr/>
                <p:nvPr/>
              </p:nvSpPr>
              <p:spPr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37" name="Google Shape;1237;p30"/>
                <p:cNvSpPr/>
                <p:nvPr/>
              </p:nvSpPr>
              <p:spPr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1238" name="Google Shape;1238;p30"/>
                <p:cNvCxnSpPr/>
                <p:nvPr/>
              </p:nvCxnSpPr>
              <p:spPr>
                <a:xfrm>
                  <a:off x="3180" y="2063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39" name="Google Shape;1239;p30"/>
                <p:cNvCxnSpPr/>
                <p:nvPr/>
              </p:nvCxnSpPr>
              <p:spPr>
                <a:xfrm>
                  <a:off x="3276" y="2063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40" name="Google Shape;1240;p30"/>
                <p:cNvCxnSpPr/>
                <p:nvPr/>
              </p:nvCxnSpPr>
              <p:spPr>
                <a:xfrm>
                  <a:off x="2910" y="2040"/>
                  <a:ext cx="0" cy="18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41" name="Google Shape;1241;p30"/>
                <p:cNvCxnSpPr/>
                <p:nvPr/>
              </p:nvCxnSpPr>
              <p:spPr>
                <a:xfrm>
                  <a:off x="3006" y="2040"/>
                  <a:ext cx="0" cy="18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242" name="Google Shape;1242;p30"/>
              <p:cNvCxnSpPr/>
              <p:nvPr/>
            </p:nvCxnSpPr>
            <p:spPr>
              <a:xfrm flipH="1" rot="10800000">
                <a:off x="1018" y="1576"/>
                <a:ext cx="2" cy="7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243" name="Google Shape;1243;p30"/>
              <p:cNvCxnSpPr/>
              <p:nvPr/>
            </p:nvCxnSpPr>
            <p:spPr>
              <a:xfrm rot="10800000">
                <a:off x="1106" y="1680"/>
                <a:ext cx="0" cy="59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244" name="Google Shape;1244;p30"/>
              <p:cNvCxnSpPr/>
              <p:nvPr/>
            </p:nvCxnSpPr>
            <p:spPr>
              <a:xfrm rot="10800000">
                <a:off x="1276" y="1812"/>
                <a:ext cx="2" cy="47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245" name="Google Shape;1245;p30"/>
              <p:cNvCxnSpPr/>
              <p:nvPr/>
            </p:nvCxnSpPr>
            <p:spPr>
              <a:xfrm>
                <a:off x="1368" y="1924"/>
                <a:ext cx="2" cy="35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  <p:grpSp>
        <p:nvGrpSpPr>
          <p:cNvPr id="1246" name="Google Shape;1246;p30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247" name="Google Shape;1247;p30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30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0" name="Google Shape;1250;p30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1" name="Google Shape;1251;p30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52" name="Google Shape;1252;p30"/>
          <p:cNvGrpSpPr/>
          <p:nvPr/>
        </p:nvGrpSpPr>
        <p:grpSpPr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253" name="Google Shape;1253;p30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30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6" name="Google Shape;1256;p30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7" name="Google Shape;1257;p30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8" name="Google Shape;1258;p30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9" name="Google Shape;1259;p30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underline_base" id="1260" name="Google Shape;126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6" name="Google Shape;1266;p31"/>
          <p:cNvGrpSpPr/>
          <p:nvPr/>
        </p:nvGrpSpPr>
        <p:grpSpPr>
          <a:xfrm>
            <a:off x="8486095" y="5191352"/>
            <a:ext cx="711200" cy="600075"/>
            <a:chOff x="7179310" y="4033520"/>
            <a:chExt cx="1009650" cy="855028"/>
          </a:xfrm>
        </p:grpSpPr>
        <p:grpSp>
          <p:nvGrpSpPr>
            <p:cNvPr id="1267" name="Google Shape;1267;p31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268" name="Google Shape;1268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69" name="Google Shape;1269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270" name="Google Shape;1270;p31"/>
            <p:cNvSpPr/>
            <p:nvPr/>
          </p:nvSpPr>
          <p:spPr>
            <a:xfrm rot="-5400000">
              <a:off x="7439378" y="4308711"/>
              <a:ext cx="126671" cy="196070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71" name="Google Shape;1271;p31"/>
          <p:cNvGrpSpPr/>
          <p:nvPr/>
        </p:nvGrpSpPr>
        <p:grpSpPr>
          <a:xfrm>
            <a:off x="2552020" y="3799113"/>
            <a:ext cx="1027109" cy="762000"/>
            <a:chOff x="1046480" y="3962400"/>
            <a:chExt cx="1026163" cy="761428"/>
          </a:xfrm>
        </p:grpSpPr>
        <p:sp>
          <p:nvSpPr>
            <p:cNvPr id="1272" name="Google Shape;1272;p31"/>
            <p:cNvSpPr/>
            <p:nvPr/>
          </p:nvSpPr>
          <p:spPr>
            <a:xfrm rot="-5400000">
              <a:off x="1893411" y="4300306"/>
              <a:ext cx="111042" cy="24742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273" name="Google Shape;1273;p31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274" name="Google Shape;1274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75" name="Google Shape;1275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1276" name="Google Shape;1276;p31"/>
          <p:cNvSpPr txBox="1"/>
          <p:nvPr/>
        </p:nvSpPr>
        <p:spPr>
          <a:xfrm>
            <a:off x="5730196" y="4218213"/>
            <a:ext cx="376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R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7" name="Google Shape;1277;p31"/>
          <p:cNvSpPr txBox="1"/>
          <p:nvPr/>
        </p:nvSpPr>
        <p:spPr>
          <a:xfrm>
            <a:off x="5374595" y="5215163"/>
            <a:ext cx="15430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1A-23-F9-CD-06-9B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31"/>
          <p:cNvSpPr txBox="1"/>
          <p:nvPr/>
        </p:nvSpPr>
        <p:spPr>
          <a:xfrm>
            <a:off x="5522232" y="5042127"/>
            <a:ext cx="1322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222.222.222.220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9" name="Google Shape;1279;p31"/>
          <p:cNvGrpSpPr/>
          <p:nvPr/>
        </p:nvGrpSpPr>
        <p:grpSpPr>
          <a:xfrm>
            <a:off x="4550683" y="5631089"/>
            <a:ext cx="1541463" cy="449263"/>
            <a:chOff x="1934" y="2405"/>
            <a:chExt cx="971" cy="283"/>
          </a:xfrm>
        </p:grpSpPr>
        <p:sp>
          <p:nvSpPr>
            <p:cNvPr id="1280" name="Google Shape;1280;p31"/>
            <p:cNvSpPr txBox="1"/>
            <p:nvPr/>
          </p:nvSpPr>
          <p:spPr>
            <a:xfrm>
              <a:off x="1934" y="2405"/>
              <a:ext cx="79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1"/>
            <p:cNvSpPr txBox="1"/>
            <p:nvPr/>
          </p:nvSpPr>
          <p:spPr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E6-E9-00-17-BB-4B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2" name="Google Shape;1282;p31"/>
          <p:cNvSpPr txBox="1"/>
          <p:nvPr/>
        </p:nvSpPr>
        <p:spPr>
          <a:xfrm>
            <a:off x="2458357" y="5873977"/>
            <a:ext cx="16271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CC-49-DE-D0-AB-7D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31"/>
          <p:cNvSpPr txBox="1"/>
          <p:nvPr/>
        </p:nvSpPr>
        <p:spPr>
          <a:xfrm>
            <a:off x="2448832" y="5691414"/>
            <a:ext cx="12541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111.111.111.112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31"/>
          <p:cNvSpPr txBox="1"/>
          <p:nvPr/>
        </p:nvSpPr>
        <p:spPr>
          <a:xfrm>
            <a:off x="2215470" y="4578577"/>
            <a:ext cx="12427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111.111.111.111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31"/>
          <p:cNvSpPr txBox="1"/>
          <p:nvPr/>
        </p:nvSpPr>
        <p:spPr>
          <a:xfrm>
            <a:off x="2236108" y="4764313"/>
            <a:ext cx="15097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74-29-9C-E8-FF-55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31"/>
          <p:cNvSpPr/>
          <p:nvPr/>
        </p:nvSpPr>
        <p:spPr>
          <a:xfrm>
            <a:off x="3871232" y="4273777"/>
            <a:ext cx="839788" cy="1069975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287" name="Google Shape;1287;p31"/>
          <p:cNvCxnSpPr/>
          <p:nvPr/>
        </p:nvCxnSpPr>
        <p:spPr>
          <a:xfrm>
            <a:off x="3568020" y="4253138"/>
            <a:ext cx="438150" cy="2301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8" name="Google Shape;1288;p31"/>
          <p:cNvCxnSpPr/>
          <p:nvPr/>
        </p:nvCxnSpPr>
        <p:spPr>
          <a:xfrm flipH="1" rot="10800000">
            <a:off x="3691846" y="5197702"/>
            <a:ext cx="231775" cy="255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9" name="Google Shape;1289;p31"/>
          <p:cNvCxnSpPr/>
          <p:nvPr/>
        </p:nvCxnSpPr>
        <p:spPr>
          <a:xfrm>
            <a:off x="4690382" y="4791302"/>
            <a:ext cx="584200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0" name="Google Shape;1290;p31"/>
          <p:cNvCxnSpPr/>
          <p:nvPr/>
        </p:nvCxnSpPr>
        <p:spPr>
          <a:xfrm rot="10800000">
            <a:off x="3607707" y="5548539"/>
            <a:ext cx="0" cy="1635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1" name="Google Shape;1291;p31"/>
          <p:cNvCxnSpPr/>
          <p:nvPr/>
        </p:nvCxnSpPr>
        <p:spPr>
          <a:xfrm rot="10800000">
            <a:off x="3482295" y="4326164"/>
            <a:ext cx="0" cy="3984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2" name="Google Shape;1292;p31"/>
          <p:cNvCxnSpPr/>
          <p:nvPr/>
        </p:nvCxnSpPr>
        <p:spPr>
          <a:xfrm>
            <a:off x="5360307" y="4857977"/>
            <a:ext cx="0" cy="750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293" name="Google Shape;1293;p31"/>
          <p:cNvCxnSpPr/>
          <p:nvPr/>
        </p:nvCxnSpPr>
        <p:spPr>
          <a:xfrm rot="10800000">
            <a:off x="6441395" y="4848451"/>
            <a:ext cx="4762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4" name="Google Shape;1294;p31"/>
          <p:cNvSpPr txBox="1"/>
          <p:nvPr/>
        </p:nvSpPr>
        <p:spPr>
          <a:xfrm>
            <a:off x="2224996" y="3992789"/>
            <a:ext cx="39052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5" name="Google Shape;1295;p31"/>
          <p:cNvCxnSpPr/>
          <p:nvPr/>
        </p:nvCxnSpPr>
        <p:spPr>
          <a:xfrm>
            <a:off x="6550933" y="4757963"/>
            <a:ext cx="11985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96" name="Google Shape;1296;p31"/>
          <p:cNvGrpSpPr/>
          <p:nvPr/>
        </p:nvGrpSpPr>
        <p:grpSpPr>
          <a:xfrm>
            <a:off x="8878210" y="4681763"/>
            <a:ext cx="1573213" cy="463550"/>
            <a:chOff x="4351" y="2786"/>
            <a:chExt cx="991" cy="292"/>
          </a:xfrm>
        </p:grpSpPr>
        <p:sp>
          <p:nvSpPr>
            <p:cNvPr id="1297" name="Google Shape;1297;p31"/>
            <p:cNvSpPr txBox="1"/>
            <p:nvPr/>
          </p:nvSpPr>
          <p:spPr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1"/>
            <p:cNvSpPr txBox="1"/>
            <p:nvPr/>
          </p:nvSpPr>
          <p:spPr>
            <a:xfrm>
              <a:off x="4351" y="2904"/>
              <a:ext cx="99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9" name="Google Shape;1299;p31"/>
          <p:cNvCxnSpPr/>
          <p:nvPr/>
        </p:nvCxnSpPr>
        <p:spPr>
          <a:xfrm flipH="1" rot="10800000">
            <a:off x="8449582" y="4253138"/>
            <a:ext cx="450850" cy="31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0" name="Google Shape;1300;p31"/>
          <p:cNvCxnSpPr/>
          <p:nvPr/>
        </p:nvCxnSpPr>
        <p:spPr>
          <a:xfrm rot="10800000">
            <a:off x="8975045" y="4329338"/>
            <a:ext cx="11112" cy="3889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1" name="Google Shape;1301;p31"/>
          <p:cNvSpPr txBox="1"/>
          <p:nvPr/>
        </p:nvSpPr>
        <p:spPr>
          <a:xfrm>
            <a:off x="8579757" y="5648552"/>
            <a:ext cx="1322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222.222.222.221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31"/>
          <p:cNvSpPr txBox="1"/>
          <p:nvPr/>
        </p:nvSpPr>
        <p:spPr>
          <a:xfrm>
            <a:off x="8582933" y="5823177"/>
            <a:ext cx="1501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88-B2-2F-54-1A-0F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3" name="Google Shape;1303;p31"/>
          <p:cNvCxnSpPr/>
          <p:nvPr/>
        </p:nvCxnSpPr>
        <p:spPr>
          <a:xfrm rot="10800000">
            <a:off x="8379732" y="5150077"/>
            <a:ext cx="254000" cy="250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4" name="Google Shape;1304;p31"/>
          <p:cNvCxnSpPr/>
          <p:nvPr/>
        </p:nvCxnSpPr>
        <p:spPr>
          <a:xfrm flipH="1">
            <a:off x="8714695" y="5491389"/>
            <a:ext cx="4762" cy="2016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305" name="Google Shape;1305;p31"/>
          <p:cNvSpPr/>
          <p:nvPr/>
        </p:nvSpPr>
        <p:spPr>
          <a:xfrm>
            <a:off x="7709808" y="4276952"/>
            <a:ext cx="765175" cy="1081087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6" name="Google Shape;1306;p31"/>
          <p:cNvSpPr txBox="1"/>
          <p:nvPr/>
        </p:nvSpPr>
        <p:spPr>
          <a:xfrm>
            <a:off x="9813245" y="3910239"/>
            <a:ext cx="3674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7" name="Google Shape;1307;p31"/>
          <p:cNvGrpSpPr/>
          <p:nvPr/>
        </p:nvGrpSpPr>
        <p:grpSpPr>
          <a:xfrm>
            <a:off x="8684532" y="3870552"/>
            <a:ext cx="1009650" cy="854075"/>
            <a:chOff x="7179310" y="4033520"/>
            <a:chExt cx="1009650" cy="855028"/>
          </a:xfrm>
        </p:grpSpPr>
        <p:grpSp>
          <p:nvGrpSpPr>
            <p:cNvPr id="1308" name="Google Shape;1308;p31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309" name="Google Shape;1309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0" name="Google Shape;1310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311" name="Google Shape;1311;p31"/>
            <p:cNvSpPr/>
            <p:nvPr/>
          </p:nvSpPr>
          <p:spPr>
            <a:xfrm rot="-5400000">
              <a:off x="7438796" y="4309366"/>
              <a:ext cx="127142" cy="195263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312" name="Google Shape;1312;p31"/>
          <p:cNvGrpSpPr/>
          <p:nvPr/>
        </p:nvGrpSpPr>
        <p:grpSpPr>
          <a:xfrm>
            <a:off x="5263474" y="4551588"/>
            <a:ext cx="1292224" cy="425450"/>
            <a:chOff x="4011931" y="3379152"/>
            <a:chExt cx="1262063" cy="390207"/>
          </a:xfrm>
        </p:grpSpPr>
        <p:sp>
          <p:nvSpPr>
            <p:cNvPr id="1313" name="Google Shape;1313;p31"/>
            <p:cNvSpPr/>
            <p:nvPr/>
          </p:nvSpPr>
          <p:spPr>
            <a:xfrm rot="-5400000">
              <a:off x="5112252" y="3476577"/>
              <a:ext cx="128128" cy="195356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314" name="Google Shape;1314;p31"/>
            <p:cNvGrpSpPr/>
            <p:nvPr/>
          </p:nvGrpSpPr>
          <p:grpSpPr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315" name="Google Shape;1315;p31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318" name="Google Shape;1318;p31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19" name="Google Shape;1319;p3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20" name="Google Shape;1320;p3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1321" name="Google Shape;1321;p31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2" name="Google Shape;1322;p31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23" name="Google Shape;1323;p31"/>
            <p:cNvSpPr/>
            <p:nvPr/>
          </p:nvSpPr>
          <p:spPr>
            <a:xfrm rot="-5400000">
              <a:off x="4046274" y="3486041"/>
              <a:ext cx="126671" cy="195356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324" name="Google Shape;1324;p31"/>
          <p:cNvGrpSpPr/>
          <p:nvPr/>
        </p:nvGrpSpPr>
        <p:grpSpPr>
          <a:xfrm>
            <a:off x="2988583" y="5150077"/>
            <a:ext cx="701675" cy="517525"/>
            <a:chOff x="1046480" y="3962400"/>
            <a:chExt cx="1026163" cy="761428"/>
          </a:xfrm>
        </p:grpSpPr>
        <p:sp>
          <p:nvSpPr>
            <p:cNvPr id="1325" name="Google Shape;1325;p31"/>
            <p:cNvSpPr/>
            <p:nvPr/>
          </p:nvSpPr>
          <p:spPr>
            <a:xfrm rot="-5400000">
              <a:off x="1893548" y="4299487"/>
              <a:ext cx="109776" cy="248414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326" name="Google Shape;1326;p31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327" name="Google Shape;1327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28" name="Google Shape;1328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1329" name="Google Shape;1329;p31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sp>
        <p:nvSpPr>
          <p:cNvPr id="1330" name="Google Shape;1330;p31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31"/>
          <p:cNvSpPr/>
          <p:nvPr/>
        </p:nvSpPr>
        <p:spPr>
          <a:xfrm>
            <a:off x="2224995" y="1405165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2" name="Google Shape;1332;p31"/>
          <p:cNvSpPr/>
          <p:nvPr/>
        </p:nvSpPr>
        <p:spPr>
          <a:xfrm>
            <a:off x="8225746" y="2733901"/>
            <a:ext cx="314325" cy="792162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333" name="Google Shape;1333;p31"/>
          <p:cNvGrpSpPr/>
          <p:nvPr/>
        </p:nvGrpSpPr>
        <p:grpSpPr>
          <a:xfrm>
            <a:off x="7732033" y="2290989"/>
            <a:ext cx="2011363" cy="760413"/>
            <a:chOff x="1197" y="1665"/>
            <a:chExt cx="1267" cy="479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336" name="Google Shape;1336;p31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37" name="Google Shape;1337;p31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38" name="Google Shape;1338;p31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9" name="Google Shape;1339;p31"/>
          <p:cNvGrpSpPr/>
          <p:nvPr/>
        </p:nvGrpSpPr>
        <p:grpSpPr>
          <a:xfrm>
            <a:off x="7855857" y="2541814"/>
            <a:ext cx="146050" cy="385763"/>
            <a:chOff x="1272" y="1762"/>
            <a:chExt cx="92" cy="243"/>
          </a:xfrm>
        </p:grpSpPr>
        <p:cxnSp>
          <p:nvCxnSpPr>
            <p:cNvPr id="1340" name="Google Shape;1340;p31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41" name="Google Shape;1341;p31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342" name="Google Shape;1342;p31"/>
          <p:cNvGrpSpPr/>
          <p:nvPr/>
        </p:nvGrpSpPr>
        <p:grpSpPr>
          <a:xfrm>
            <a:off x="7306582" y="1883002"/>
            <a:ext cx="2428876" cy="1519237"/>
            <a:chOff x="931" y="1414"/>
            <a:chExt cx="1530" cy="957"/>
          </a:xfrm>
        </p:grpSpPr>
        <p:sp>
          <p:nvSpPr>
            <p:cNvPr id="1343" name="Google Shape;1343;p31"/>
            <p:cNvSpPr txBox="1"/>
            <p:nvPr/>
          </p:nvSpPr>
          <p:spPr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4" name="Google Shape;1344;p31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345" name="Google Shape;1345;p31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347" name="Google Shape;1347;p31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8" name="Google Shape;1348;p31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9" name="Google Shape;1349;p31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0" name="Google Shape;1350;p31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351" name="Google Shape;1351;p31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352" name="Google Shape;1352;p31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353" name="Google Shape;1353;p31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354" name="Google Shape;1354;p31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355" name="Google Shape;1355;p31"/>
          <p:cNvGrpSpPr/>
          <p:nvPr/>
        </p:nvGrpSpPr>
        <p:grpSpPr>
          <a:xfrm>
            <a:off x="9567182" y="2314801"/>
            <a:ext cx="928688" cy="1954212"/>
            <a:chOff x="250" y="1380"/>
            <a:chExt cx="585" cy="1231"/>
          </a:xfrm>
        </p:grpSpPr>
        <p:sp>
          <p:nvSpPr>
            <p:cNvPr id="1356" name="Google Shape;1356;p31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31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9" name="Google Shape;1359;p31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0" name="Google Shape;1360;p31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1" name="Google Shape;1361;p31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2" name="Google Shape;1362;p31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underline_base" id="1363" name="Google Shape;136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83431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p31"/>
          <p:cNvSpPr txBox="1"/>
          <p:nvPr/>
        </p:nvSpPr>
        <p:spPr>
          <a:xfrm>
            <a:off x="1863827" y="6271334"/>
            <a:ext cx="4507165" cy="44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370" name="Google Shape;137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371" name="Google Shape;1371;p42"/>
          <p:cNvSpPr txBox="1"/>
          <p:nvPr>
            <p:ph idx="1" type="body"/>
          </p:nvPr>
        </p:nvSpPr>
        <p:spPr>
          <a:xfrm>
            <a:off x="2057400" y="1371600"/>
            <a:ext cx="9445623" cy="479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14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</a:t>
            </a:r>
            <a:endParaRPr b="1" sz="34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3055" lvl="1" marL="74295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Characteristics of a switch</a:t>
            </a:r>
            <a:endParaRPr/>
          </a:p>
          <a:p>
            <a:pPr indent="-313055" lvl="1" marL="74295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Role of switch in a LAN</a:t>
            </a:r>
            <a:endParaRPr/>
          </a:p>
        </p:txBody>
      </p:sp>
      <p:sp>
        <p:nvSpPr>
          <p:cNvPr id="1372" name="Google Shape;1372;p42"/>
          <p:cNvSpPr txBox="1"/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43"/>
          <p:cNvSpPr txBox="1"/>
          <p:nvPr>
            <p:ph type="title"/>
          </p:nvPr>
        </p:nvSpPr>
        <p:spPr>
          <a:xfrm>
            <a:off x="20701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</a:t>
            </a:r>
            <a:endParaRPr/>
          </a:p>
        </p:txBody>
      </p:sp>
      <p:sp>
        <p:nvSpPr>
          <p:cNvPr id="1379" name="Google Shape;1379;p43"/>
          <p:cNvSpPr txBox="1"/>
          <p:nvPr>
            <p:ph idx="1" type="body"/>
          </p:nvPr>
        </p:nvSpPr>
        <p:spPr>
          <a:xfrm>
            <a:off x="1503408" y="1061749"/>
            <a:ext cx="9926592" cy="5691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66414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link-layer device: takes an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active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role</a:t>
            </a:r>
            <a:endParaRPr/>
          </a:p>
          <a:p>
            <a:pPr indent="-266414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store, forward frames</a:t>
            </a:r>
            <a:endParaRPr/>
          </a:p>
          <a:p>
            <a:pPr indent="-266414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examine incoming frame’s MAC 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address </a:t>
            </a:r>
            <a:r>
              <a:rPr lang="en-US" sz="2800"/>
              <a:t>in</a:t>
            </a:r>
            <a:r>
              <a:rPr lang="en-US" sz="2800"/>
              <a:t> each frame to decide where it should go</a:t>
            </a:r>
            <a:endParaRPr/>
          </a:p>
          <a:p>
            <a:pPr indent="-266414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uses CSMA/CD when sending on a shared segment.</a:t>
            </a:r>
            <a:endParaRPr/>
          </a:p>
          <a:p>
            <a:pPr indent="-266414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transparent</a:t>
            </a:r>
            <a:endParaRPr/>
          </a:p>
          <a:p>
            <a:pPr indent="-266414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hosts are unaware of presence of switches</a:t>
            </a:r>
            <a:endParaRPr/>
          </a:p>
          <a:p>
            <a:pPr indent="-266414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plug-and-play, self-learning</a:t>
            </a:r>
            <a:endParaRPr/>
          </a:p>
          <a:p>
            <a:pPr indent="-266414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switches do not need to be configured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1380" name="Google Shape;13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8481" y="888711"/>
            <a:ext cx="36560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36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 forwarding table</a:t>
            </a:r>
            <a:endParaRPr/>
          </a:p>
        </p:txBody>
      </p:sp>
      <p:sp>
        <p:nvSpPr>
          <p:cNvPr id="1386" name="Google Shape;1386;p3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7" name="Google Shape;138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7372" y="1314041"/>
            <a:ext cx="6511651" cy="3702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36"/>
          <p:cNvSpPr txBox="1"/>
          <p:nvPr>
            <p:ph idx="1" type="body"/>
          </p:nvPr>
        </p:nvSpPr>
        <p:spPr>
          <a:xfrm>
            <a:off x="849576" y="1314041"/>
            <a:ext cx="3892241" cy="2029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i="1" lang="en-US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how does switch know PC3 reachable via interface 8, Pc2 reachable via interface 2?</a:t>
            </a:r>
            <a:endParaRPr/>
          </a:p>
        </p:txBody>
      </p:sp>
      <p:pic>
        <p:nvPicPr>
          <p:cNvPr descr="underline_base" id="1389" name="Google Shape;138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26" y="898525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36"/>
          <p:cNvSpPr txBox="1"/>
          <p:nvPr/>
        </p:nvSpPr>
        <p:spPr>
          <a:xfrm>
            <a:off x="288865" y="3451704"/>
            <a:ext cx="4705729" cy="278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A: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switch has a </a:t>
            </a: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 table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342900" lvl="0" marL="34290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entry: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MAC address of host, interface to reach host, time stamp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1" name="Google Shape;139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2122" y="5275501"/>
            <a:ext cx="4441772" cy="1183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2705750" y="1614368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2863223" y="3940595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None/>
            </a:pPr>
            <a:r>
              <a:rPr lang="en-US" sz="3600">
                <a:solidFill>
                  <a:srgbClr val="0070C0"/>
                </a:solidFill>
              </a:rPr>
              <a:t>Introduction to Link Layer</a:t>
            </a:r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>
            <a:off x="2368694" y="1848562"/>
            <a:ext cx="2854469" cy="3789219"/>
            <a:chOff x="567" y="1933"/>
            <a:chExt cx="1270" cy="1920"/>
          </a:xfrm>
        </p:grpSpPr>
        <p:sp>
          <p:nvSpPr>
            <p:cNvPr id="179" name="Google Shape;179;p4"/>
            <p:cNvSpPr/>
            <p:nvPr/>
          </p:nvSpPr>
          <p:spPr>
            <a:xfrm>
              <a:off x="567" y="2205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882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67" y="2478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882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567" y="2750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882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67" y="3022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45882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67" y="3294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67" y="3566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567" y="1933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882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567" y="1933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"/>
            <p:cNvSpPr txBox="1"/>
            <p:nvPr/>
          </p:nvSpPr>
          <p:spPr>
            <a:xfrm>
              <a:off x="567" y="2205"/>
              <a:ext cx="127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567" y="2478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Session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567" y="2750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 txBox="1"/>
            <p:nvPr/>
          </p:nvSpPr>
          <p:spPr>
            <a:xfrm>
              <a:off x="567" y="3021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567" y="3293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567" y="3565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44"/>
          <p:cNvSpPr txBox="1"/>
          <p:nvPr>
            <p:ph type="title"/>
          </p:nvPr>
        </p:nvSpPr>
        <p:spPr>
          <a:xfrm>
            <a:off x="1812926" y="136525"/>
            <a:ext cx="84693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</a:t>
            </a:r>
            <a:endParaRPr/>
          </a:p>
        </p:txBody>
      </p:sp>
      <p:sp>
        <p:nvSpPr>
          <p:cNvPr id="1398" name="Google Shape;1398;p44"/>
          <p:cNvSpPr txBox="1"/>
          <p:nvPr>
            <p:ph idx="1" type="body"/>
          </p:nvPr>
        </p:nvSpPr>
        <p:spPr>
          <a:xfrm>
            <a:off x="1475262" y="1213934"/>
            <a:ext cx="5163596" cy="1708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hosts have dedicated, direct connection to switch</a:t>
            </a:r>
            <a:endParaRPr sz="3200"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switches buffer packets</a:t>
            </a:r>
            <a:endParaRPr sz="3200"/>
          </a:p>
        </p:txBody>
      </p:sp>
      <p:pic>
        <p:nvPicPr>
          <p:cNvPr descr="underline_base" id="1399" name="Google Shape;139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288" y="962025"/>
            <a:ext cx="8228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00" name="Google Shape;1400;p44"/>
          <p:cNvSpPr txBox="1"/>
          <p:nvPr/>
        </p:nvSpPr>
        <p:spPr>
          <a:xfrm>
            <a:off x="1244951" y="3222898"/>
            <a:ext cx="5040313" cy="1138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 are entries created, maintained in switch table?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1" name="Google Shape;140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7532" y="1658481"/>
            <a:ext cx="5281609" cy="300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2" name="Google Shape;1402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5264" y="5215272"/>
            <a:ext cx="5205181" cy="138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3" name="Google Shape;1403;p44"/>
          <p:cNvSpPr txBox="1"/>
          <p:nvPr/>
        </p:nvSpPr>
        <p:spPr>
          <a:xfrm>
            <a:off x="1622786" y="4358896"/>
            <a:ext cx="3189075" cy="1708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Manual?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Dynamic?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9" name="Google Shape;1409;p46"/>
          <p:cNvGrpSpPr/>
          <p:nvPr/>
        </p:nvGrpSpPr>
        <p:grpSpPr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1410" name="Google Shape;1410;p46"/>
            <p:cNvSpPr txBox="1"/>
            <p:nvPr/>
          </p:nvSpPr>
          <p:spPr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6"/>
            <p:cNvSpPr txBox="1"/>
            <p:nvPr/>
          </p:nvSpPr>
          <p:spPr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6"/>
            <p:cNvSpPr txBox="1"/>
            <p:nvPr/>
          </p:nvSpPr>
          <p:spPr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6"/>
            <p:cNvSpPr txBox="1"/>
            <p:nvPr/>
          </p:nvSpPr>
          <p:spPr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46"/>
            <p:cNvSpPr txBox="1"/>
            <p:nvPr/>
          </p:nvSpPr>
          <p:spPr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46"/>
            <p:cNvSpPr txBox="1"/>
            <p:nvPr/>
          </p:nvSpPr>
          <p:spPr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6" name="Google Shape;1416;p46"/>
            <p:cNvCxnSpPr/>
            <p:nvPr/>
          </p:nvCxnSpPr>
          <p:spPr>
            <a:xfrm>
              <a:off x="1687389" y="3165945"/>
              <a:ext cx="720869" cy="2984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7" name="Google Shape;1417;p46"/>
            <p:cNvCxnSpPr/>
            <p:nvPr/>
          </p:nvCxnSpPr>
          <p:spPr>
            <a:xfrm>
              <a:off x="2673423" y="2872267"/>
              <a:ext cx="0" cy="5048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8" name="Google Shape;1418;p46"/>
            <p:cNvCxnSpPr/>
            <p:nvPr/>
          </p:nvCxnSpPr>
          <p:spPr>
            <a:xfrm flipH="1">
              <a:off x="2863961" y="2996088"/>
              <a:ext cx="892353" cy="484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9" name="Google Shape;1419;p46"/>
            <p:cNvCxnSpPr/>
            <p:nvPr/>
          </p:nvCxnSpPr>
          <p:spPr>
            <a:xfrm flipH="1" rot="10800000">
              <a:off x="2673423" y="3605668"/>
              <a:ext cx="12703" cy="7095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20" name="Google Shape;1420;p46"/>
            <p:cNvGrpSpPr/>
            <p:nvPr/>
          </p:nvGrpSpPr>
          <p:grpSpPr>
            <a:xfrm>
              <a:off x="747936" y="2733042"/>
              <a:ext cx="914048" cy="690308"/>
              <a:chOff x="1046480" y="3962400"/>
              <a:chExt cx="1025765" cy="761428"/>
            </a:xfrm>
          </p:grpSpPr>
          <p:sp>
            <p:nvSpPr>
              <p:cNvPr id="1421" name="Google Shape;1421;p46"/>
              <p:cNvSpPr/>
              <p:nvPr/>
            </p:nvSpPr>
            <p:spPr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22" name="Google Shape;1422;p4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423" name="Google Shape;1423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24" name="Google Shape;1424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425" name="Google Shape;1425;p46"/>
            <p:cNvGrpSpPr/>
            <p:nvPr/>
          </p:nvGrpSpPr>
          <p:grpSpPr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426" name="Google Shape;1426;p4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427" name="Google Shape;1427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28" name="Google Shape;1428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429" name="Google Shape;1429;p46"/>
              <p:cNvSpPr/>
              <p:nvPr/>
            </p:nvSpPr>
            <p:spPr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30" name="Google Shape;1430;p46"/>
            <p:cNvSpPr/>
            <p:nvPr/>
          </p:nvSpPr>
          <p:spPr>
            <a:xfrm>
              <a:off x="2614674" y="2705584"/>
              <a:ext cx="109559" cy="165095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31" name="Google Shape;1431;p46"/>
            <p:cNvGrpSpPr/>
            <p:nvPr/>
          </p:nvGrpSpPr>
          <p:grpSpPr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descr="desktop_computer_stylized_medium" id="1432" name="Google Shape;1432;p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33" name="Google Shape;1433;p4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434" name="Google Shape;1434;p46"/>
            <p:cNvGrpSpPr/>
            <p:nvPr/>
          </p:nvGrpSpPr>
          <p:grpSpPr>
            <a:xfrm>
              <a:off x="2060917" y="4280334"/>
              <a:ext cx="853440" cy="834838"/>
              <a:chOff x="8077200" y="3320602"/>
              <a:chExt cx="853440" cy="834838"/>
            </a:xfrm>
          </p:grpSpPr>
          <p:sp>
            <p:nvSpPr>
              <p:cNvPr id="1435" name="Google Shape;1435;p46"/>
              <p:cNvSpPr/>
              <p:nvPr/>
            </p:nvSpPr>
            <p:spPr>
              <a:xfrm>
                <a:off x="8630957" y="3320602"/>
                <a:ext cx="111147" cy="165095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36" name="Google Shape;1436;p46"/>
              <p:cNvGrpSpPr/>
              <p:nvPr/>
            </p:nvGrpSpPr>
            <p:grpSpPr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437" name="Google Shape;1437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38" name="Google Shape;1438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pic>
          <p:nvPicPr>
            <p:cNvPr id="1439" name="Google Shape;1439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40" name="Google Shape;1440;p46"/>
            <p:cNvGrpSpPr/>
            <p:nvPr/>
          </p:nvGrpSpPr>
          <p:grpSpPr>
            <a:xfrm>
              <a:off x="731524" y="3616962"/>
              <a:ext cx="914582" cy="690308"/>
              <a:chOff x="1046480" y="3962400"/>
              <a:chExt cx="1026363" cy="761428"/>
            </a:xfrm>
          </p:grpSpPr>
          <p:sp>
            <p:nvSpPr>
              <p:cNvPr id="1441" name="Google Shape;1441;p46"/>
              <p:cNvSpPr/>
              <p:nvPr/>
            </p:nvSpPr>
            <p:spPr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42" name="Google Shape;1442;p4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443" name="Google Shape;1443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44" name="Google Shape;1444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445" name="Google Shape;1445;p46"/>
            <p:cNvGrpSpPr/>
            <p:nvPr/>
          </p:nvGrpSpPr>
          <p:grpSpPr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446" name="Google Shape;1446;p4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447" name="Google Shape;1447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48" name="Google Shape;1448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449" name="Google Shape;1449;p46"/>
              <p:cNvSpPr/>
              <p:nvPr/>
            </p:nvSpPr>
            <p:spPr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50" name="Google Shape;1450;p46"/>
            <p:cNvCxnSpPr/>
            <p:nvPr/>
          </p:nvCxnSpPr>
          <p:spPr>
            <a:xfrm flipH="1" rot="10800000">
              <a:off x="1660396" y="3600906"/>
              <a:ext cx="744686" cy="4508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1" name="Google Shape;1451;p46"/>
            <p:cNvCxnSpPr/>
            <p:nvPr/>
          </p:nvCxnSpPr>
          <p:spPr>
            <a:xfrm rot="10800000">
              <a:off x="2968756" y="3545345"/>
              <a:ext cx="646242" cy="338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2" name="Google Shape;1452;p46"/>
            <p:cNvSpPr txBox="1"/>
            <p:nvPr/>
          </p:nvSpPr>
          <p:spPr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46"/>
            <p:cNvSpPr txBox="1"/>
            <p:nvPr/>
          </p:nvSpPr>
          <p:spPr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46"/>
            <p:cNvSpPr txBox="1"/>
            <p:nvPr/>
          </p:nvSpPr>
          <p:spPr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6"/>
            <p:cNvSpPr txBox="1"/>
            <p:nvPr/>
          </p:nvSpPr>
          <p:spPr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6"/>
            <p:cNvSpPr txBox="1"/>
            <p:nvPr/>
          </p:nvSpPr>
          <p:spPr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6"/>
            <p:cNvSpPr txBox="1"/>
            <p:nvPr/>
          </p:nvSpPr>
          <p:spPr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8" name="Google Shape;1458;p46"/>
          <p:cNvSpPr txBox="1"/>
          <p:nvPr>
            <p:ph type="title"/>
          </p:nvPr>
        </p:nvSpPr>
        <p:spPr>
          <a:xfrm>
            <a:off x="1981200" y="873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Switch: self-learning</a:t>
            </a:r>
            <a:endParaRPr/>
          </a:p>
        </p:txBody>
      </p:sp>
      <p:sp>
        <p:nvSpPr>
          <p:cNvPr id="1459" name="Google Shape;1459;p46"/>
          <p:cNvSpPr txBox="1"/>
          <p:nvPr>
            <p:ph idx="1" type="body"/>
          </p:nvPr>
        </p:nvSpPr>
        <p:spPr>
          <a:xfrm>
            <a:off x="673923" y="999730"/>
            <a:ext cx="4538635" cy="5169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7809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The table is empty initially</a:t>
            </a:r>
            <a:endParaRPr sz="3200"/>
          </a:p>
          <a:p>
            <a:pPr indent="-257809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4060"/>
              <a:buChar char="•"/>
            </a:pPr>
            <a:r>
              <a:rPr lang="en-US"/>
              <a:t>When it receives a frame, it looks at the </a:t>
            </a:r>
            <a:r>
              <a:rPr b="1" lang="en-US">
                <a:solidFill>
                  <a:srgbClr val="7030A0"/>
                </a:solidFill>
              </a:rPr>
              <a:t>source MAC address</a:t>
            </a:r>
            <a:r>
              <a:rPr lang="en-US">
                <a:solidFill>
                  <a:srgbClr val="7030A0"/>
                </a:solidFill>
              </a:rPr>
              <a:t>.</a:t>
            </a:r>
            <a:endParaRPr>
              <a:solidFill>
                <a:srgbClr val="7030A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7809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4060"/>
              <a:buChar char="•"/>
            </a:pPr>
            <a:r>
              <a:rPr lang="en-US"/>
              <a:t>It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learns </a:t>
            </a:r>
            <a:r>
              <a:rPr lang="en-US"/>
              <a:t>: </a:t>
            </a:r>
            <a:r>
              <a:rPr i="1" lang="en-US"/>
              <a:t>“This MAC address is reachable through this port.”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31775" lvl="1" marL="6889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Saves this info in its </a:t>
            </a:r>
            <a:r>
              <a:rPr b="1" lang="en-US"/>
              <a:t>switching table</a:t>
            </a:r>
            <a:r>
              <a:rPr lang="en-US"/>
              <a:t> for future use. </a:t>
            </a:r>
            <a:endParaRPr/>
          </a:p>
        </p:txBody>
      </p:sp>
      <p:grpSp>
        <p:nvGrpSpPr>
          <p:cNvPr id="1460" name="Google Shape;1460;p46"/>
          <p:cNvGrpSpPr/>
          <p:nvPr/>
        </p:nvGrpSpPr>
        <p:grpSpPr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1461" name="Google Shape;1461;p46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6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3" name="Google Shape;1463;p46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4" name="Google Shape;1464;p46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65" name="Google Shape;1465;p46"/>
          <p:cNvGrpSpPr/>
          <p:nvPr/>
        </p:nvGrpSpPr>
        <p:grpSpPr>
          <a:xfrm>
            <a:off x="8518526" y="525464"/>
            <a:ext cx="1918697" cy="714375"/>
            <a:chOff x="4406" y="331"/>
            <a:chExt cx="914" cy="450"/>
          </a:xfrm>
        </p:grpSpPr>
        <p:cxnSp>
          <p:nvCxnSpPr>
            <p:cNvPr id="1466" name="Google Shape;1466;p46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467" name="Google Shape;1467;p46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468" name="Google Shape;1468;p46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6"/>
            <p:cNvSpPr txBox="1"/>
            <p:nvPr/>
          </p:nvSpPr>
          <p:spPr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0" name="Google Shape;1470;p46"/>
          <p:cNvGrpSpPr/>
          <p:nvPr/>
        </p:nvGrpSpPr>
        <p:grpSpPr>
          <a:xfrm>
            <a:off x="4904582" y="5043488"/>
            <a:ext cx="3017838" cy="1444625"/>
            <a:chOff x="3441" y="3154"/>
            <a:chExt cx="1901" cy="910"/>
          </a:xfrm>
        </p:grpSpPr>
        <p:sp>
          <p:nvSpPr>
            <p:cNvPr id="1471" name="Google Shape;1471;p46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6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3" name="Google Shape;1473;p46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4" name="Google Shape;1474;p46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5" name="Google Shape;1475;p46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76" name="Google Shape;1476;p46"/>
          <p:cNvSpPr txBox="1"/>
          <p:nvPr/>
        </p:nvSpPr>
        <p:spPr>
          <a:xfrm>
            <a:off x="7988301" y="5326063"/>
            <a:ext cx="17240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(initially empty)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7" name="Google Shape;1477;p46"/>
          <p:cNvGrpSpPr/>
          <p:nvPr/>
        </p:nvGrpSpPr>
        <p:grpSpPr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1478" name="Google Shape;1478;p46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6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6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1481" name="Google Shape;1481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55801" y="898525"/>
            <a:ext cx="50276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82" name="Google Shape;1482;p46"/>
          <p:cNvSpPr/>
          <p:nvPr/>
        </p:nvSpPr>
        <p:spPr>
          <a:xfrm>
            <a:off x="8597900" y="1605690"/>
            <a:ext cx="350838" cy="21041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7"/>
          <p:cNvSpPr txBox="1"/>
          <p:nvPr>
            <p:ph type="title"/>
          </p:nvPr>
        </p:nvSpPr>
        <p:spPr>
          <a:xfrm>
            <a:off x="2033588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Switch: frame filtering/forwarding</a:t>
            </a:r>
            <a:endParaRPr/>
          </a:p>
        </p:txBody>
      </p:sp>
      <p:sp>
        <p:nvSpPr>
          <p:cNvPr id="1489" name="Google Shape;1489;p47"/>
          <p:cNvSpPr txBox="1"/>
          <p:nvPr>
            <p:ph idx="1" type="body"/>
          </p:nvPr>
        </p:nvSpPr>
        <p:spPr>
          <a:xfrm>
            <a:off x="2154239" y="1370014"/>
            <a:ext cx="8201025" cy="509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when  frame received at switch: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1. record incoming link, MAC address of sending host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2. index switch table using MAC destination address</a:t>
            </a:r>
            <a:endParaRPr b="1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3. if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entry found for destination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then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b="1"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if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destination on segment from which frame arrived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then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drop frame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else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forward frame on interface indicated by entry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else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flood  /* forward on all interfaces except arriving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                   interface */</a:t>
            </a:r>
            <a:endParaRPr/>
          </a:p>
          <a:p>
            <a:pPr indent="-171450" lvl="3" marL="15430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pic>
        <p:nvPicPr>
          <p:cNvPr descr="underline_base" id="1490" name="Google Shape;149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513" y="841375"/>
            <a:ext cx="68564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48"/>
          <p:cNvGrpSpPr/>
          <p:nvPr/>
        </p:nvGrpSpPr>
        <p:grpSpPr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1497" name="Google Shape;1497;p48"/>
            <p:cNvSpPr txBox="1"/>
            <p:nvPr/>
          </p:nvSpPr>
          <p:spPr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48"/>
            <p:cNvSpPr txBox="1"/>
            <p:nvPr/>
          </p:nvSpPr>
          <p:spPr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48"/>
            <p:cNvSpPr txBox="1"/>
            <p:nvPr/>
          </p:nvSpPr>
          <p:spPr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48"/>
            <p:cNvSpPr txBox="1"/>
            <p:nvPr/>
          </p:nvSpPr>
          <p:spPr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48"/>
            <p:cNvSpPr txBox="1"/>
            <p:nvPr/>
          </p:nvSpPr>
          <p:spPr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48"/>
            <p:cNvSpPr txBox="1"/>
            <p:nvPr/>
          </p:nvSpPr>
          <p:spPr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03" name="Google Shape;1503;p48"/>
            <p:cNvCxnSpPr/>
            <p:nvPr/>
          </p:nvCxnSpPr>
          <p:spPr>
            <a:xfrm>
              <a:off x="1687389" y="3165945"/>
              <a:ext cx="720869" cy="2984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4" name="Google Shape;1504;p48"/>
            <p:cNvCxnSpPr/>
            <p:nvPr/>
          </p:nvCxnSpPr>
          <p:spPr>
            <a:xfrm>
              <a:off x="2673423" y="2872267"/>
              <a:ext cx="0" cy="5048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5" name="Google Shape;1505;p48"/>
            <p:cNvCxnSpPr/>
            <p:nvPr/>
          </p:nvCxnSpPr>
          <p:spPr>
            <a:xfrm flipH="1">
              <a:off x="2863961" y="2996088"/>
              <a:ext cx="892353" cy="484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6" name="Google Shape;1506;p48"/>
            <p:cNvCxnSpPr/>
            <p:nvPr/>
          </p:nvCxnSpPr>
          <p:spPr>
            <a:xfrm flipH="1" rot="10800000">
              <a:off x="2673423" y="3605668"/>
              <a:ext cx="12703" cy="7095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07" name="Google Shape;1507;p48"/>
            <p:cNvGrpSpPr/>
            <p:nvPr/>
          </p:nvGrpSpPr>
          <p:grpSpPr>
            <a:xfrm>
              <a:off x="747936" y="2733042"/>
              <a:ext cx="914048" cy="690308"/>
              <a:chOff x="1046480" y="3962400"/>
              <a:chExt cx="1025765" cy="761428"/>
            </a:xfrm>
          </p:grpSpPr>
          <p:sp>
            <p:nvSpPr>
              <p:cNvPr id="1508" name="Google Shape;1508;p48"/>
              <p:cNvSpPr/>
              <p:nvPr/>
            </p:nvSpPr>
            <p:spPr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09" name="Google Shape;1509;p4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510" name="Google Shape;1510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11" name="Google Shape;1511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512" name="Google Shape;1512;p48"/>
            <p:cNvGrpSpPr/>
            <p:nvPr/>
          </p:nvGrpSpPr>
          <p:grpSpPr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513" name="Google Shape;1513;p4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514" name="Google Shape;1514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15" name="Google Shape;1515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516" name="Google Shape;1516;p48"/>
              <p:cNvSpPr/>
              <p:nvPr/>
            </p:nvSpPr>
            <p:spPr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17" name="Google Shape;1517;p48"/>
            <p:cNvSpPr/>
            <p:nvPr/>
          </p:nvSpPr>
          <p:spPr>
            <a:xfrm>
              <a:off x="2614674" y="2705584"/>
              <a:ext cx="109559" cy="165095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8" name="Google Shape;1518;p48"/>
            <p:cNvGrpSpPr/>
            <p:nvPr/>
          </p:nvGrpSpPr>
          <p:grpSpPr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descr="desktop_computer_stylized_medium" id="1519" name="Google Shape;1519;p4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20" name="Google Shape;1520;p48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521" name="Google Shape;1521;p48"/>
            <p:cNvGrpSpPr/>
            <p:nvPr/>
          </p:nvGrpSpPr>
          <p:grpSpPr>
            <a:xfrm>
              <a:off x="2060917" y="4280334"/>
              <a:ext cx="853440" cy="834838"/>
              <a:chOff x="8077200" y="3320602"/>
              <a:chExt cx="853440" cy="834838"/>
            </a:xfrm>
          </p:grpSpPr>
          <p:sp>
            <p:nvSpPr>
              <p:cNvPr id="1522" name="Google Shape;1522;p48"/>
              <p:cNvSpPr/>
              <p:nvPr/>
            </p:nvSpPr>
            <p:spPr>
              <a:xfrm>
                <a:off x="8630957" y="3320602"/>
                <a:ext cx="111147" cy="165095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23" name="Google Shape;1523;p48"/>
              <p:cNvGrpSpPr/>
              <p:nvPr/>
            </p:nvGrpSpPr>
            <p:grpSpPr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524" name="Google Shape;1524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25" name="Google Shape;1525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pic>
          <p:nvPicPr>
            <p:cNvPr id="1526" name="Google Shape;1526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27" name="Google Shape;1527;p48"/>
            <p:cNvGrpSpPr/>
            <p:nvPr/>
          </p:nvGrpSpPr>
          <p:grpSpPr>
            <a:xfrm>
              <a:off x="731524" y="3616962"/>
              <a:ext cx="914582" cy="690308"/>
              <a:chOff x="1046480" y="3962400"/>
              <a:chExt cx="1026363" cy="761428"/>
            </a:xfrm>
          </p:grpSpPr>
          <p:sp>
            <p:nvSpPr>
              <p:cNvPr id="1528" name="Google Shape;1528;p48"/>
              <p:cNvSpPr/>
              <p:nvPr/>
            </p:nvSpPr>
            <p:spPr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29" name="Google Shape;1529;p4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530" name="Google Shape;1530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31" name="Google Shape;1531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532" name="Google Shape;1532;p48"/>
            <p:cNvGrpSpPr/>
            <p:nvPr/>
          </p:nvGrpSpPr>
          <p:grpSpPr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533" name="Google Shape;1533;p4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534" name="Google Shape;1534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35" name="Google Shape;1535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536" name="Google Shape;1536;p48"/>
              <p:cNvSpPr/>
              <p:nvPr/>
            </p:nvSpPr>
            <p:spPr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37" name="Google Shape;1537;p48"/>
            <p:cNvCxnSpPr/>
            <p:nvPr/>
          </p:nvCxnSpPr>
          <p:spPr>
            <a:xfrm flipH="1" rot="10800000">
              <a:off x="1660396" y="3600906"/>
              <a:ext cx="744686" cy="4508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8" name="Google Shape;1538;p48"/>
            <p:cNvCxnSpPr/>
            <p:nvPr/>
          </p:nvCxnSpPr>
          <p:spPr>
            <a:xfrm rot="10800000">
              <a:off x="2968756" y="3545345"/>
              <a:ext cx="646242" cy="338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9" name="Google Shape;1539;p48"/>
            <p:cNvSpPr txBox="1"/>
            <p:nvPr/>
          </p:nvSpPr>
          <p:spPr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48"/>
            <p:cNvSpPr txBox="1"/>
            <p:nvPr/>
          </p:nvSpPr>
          <p:spPr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48"/>
            <p:cNvSpPr txBox="1"/>
            <p:nvPr/>
          </p:nvSpPr>
          <p:spPr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48"/>
            <p:cNvSpPr txBox="1"/>
            <p:nvPr/>
          </p:nvSpPr>
          <p:spPr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48"/>
            <p:cNvSpPr txBox="1"/>
            <p:nvPr/>
          </p:nvSpPr>
          <p:spPr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48"/>
            <p:cNvSpPr txBox="1"/>
            <p:nvPr/>
          </p:nvSpPr>
          <p:spPr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5" name="Google Shape;1545;p48"/>
          <p:cNvSpPr txBox="1"/>
          <p:nvPr>
            <p:ph type="title"/>
          </p:nvPr>
        </p:nvSpPr>
        <p:spPr>
          <a:xfrm>
            <a:off x="1711326" y="141288"/>
            <a:ext cx="75088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Self-learning, forwarding: example</a:t>
            </a:r>
            <a:endParaRPr/>
          </a:p>
        </p:txBody>
      </p:sp>
      <p:grpSp>
        <p:nvGrpSpPr>
          <p:cNvPr id="1546" name="Google Shape;1546;p48"/>
          <p:cNvGrpSpPr/>
          <p:nvPr/>
        </p:nvGrpSpPr>
        <p:grpSpPr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1547" name="Google Shape;1547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9" name="Google Shape;1549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0" name="Google Shape;1550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51" name="Google Shape;1551;p48"/>
          <p:cNvGrpSpPr/>
          <p:nvPr/>
        </p:nvGrpSpPr>
        <p:grpSpPr>
          <a:xfrm>
            <a:off x="8518526" y="525464"/>
            <a:ext cx="1761943" cy="714375"/>
            <a:chOff x="4406" y="331"/>
            <a:chExt cx="914" cy="450"/>
          </a:xfrm>
        </p:grpSpPr>
        <p:cxnSp>
          <p:nvCxnSpPr>
            <p:cNvPr id="1552" name="Google Shape;1552;p48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553" name="Google Shape;1553;p48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554" name="Google Shape;1554;p48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48"/>
            <p:cNvSpPr txBox="1"/>
            <p:nvPr/>
          </p:nvSpPr>
          <p:spPr>
            <a:xfrm>
              <a:off x="4658" y="516"/>
              <a:ext cx="5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6" name="Google Shape;1556;p48"/>
          <p:cNvGrpSpPr/>
          <p:nvPr/>
        </p:nvGrpSpPr>
        <p:grpSpPr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1557" name="Google Shape;1557;p48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48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9" name="Google Shape;1559;p48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0" name="Google Shape;1560;p48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1" name="Google Shape;1561;p48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62" name="Google Shape;1562;p48"/>
          <p:cNvGrpSpPr/>
          <p:nvPr/>
        </p:nvGrpSpPr>
        <p:grpSpPr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1563" name="Google Shape;1563;p48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48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48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6" name="Google Shape;1566;p48"/>
          <p:cNvSpPr txBox="1"/>
          <p:nvPr>
            <p:ph idx="1" type="body"/>
          </p:nvPr>
        </p:nvSpPr>
        <p:spPr>
          <a:xfrm>
            <a:off x="1315742" y="1391326"/>
            <a:ext cx="4553937" cy="912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frame destination, A’, location unknown:</a:t>
            </a:r>
            <a:endParaRPr i="1" sz="3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67" name="Google Shape;1567;p48"/>
          <p:cNvSpPr txBox="1"/>
          <p:nvPr/>
        </p:nvSpPr>
        <p:spPr>
          <a:xfrm>
            <a:off x="2496184" y="2553492"/>
            <a:ext cx="1892935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40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flood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8" name="Google Shape;1568;p48"/>
          <p:cNvGrpSpPr/>
          <p:nvPr/>
        </p:nvGrpSpPr>
        <p:grpSpPr>
          <a:xfrm>
            <a:off x="9004301" y="4716464"/>
            <a:ext cx="2471738" cy="377825"/>
            <a:chOff x="2376" y="3383"/>
            <a:chExt cx="1557" cy="238"/>
          </a:xfrm>
        </p:grpSpPr>
        <p:sp>
          <p:nvSpPr>
            <p:cNvPr id="1569" name="Google Shape;1569;p48"/>
            <p:cNvSpPr txBox="1"/>
            <p:nvPr/>
          </p:nvSpPr>
          <p:spPr>
            <a:xfrm>
              <a:off x="2376" y="3388"/>
              <a:ext cx="28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48"/>
            <p:cNvSpPr txBox="1"/>
            <p:nvPr/>
          </p:nvSpPr>
          <p:spPr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48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1572" name="Google Shape;1572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1976" y="919956"/>
            <a:ext cx="63992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73" name="Google Shape;1573;p48"/>
          <p:cNvSpPr/>
          <p:nvPr/>
        </p:nvSpPr>
        <p:spPr>
          <a:xfrm>
            <a:off x="8050214" y="1658907"/>
            <a:ext cx="350838" cy="21041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48"/>
          <p:cNvSpPr/>
          <p:nvPr/>
        </p:nvSpPr>
        <p:spPr>
          <a:xfrm>
            <a:off x="7524750" y="2802168"/>
            <a:ext cx="350838" cy="21041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48"/>
          <p:cNvSpPr/>
          <p:nvPr/>
        </p:nvSpPr>
        <p:spPr>
          <a:xfrm>
            <a:off x="7677150" y="2954568"/>
            <a:ext cx="350838" cy="21041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48"/>
          <p:cNvSpPr/>
          <p:nvPr/>
        </p:nvSpPr>
        <p:spPr>
          <a:xfrm>
            <a:off x="7829550" y="3106968"/>
            <a:ext cx="350838" cy="21041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48"/>
          <p:cNvSpPr/>
          <p:nvPr/>
        </p:nvSpPr>
        <p:spPr>
          <a:xfrm>
            <a:off x="7733144" y="2970575"/>
            <a:ext cx="350838" cy="21041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48"/>
          <p:cNvSpPr/>
          <p:nvPr/>
        </p:nvSpPr>
        <p:spPr>
          <a:xfrm>
            <a:off x="7786437" y="2983916"/>
            <a:ext cx="350838" cy="21041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4" name="Google Shape;1584;p37"/>
          <p:cNvGrpSpPr/>
          <p:nvPr/>
        </p:nvGrpSpPr>
        <p:grpSpPr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1585" name="Google Shape;1585;p37"/>
            <p:cNvSpPr txBox="1"/>
            <p:nvPr/>
          </p:nvSpPr>
          <p:spPr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37"/>
            <p:cNvSpPr txBox="1"/>
            <p:nvPr/>
          </p:nvSpPr>
          <p:spPr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37"/>
            <p:cNvSpPr txBox="1"/>
            <p:nvPr/>
          </p:nvSpPr>
          <p:spPr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37"/>
            <p:cNvSpPr txBox="1"/>
            <p:nvPr/>
          </p:nvSpPr>
          <p:spPr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37"/>
            <p:cNvSpPr txBox="1"/>
            <p:nvPr/>
          </p:nvSpPr>
          <p:spPr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37"/>
            <p:cNvSpPr txBox="1"/>
            <p:nvPr/>
          </p:nvSpPr>
          <p:spPr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1" name="Google Shape;1591;p37"/>
            <p:cNvCxnSpPr/>
            <p:nvPr/>
          </p:nvCxnSpPr>
          <p:spPr>
            <a:xfrm>
              <a:off x="1687389" y="3165945"/>
              <a:ext cx="720869" cy="2984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2" name="Google Shape;1592;p37"/>
            <p:cNvCxnSpPr/>
            <p:nvPr/>
          </p:nvCxnSpPr>
          <p:spPr>
            <a:xfrm>
              <a:off x="2673423" y="2872267"/>
              <a:ext cx="0" cy="5048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3" name="Google Shape;1593;p37"/>
            <p:cNvCxnSpPr/>
            <p:nvPr/>
          </p:nvCxnSpPr>
          <p:spPr>
            <a:xfrm flipH="1">
              <a:off x="2863961" y="2996088"/>
              <a:ext cx="892353" cy="484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4" name="Google Shape;1594;p37"/>
            <p:cNvCxnSpPr/>
            <p:nvPr/>
          </p:nvCxnSpPr>
          <p:spPr>
            <a:xfrm flipH="1" rot="10800000">
              <a:off x="2673423" y="3605668"/>
              <a:ext cx="12703" cy="7095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95" name="Google Shape;1595;p37"/>
            <p:cNvGrpSpPr/>
            <p:nvPr/>
          </p:nvGrpSpPr>
          <p:grpSpPr>
            <a:xfrm>
              <a:off x="747936" y="2733042"/>
              <a:ext cx="914048" cy="690308"/>
              <a:chOff x="1046480" y="3962400"/>
              <a:chExt cx="1025765" cy="761428"/>
            </a:xfrm>
          </p:grpSpPr>
          <p:sp>
            <p:nvSpPr>
              <p:cNvPr id="1596" name="Google Shape;1596;p37"/>
              <p:cNvSpPr/>
              <p:nvPr/>
            </p:nvSpPr>
            <p:spPr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97" name="Google Shape;1597;p37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598" name="Google Shape;1598;p3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99" name="Google Shape;1599;p3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600" name="Google Shape;1600;p37"/>
            <p:cNvGrpSpPr/>
            <p:nvPr/>
          </p:nvGrpSpPr>
          <p:grpSpPr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601" name="Google Shape;1601;p37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602" name="Google Shape;1602;p3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03" name="Google Shape;1603;p3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604" name="Google Shape;1604;p37"/>
              <p:cNvSpPr/>
              <p:nvPr/>
            </p:nvSpPr>
            <p:spPr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5" name="Google Shape;1605;p37"/>
            <p:cNvSpPr/>
            <p:nvPr/>
          </p:nvSpPr>
          <p:spPr>
            <a:xfrm>
              <a:off x="2614674" y="2705584"/>
              <a:ext cx="109559" cy="165095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06" name="Google Shape;1606;p37"/>
            <p:cNvGrpSpPr/>
            <p:nvPr/>
          </p:nvGrpSpPr>
          <p:grpSpPr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descr="desktop_computer_stylized_medium" id="1607" name="Google Shape;1607;p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08" name="Google Shape;1608;p37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09" name="Google Shape;1609;p37"/>
            <p:cNvGrpSpPr/>
            <p:nvPr/>
          </p:nvGrpSpPr>
          <p:grpSpPr>
            <a:xfrm>
              <a:off x="2060917" y="4280334"/>
              <a:ext cx="853440" cy="834838"/>
              <a:chOff x="8077200" y="3320602"/>
              <a:chExt cx="853440" cy="834838"/>
            </a:xfrm>
          </p:grpSpPr>
          <p:sp>
            <p:nvSpPr>
              <p:cNvPr id="1610" name="Google Shape;1610;p37"/>
              <p:cNvSpPr/>
              <p:nvPr/>
            </p:nvSpPr>
            <p:spPr>
              <a:xfrm>
                <a:off x="8630957" y="3320602"/>
                <a:ext cx="111147" cy="165095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11" name="Google Shape;1611;p37"/>
              <p:cNvGrpSpPr/>
              <p:nvPr/>
            </p:nvGrpSpPr>
            <p:grpSpPr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612" name="Google Shape;1612;p3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13" name="Google Shape;1613;p3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pic>
          <p:nvPicPr>
            <p:cNvPr id="1614" name="Google Shape;1614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15" name="Google Shape;1615;p37"/>
            <p:cNvGrpSpPr/>
            <p:nvPr/>
          </p:nvGrpSpPr>
          <p:grpSpPr>
            <a:xfrm>
              <a:off x="731524" y="3616962"/>
              <a:ext cx="914582" cy="690308"/>
              <a:chOff x="1046480" y="3962400"/>
              <a:chExt cx="1026363" cy="761428"/>
            </a:xfrm>
          </p:grpSpPr>
          <p:sp>
            <p:nvSpPr>
              <p:cNvPr id="1616" name="Google Shape;1616;p37"/>
              <p:cNvSpPr/>
              <p:nvPr/>
            </p:nvSpPr>
            <p:spPr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17" name="Google Shape;1617;p37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618" name="Google Shape;1618;p3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19" name="Google Shape;1619;p3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620" name="Google Shape;1620;p37"/>
            <p:cNvGrpSpPr/>
            <p:nvPr/>
          </p:nvGrpSpPr>
          <p:grpSpPr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621" name="Google Shape;1621;p37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622" name="Google Shape;1622;p3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23" name="Google Shape;1623;p3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624" name="Google Shape;1624;p37"/>
              <p:cNvSpPr/>
              <p:nvPr/>
            </p:nvSpPr>
            <p:spPr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25" name="Google Shape;1625;p37"/>
            <p:cNvCxnSpPr/>
            <p:nvPr/>
          </p:nvCxnSpPr>
          <p:spPr>
            <a:xfrm flipH="1" rot="10800000">
              <a:off x="1660396" y="3600906"/>
              <a:ext cx="744686" cy="4508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6" name="Google Shape;1626;p37"/>
            <p:cNvCxnSpPr/>
            <p:nvPr/>
          </p:nvCxnSpPr>
          <p:spPr>
            <a:xfrm rot="10800000">
              <a:off x="2968756" y="3545345"/>
              <a:ext cx="646242" cy="338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7" name="Google Shape;1627;p37"/>
            <p:cNvSpPr txBox="1"/>
            <p:nvPr/>
          </p:nvSpPr>
          <p:spPr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37"/>
            <p:cNvSpPr txBox="1"/>
            <p:nvPr/>
          </p:nvSpPr>
          <p:spPr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37"/>
            <p:cNvSpPr txBox="1"/>
            <p:nvPr/>
          </p:nvSpPr>
          <p:spPr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37"/>
            <p:cNvSpPr txBox="1"/>
            <p:nvPr/>
          </p:nvSpPr>
          <p:spPr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37"/>
            <p:cNvSpPr txBox="1"/>
            <p:nvPr/>
          </p:nvSpPr>
          <p:spPr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37"/>
            <p:cNvSpPr txBox="1"/>
            <p:nvPr/>
          </p:nvSpPr>
          <p:spPr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3" name="Google Shape;1633;p37"/>
          <p:cNvSpPr txBox="1"/>
          <p:nvPr>
            <p:ph type="title"/>
          </p:nvPr>
        </p:nvSpPr>
        <p:spPr>
          <a:xfrm>
            <a:off x="1711326" y="141288"/>
            <a:ext cx="75088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Self-learning, forwarding: example</a:t>
            </a:r>
            <a:endParaRPr/>
          </a:p>
        </p:txBody>
      </p:sp>
      <p:grpSp>
        <p:nvGrpSpPr>
          <p:cNvPr id="1634" name="Google Shape;1634;p37"/>
          <p:cNvGrpSpPr/>
          <p:nvPr/>
        </p:nvGrpSpPr>
        <p:grpSpPr>
          <a:xfrm>
            <a:off x="8800286" y="4632247"/>
            <a:ext cx="1428750" cy="369887"/>
            <a:chOff x="1750" y="3514"/>
            <a:chExt cx="900" cy="233"/>
          </a:xfrm>
        </p:grpSpPr>
        <p:sp>
          <p:nvSpPr>
            <p:cNvPr id="1635" name="Google Shape;1635;p37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37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A’ A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7" name="Google Shape;1637;p37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8" name="Google Shape;1638;p37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39" name="Google Shape;1639;p37"/>
          <p:cNvGrpSpPr/>
          <p:nvPr/>
        </p:nvGrpSpPr>
        <p:grpSpPr>
          <a:xfrm>
            <a:off x="8949738" y="3868290"/>
            <a:ext cx="1761943" cy="714375"/>
            <a:chOff x="4406" y="331"/>
            <a:chExt cx="914" cy="450"/>
          </a:xfrm>
        </p:grpSpPr>
        <p:cxnSp>
          <p:nvCxnSpPr>
            <p:cNvPr id="1640" name="Google Shape;1640;p37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641" name="Google Shape;1641;p37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642" name="Google Shape;1642;p37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37"/>
            <p:cNvSpPr txBox="1"/>
            <p:nvPr/>
          </p:nvSpPr>
          <p:spPr>
            <a:xfrm>
              <a:off x="4658" y="516"/>
              <a:ext cx="5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4" name="Google Shape;1644;p37"/>
          <p:cNvGrpSpPr/>
          <p:nvPr/>
        </p:nvGrpSpPr>
        <p:grpSpPr>
          <a:xfrm>
            <a:off x="6607248" y="5278071"/>
            <a:ext cx="3017838" cy="1444625"/>
            <a:chOff x="3441" y="3154"/>
            <a:chExt cx="1901" cy="910"/>
          </a:xfrm>
        </p:grpSpPr>
        <p:sp>
          <p:nvSpPr>
            <p:cNvPr id="1645" name="Google Shape;1645;p37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37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7" name="Google Shape;1647;p37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8" name="Google Shape;1648;p37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9" name="Google Shape;1649;p37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50" name="Google Shape;1650;p37"/>
          <p:cNvGrpSpPr/>
          <p:nvPr/>
        </p:nvGrpSpPr>
        <p:grpSpPr>
          <a:xfrm>
            <a:off x="6926643" y="5712145"/>
            <a:ext cx="2471738" cy="376237"/>
            <a:chOff x="2376" y="3383"/>
            <a:chExt cx="1557" cy="237"/>
          </a:xfrm>
        </p:grpSpPr>
        <p:sp>
          <p:nvSpPr>
            <p:cNvPr id="1651" name="Google Shape;1651;p37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37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37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4" name="Google Shape;1654;p37"/>
          <p:cNvSpPr txBox="1"/>
          <p:nvPr>
            <p:ph idx="1" type="body"/>
          </p:nvPr>
        </p:nvSpPr>
        <p:spPr>
          <a:xfrm>
            <a:off x="1130805" y="1273393"/>
            <a:ext cx="4994853" cy="912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A’ now wants to reply</a:t>
            </a:r>
            <a:endParaRPr i="1" sz="3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5" name="Google Shape;1655;p37"/>
          <p:cNvSpPr txBox="1"/>
          <p:nvPr/>
        </p:nvSpPr>
        <p:spPr>
          <a:xfrm>
            <a:off x="2471884" y="3051355"/>
            <a:ext cx="189293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36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learns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6" name="Google Shape;1656;p37"/>
          <p:cNvGrpSpPr/>
          <p:nvPr/>
        </p:nvGrpSpPr>
        <p:grpSpPr>
          <a:xfrm>
            <a:off x="6894515" y="6137384"/>
            <a:ext cx="2471738" cy="377825"/>
            <a:chOff x="2376" y="3383"/>
            <a:chExt cx="1557" cy="238"/>
          </a:xfrm>
        </p:grpSpPr>
        <p:sp>
          <p:nvSpPr>
            <p:cNvPr id="1657" name="Google Shape;1657;p37"/>
            <p:cNvSpPr txBox="1"/>
            <p:nvPr/>
          </p:nvSpPr>
          <p:spPr>
            <a:xfrm>
              <a:off x="2376" y="3388"/>
              <a:ext cx="28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37"/>
            <p:cNvSpPr txBox="1"/>
            <p:nvPr/>
          </p:nvSpPr>
          <p:spPr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37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1660" name="Google Shape;1660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1976" y="919956"/>
            <a:ext cx="63992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7"/>
          <p:cNvSpPr/>
          <p:nvPr/>
        </p:nvSpPr>
        <p:spPr>
          <a:xfrm rot="176823">
            <a:off x="7749381" y="4010602"/>
            <a:ext cx="350838" cy="21041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37"/>
          <p:cNvSpPr txBox="1"/>
          <p:nvPr/>
        </p:nvSpPr>
        <p:spPr>
          <a:xfrm>
            <a:off x="1043965" y="2001266"/>
            <a:ext cx="4994853" cy="136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Switch looks at source MAC Address :</a:t>
            </a:r>
            <a:endParaRPr b="0" i="1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3" name="Google Shape;1663;p37"/>
          <p:cNvSpPr txBox="1"/>
          <p:nvPr/>
        </p:nvSpPr>
        <p:spPr>
          <a:xfrm>
            <a:off x="822755" y="3777527"/>
            <a:ext cx="5712931" cy="1082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Switch looks at destination MAC Address : ?</a:t>
            </a:r>
            <a:endParaRPr b="0" i="1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4" name="Google Shape;1664;p37"/>
          <p:cNvSpPr/>
          <p:nvPr/>
        </p:nvSpPr>
        <p:spPr>
          <a:xfrm>
            <a:off x="865980" y="4771717"/>
            <a:ext cx="5524502" cy="64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destination A location is known</a:t>
            </a:r>
            <a:endParaRPr b="0" i="0" sz="28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5" name="Google Shape;1665;p37"/>
          <p:cNvSpPr/>
          <p:nvPr/>
        </p:nvSpPr>
        <p:spPr>
          <a:xfrm>
            <a:off x="291468" y="5523676"/>
            <a:ext cx="6592235" cy="756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           </a:t>
            </a: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selectively sends/forwards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37"/>
          <p:cNvSpPr/>
          <p:nvPr/>
        </p:nvSpPr>
        <p:spPr>
          <a:xfrm>
            <a:off x="8087709" y="5681297"/>
            <a:ext cx="423259" cy="385763"/>
          </a:xfrm>
          <a:prstGeom prst="ellipse">
            <a:avLst/>
          </a:prstGeom>
          <a:noFill/>
          <a:ln cap="flat" cmpd="sng" w="25400">
            <a:solidFill>
              <a:srgbClr val="9C36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37"/>
          <p:cNvSpPr/>
          <p:nvPr/>
        </p:nvSpPr>
        <p:spPr>
          <a:xfrm rot="176823">
            <a:off x="7770777" y="2805033"/>
            <a:ext cx="350838" cy="21041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9"/>
          <p:cNvSpPr txBox="1"/>
          <p:nvPr>
            <p:ph type="title"/>
          </p:nvPr>
        </p:nvSpPr>
        <p:spPr>
          <a:xfrm>
            <a:off x="20701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Interconnecting switches</a:t>
            </a:r>
            <a:endParaRPr/>
          </a:p>
        </p:txBody>
      </p:sp>
      <p:sp>
        <p:nvSpPr>
          <p:cNvPr id="1674" name="Google Shape;1674;p49"/>
          <p:cNvSpPr txBox="1"/>
          <p:nvPr>
            <p:ph idx="1" type="body"/>
          </p:nvPr>
        </p:nvSpPr>
        <p:spPr>
          <a:xfrm>
            <a:off x="2222500" y="1320801"/>
            <a:ext cx="7881938" cy="68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self-learning switches can be connected together:</a:t>
            </a:r>
            <a:endParaRPr/>
          </a:p>
        </p:txBody>
      </p:sp>
      <p:sp>
        <p:nvSpPr>
          <p:cNvPr id="1675" name="Google Shape;1675;p49"/>
          <p:cNvSpPr/>
          <p:nvPr/>
        </p:nvSpPr>
        <p:spPr>
          <a:xfrm>
            <a:off x="2214564" y="4535488"/>
            <a:ext cx="7881937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sending from A to G - how does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know to forward frame destined to G via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and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A: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self learning! (works exactly the same as in single-switch case!)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6" name="Google Shape;1676;p49"/>
          <p:cNvGrpSpPr/>
          <p:nvPr/>
        </p:nvGrpSpPr>
        <p:grpSpPr>
          <a:xfrm>
            <a:off x="2482851" y="2444750"/>
            <a:ext cx="2047875" cy="1358900"/>
            <a:chOff x="958850" y="2444750"/>
            <a:chExt cx="2048416" cy="1358710"/>
          </a:xfrm>
        </p:grpSpPr>
        <p:cxnSp>
          <p:nvCxnSpPr>
            <p:cNvPr id="1677" name="Google Shape;1677;p49"/>
            <p:cNvCxnSpPr/>
            <p:nvPr/>
          </p:nvCxnSpPr>
          <p:spPr>
            <a:xfrm rot="10800000">
              <a:off x="1582903" y="3030456"/>
              <a:ext cx="5557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8" name="Google Shape;1678;p49"/>
            <p:cNvCxnSpPr/>
            <p:nvPr/>
          </p:nvCxnSpPr>
          <p:spPr>
            <a:xfrm flipH="1">
              <a:off x="1970355" y="3078074"/>
              <a:ext cx="271534" cy="3142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9" name="Google Shape;1679;p49"/>
            <p:cNvCxnSpPr/>
            <p:nvPr/>
          </p:nvCxnSpPr>
          <p:spPr>
            <a:xfrm>
              <a:off x="2389566" y="3106645"/>
              <a:ext cx="73044" cy="295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80" name="Google Shape;1680;p49"/>
            <p:cNvSpPr txBox="1"/>
            <p:nvPr/>
          </p:nvSpPr>
          <p:spPr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9"/>
            <p:cNvSpPr txBox="1"/>
            <p:nvPr/>
          </p:nvSpPr>
          <p:spPr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49"/>
            <p:cNvSpPr txBox="1"/>
            <p:nvPr/>
          </p:nvSpPr>
          <p:spPr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49"/>
            <p:cNvSpPr txBox="1"/>
            <p:nvPr/>
          </p:nvSpPr>
          <p:spPr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84" name="Google Shape;1684;p49"/>
            <p:cNvGrpSpPr/>
            <p:nvPr/>
          </p:nvGrpSpPr>
          <p:grpSpPr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85" name="Google Shape;1685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6" name="Google Shape;1686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87" name="Google Shape;1687;p49"/>
            <p:cNvGrpSpPr/>
            <p:nvPr/>
          </p:nvGrpSpPr>
          <p:grpSpPr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88" name="Google Shape;1688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9" name="Google Shape;1689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90" name="Google Shape;1690;p49"/>
            <p:cNvGrpSpPr/>
            <p:nvPr/>
          </p:nvGrpSpPr>
          <p:grpSpPr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91" name="Google Shape;1691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92" name="Google Shape;1692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693" name="Google Shape;1693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4" name="Google Shape;1694;p49"/>
          <p:cNvGrpSpPr/>
          <p:nvPr/>
        </p:nvGrpSpPr>
        <p:grpSpPr>
          <a:xfrm>
            <a:off x="3903663" y="1984375"/>
            <a:ext cx="4856162" cy="2044700"/>
            <a:chOff x="2379663" y="1984375"/>
            <a:chExt cx="4855711" cy="2044145"/>
          </a:xfrm>
        </p:grpSpPr>
        <p:cxnSp>
          <p:nvCxnSpPr>
            <p:cNvPr id="1695" name="Google Shape;1695;p49"/>
            <p:cNvCxnSpPr/>
            <p:nvPr/>
          </p:nvCxnSpPr>
          <p:spPr>
            <a:xfrm flipH="1">
              <a:off x="3635258" y="3068344"/>
              <a:ext cx="346043" cy="2158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6" name="Google Shape;1696;p49"/>
            <p:cNvCxnSpPr/>
            <p:nvPr/>
          </p:nvCxnSpPr>
          <p:spPr>
            <a:xfrm flipH="1">
              <a:off x="3949554" y="3087389"/>
              <a:ext cx="125401" cy="587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7" name="Google Shape;1697;p49"/>
            <p:cNvCxnSpPr/>
            <p:nvPr/>
          </p:nvCxnSpPr>
          <p:spPr>
            <a:xfrm>
              <a:off x="4254326" y="3030254"/>
              <a:ext cx="230167" cy="3618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8" name="Google Shape;1698;p49"/>
            <p:cNvCxnSpPr/>
            <p:nvPr/>
          </p:nvCxnSpPr>
          <p:spPr>
            <a:xfrm flipH="1">
              <a:off x="5532145" y="3106433"/>
              <a:ext cx="428585" cy="244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9" name="Google Shape;1699;p49"/>
            <p:cNvCxnSpPr/>
            <p:nvPr/>
          </p:nvCxnSpPr>
          <p:spPr>
            <a:xfrm flipH="1">
              <a:off x="6035335" y="3077866"/>
              <a:ext cx="9524" cy="4697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0" name="Google Shape;1700;p49"/>
            <p:cNvCxnSpPr/>
            <p:nvPr/>
          </p:nvCxnSpPr>
          <p:spPr>
            <a:xfrm flipH="1">
              <a:off x="2379663" y="2355749"/>
              <a:ext cx="1517509" cy="5364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1" name="Google Shape;1701;p49"/>
            <p:cNvCxnSpPr/>
            <p:nvPr/>
          </p:nvCxnSpPr>
          <p:spPr>
            <a:xfrm>
              <a:off x="4200356" y="2322421"/>
              <a:ext cx="0" cy="599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2" name="Google Shape;1702;p49"/>
            <p:cNvCxnSpPr/>
            <p:nvPr/>
          </p:nvCxnSpPr>
          <p:spPr>
            <a:xfrm rot="10800000">
              <a:off x="4449571" y="2306551"/>
              <a:ext cx="1406394" cy="6840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3" name="Google Shape;1703;p49"/>
            <p:cNvCxnSpPr/>
            <p:nvPr/>
          </p:nvCxnSpPr>
          <p:spPr>
            <a:xfrm>
              <a:off x="6411539" y="3131826"/>
              <a:ext cx="285723" cy="1587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4" name="Google Shape;1704;p49"/>
            <p:cNvSpPr txBox="1"/>
            <p:nvPr/>
          </p:nvSpPr>
          <p:spPr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49"/>
            <p:cNvSpPr txBox="1"/>
            <p:nvPr/>
          </p:nvSpPr>
          <p:spPr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49"/>
            <p:cNvSpPr txBox="1"/>
            <p:nvPr/>
          </p:nvSpPr>
          <p:spPr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49"/>
            <p:cNvSpPr txBox="1"/>
            <p:nvPr/>
          </p:nvSpPr>
          <p:spPr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49"/>
            <p:cNvSpPr txBox="1"/>
            <p:nvPr/>
          </p:nvSpPr>
          <p:spPr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49"/>
            <p:cNvSpPr txBox="1"/>
            <p:nvPr/>
          </p:nvSpPr>
          <p:spPr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49"/>
            <p:cNvSpPr txBox="1"/>
            <p:nvPr/>
          </p:nvSpPr>
          <p:spPr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49"/>
            <p:cNvSpPr txBox="1"/>
            <p:nvPr/>
          </p:nvSpPr>
          <p:spPr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49"/>
            <p:cNvSpPr txBox="1"/>
            <p:nvPr/>
          </p:nvSpPr>
          <p:spPr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13" name="Google Shape;1713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14" name="Google Shape;1714;p49"/>
            <p:cNvGrpSpPr/>
            <p:nvPr/>
          </p:nvGrpSpPr>
          <p:grpSpPr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15" name="Google Shape;1715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6" name="Google Shape;1716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17" name="Google Shape;1717;p49"/>
            <p:cNvGrpSpPr/>
            <p:nvPr/>
          </p:nvGrpSpPr>
          <p:grpSpPr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18" name="Google Shape;1718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9" name="Google Shape;1719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20" name="Google Shape;1720;p49"/>
            <p:cNvGrpSpPr/>
            <p:nvPr/>
          </p:nvGrpSpPr>
          <p:grpSpPr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21" name="Google Shape;1721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22" name="Google Shape;1722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23" name="Google Shape;1723;p49"/>
            <p:cNvGrpSpPr/>
            <p:nvPr/>
          </p:nvGrpSpPr>
          <p:grpSpPr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24" name="Google Shape;1724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25" name="Google Shape;1725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26" name="Google Shape;1726;p49"/>
            <p:cNvGrpSpPr/>
            <p:nvPr/>
          </p:nvGrpSpPr>
          <p:grpSpPr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27" name="Google Shape;1727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28" name="Google Shape;1728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29" name="Google Shape;1729;p49"/>
            <p:cNvGrpSpPr/>
            <p:nvPr/>
          </p:nvGrpSpPr>
          <p:grpSpPr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30" name="Google Shape;1730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1" name="Google Shape;1731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732" name="Google Shape;1732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3" name="Google Shape;1733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derline_base" id="1734" name="Google Shape;173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9951" y="798514"/>
            <a:ext cx="54848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50"/>
          <p:cNvSpPr txBox="1"/>
          <p:nvPr>
            <p:ph type="title"/>
          </p:nvPr>
        </p:nvSpPr>
        <p:spPr>
          <a:xfrm>
            <a:off x="20193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Self-learning multi-switch example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1" name="Google Shape;1741;p50"/>
          <p:cNvSpPr txBox="1"/>
          <p:nvPr>
            <p:ph idx="1" type="body"/>
          </p:nvPr>
        </p:nvSpPr>
        <p:spPr>
          <a:xfrm>
            <a:off x="2074863" y="1139825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Suppose C sends frame to I, I responds to C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2" name="Google Shape;1742;p50"/>
          <p:cNvSpPr/>
          <p:nvPr/>
        </p:nvSpPr>
        <p:spPr>
          <a:xfrm>
            <a:off x="2238375" y="4664075"/>
            <a:ext cx="7772400" cy="1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0" lang="en-US" sz="24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show switch tables and packet forwarding in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3" name="Google Shape;1743;p50"/>
          <p:cNvGrpSpPr/>
          <p:nvPr/>
        </p:nvGrpSpPr>
        <p:grpSpPr>
          <a:xfrm>
            <a:off x="2482851" y="2444750"/>
            <a:ext cx="2047875" cy="1358900"/>
            <a:chOff x="958850" y="2444750"/>
            <a:chExt cx="2048416" cy="1358710"/>
          </a:xfrm>
        </p:grpSpPr>
        <p:cxnSp>
          <p:nvCxnSpPr>
            <p:cNvPr id="1744" name="Google Shape;1744;p50"/>
            <p:cNvCxnSpPr/>
            <p:nvPr/>
          </p:nvCxnSpPr>
          <p:spPr>
            <a:xfrm rot="10800000">
              <a:off x="1582903" y="3030456"/>
              <a:ext cx="5557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5" name="Google Shape;1745;p50"/>
            <p:cNvCxnSpPr/>
            <p:nvPr/>
          </p:nvCxnSpPr>
          <p:spPr>
            <a:xfrm flipH="1">
              <a:off x="1970355" y="3078074"/>
              <a:ext cx="271534" cy="3142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6" name="Google Shape;1746;p50"/>
            <p:cNvCxnSpPr/>
            <p:nvPr/>
          </p:nvCxnSpPr>
          <p:spPr>
            <a:xfrm>
              <a:off x="2389566" y="3106645"/>
              <a:ext cx="73044" cy="295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47" name="Google Shape;1747;p50"/>
            <p:cNvSpPr txBox="1"/>
            <p:nvPr/>
          </p:nvSpPr>
          <p:spPr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50"/>
            <p:cNvSpPr txBox="1"/>
            <p:nvPr/>
          </p:nvSpPr>
          <p:spPr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50"/>
            <p:cNvSpPr txBox="1"/>
            <p:nvPr/>
          </p:nvSpPr>
          <p:spPr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50"/>
            <p:cNvSpPr txBox="1"/>
            <p:nvPr/>
          </p:nvSpPr>
          <p:spPr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51" name="Google Shape;1751;p50"/>
            <p:cNvGrpSpPr/>
            <p:nvPr/>
          </p:nvGrpSpPr>
          <p:grpSpPr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52" name="Google Shape;1752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3" name="Google Shape;1753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54" name="Google Shape;1754;p50"/>
            <p:cNvGrpSpPr/>
            <p:nvPr/>
          </p:nvGrpSpPr>
          <p:grpSpPr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55" name="Google Shape;1755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6" name="Google Shape;1756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57" name="Google Shape;1757;p50"/>
            <p:cNvGrpSpPr/>
            <p:nvPr/>
          </p:nvGrpSpPr>
          <p:grpSpPr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58" name="Google Shape;1758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9" name="Google Shape;1759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760" name="Google Shape;1760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1" name="Google Shape;1761;p50"/>
          <p:cNvGrpSpPr/>
          <p:nvPr/>
        </p:nvGrpSpPr>
        <p:grpSpPr>
          <a:xfrm>
            <a:off x="3903663" y="1984375"/>
            <a:ext cx="4856162" cy="2044700"/>
            <a:chOff x="2379663" y="1984375"/>
            <a:chExt cx="4855711" cy="2044145"/>
          </a:xfrm>
        </p:grpSpPr>
        <p:cxnSp>
          <p:nvCxnSpPr>
            <p:cNvPr id="1762" name="Google Shape;1762;p50"/>
            <p:cNvCxnSpPr/>
            <p:nvPr/>
          </p:nvCxnSpPr>
          <p:spPr>
            <a:xfrm flipH="1">
              <a:off x="3635258" y="3068344"/>
              <a:ext cx="346043" cy="2158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3" name="Google Shape;1763;p50"/>
            <p:cNvCxnSpPr/>
            <p:nvPr/>
          </p:nvCxnSpPr>
          <p:spPr>
            <a:xfrm flipH="1">
              <a:off x="3949554" y="3087389"/>
              <a:ext cx="125401" cy="587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4" name="Google Shape;1764;p50"/>
            <p:cNvCxnSpPr/>
            <p:nvPr/>
          </p:nvCxnSpPr>
          <p:spPr>
            <a:xfrm>
              <a:off x="4254326" y="3030254"/>
              <a:ext cx="230167" cy="3618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5" name="Google Shape;1765;p50"/>
            <p:cNvCxnSpPr/>
            <p:nvPr/>
          </p:nvCxnSpPr>
          <p:spPr>
            <a:xfrm flipH="1">
              <a:off x="5532145" y="3106433"/>
              <a:ext cx="428585" cy="244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6" name="Google Shape;1766;p50"/>
            <p:cNvCxnSpPr/>
            <p:nvPr/>
          </p:nvCxnSpPr>
          <p:spPr>
            <a:xfrm flipH="1">
              <a:off x="6035335" y="3077866"/>
              <a:ext cx="9524" cy="4697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7" name="Google Shape;1767;p50"/>
            <p:cNvCxnSpPr/>
            <p:nvPr/>
          </p:nvCxnSpPr>
          <p:spPr>
            <a:xfrm flipH="1">
              <a:off x="2379663" y="2355749"/>
              <a:ext cx="1517509" cy="5364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8" name="Google Shape;1768;p50"/>
            <p:cNvCxnSpPr/>
            <p:nvPr/>
          </p:nvCxnSpPr>
          <p:spPr>
            <a:xfrm>
              <a:off x="4200356" y="2322421"/>
              <a:ext cx="0" cy="599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9" name="Google Shape;1769;p50"/>
            <p:cNvCxnSpPr/>
            <p:nvPr/>
          </p:nvCxnSpPr>
          <p:spPr>
            <a:xfrm rot="10800000">
              <a:off x="4449571" y="2306551"/>
              <a:ext cx="1406394" cy="6840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0" name="Google Shape;1770;p50"/>
            <p:cNvCxnSpPr/>
            <p:nvPr/>
          </p:nvCxnSpPr>
          <p:spPr>
            <a:xfrm>
              <a:off x="6411539" y="3131826"/>
              <a:ext cx="285723" cy="1587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71" name="Google Shape;1771;p50"/>
            <p:cNvSpPr txBox="1"/>
            <p:nvPr/>
          </p:nvSpPr>
          <p:spPr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50"/>
            <p:cNvSpPr txBox="1"/>
            <p:nvPr/>
          </p:nvSpPr>
          <p:spPr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50"/>
            <p:cNvSpPr txBox="1"/>
            <p:nvPr/>
          </p:nvSpPr>
          <p:spPr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50"/>
            <p:cNvSpPr txBox="1"/>
            <p:nvPr/>
          </p:nvSpPr>
          <p:spPr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50"/>
            <p:cNvSpPr txBox="1"/>
            <p:nvPr/>
          </p:nvSpPr>
          <p:spPr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50"/>
            <p:cNvSpPr txBox="1"/>
            <p:nvPr/>
          </p:nvSpPr>
          <p:spPr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50"/>
            <p:cNvSpPr txBox="1"/>
            <p:nvPr/>
          </p:nvSpPr>
          <p:spPr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50"/>
            <p:cNvSpPr txBox="1"/>
            <p:nvPr/>
          </p:nvSpPr>
          <p:spPr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50"/>
            <p:cNvSpPr txBox="1"/>
            <p:nvPr/>
          </p:nvSpPr>
          <p:spPr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80" name="Google Shape;1780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81" name="Google Shape;1781;p50"/>
            <p:cNvGrpSpPr/>
            <p:nvPr/>
          </p:nvGrpSpPr>
          <p:grpSpPr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82" name="Google Shape;1782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83" name="Google Shape;1783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84" name="Google Shape;1784;p50"/>
            <p:cNvGrpSpPr/>
            <p:nvPr/>
          </p:nvGrpSpPr>
          <p:grpSpPr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85" name="Google Shape;1785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86" name="Google Shape;1786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87" name="Google Shape;1787;p50"/>
            <p:cNvGrpSpPr/>
            <p:nvPr/>
          </p:nvGrpSpPr>
          <p:grpSpPr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88" name="Google Shape;1788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89" name="Google Shape;1789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90" name="Google Shape;1790;p50"/>
            <p:cNvGrpSpPr/>
            <p:nvPr/>
          </p:nvGrpSpPr>
          <p:grpSpPr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91" name="Google Shape;1791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92" name="Google Shape;1792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93" name="Google Shape;1793;p50"/>
            <p:cNvGrpSpPr/>
            <p:nvPr/>
          </p:nvGrpSpPr>
          <p:grpSpPr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94" name="Google Shape;1794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95" name="Google Shape;1795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96" name="Google Shape;1796;p50"/>
            <p:cNvGrpSpPr/>
            <p:nvPr/>
          </p:nvGrpSpPr>
          <p:grpSpPr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97" name="Google Shape;1797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98" name="Google Shape;1798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799" name="Google Shape;1799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0" name="Google Shape;1800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derline_base" id="1801" name="Google Shape;1801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5176" y="792164"/>
            <a:ext cx="73136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51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Institutional network</a:t>
            </a:r>
            <a:endParaRPr/>
          </a:p>
        </p:txBody>
      </p:sp>
      <p:sp>
        <p:nvSpPr>
          <p:cNvPr id="1808" name="Google Shape;1808;p51"/>
          <p:cNvSpPr/>
          <p:nvPr/>
        </p:nvSpPr>
        <p:spPr>
          <a:xfrm rot="5400000">
            <a:off x="3703638" y="244476"/>
            <a:ext cx="4321175" cy="7473950"/>
          </a:xfrm>
          <a:custGeom>
            <a:rect b="b" l="l" r="r" t="t"/>
            <a:pathLst>
              <a:path extrusionOk="0" h="9831" w="10000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809" name="Google Shape;1809;p51"/>
          <p:cNvCxnSpPr/>
          <p:nvPr/>
        </p:nvCxnSpPr>
        <p:spPr>
          <a:xfrm flipH="1">
            <a:off x="3675064" y="3387725"/>
            <a:ext cx="2047875" cy="1416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0" name="Google Shape;1810;p51"/>
          <p:cNvCxnSpPr/>
          <p:nvPr/>
        </p:nvCxnSpPr>
        <p:spPr>
          <a:xfrm>
            <a:off x="5915025" y="3375025"/>
            <a:ext cx="0" cy="1466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1" name="Google Shape;1811;p51"/>
          <p:cNvCxnSpPr/>
          <p:nvPr/>
        </p:nvCxnSpPr>
        <p:spPr>
          <a:xfrm rot="10800000">
            <a:off x="6108700" y="3309939"/>
            <a:ext cx="1841500" cy="1622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2" name="Google Shape;1812;p51"/>
          <p:cNvCxnSpPr/>
          <p:nvPr/>
        </p:nvCxnSpPr>
        <p:spPr>
          <a:xfrm flipH="1" rot="10800000">
            <a:off x="6211888" y="2692401"/>
            <a:ext cx="1223962" cy="4238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3" name="Google Shape;1813;p51"/>
          <p:cNvCxnSpPr/>
          <p:nvPr/>
        </p:nvCxnSpPr>
        <p:spPr>
          <a:xfrm flipH="1" rot="10800000">
            <a:off x="6005514" y="2370139"/>
            <a:ext cx="669925" cy="758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4" name="Google Shape;1814;p51"/>
          <p:cNvCxnSpPr/>
          <p:nvPr/>
        </p:nvCxnSpPr>
        <p:spPr>
          <a:xfrm>
            <a:off x="4911726" y="2524126"/>
            <a:ext cx="862013" cy="644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5" name="Google Shape;1815;p51"/>
          <p:cNvCxnSpPr/>
          <p:nvPr/>
        </p:nvCxnSpPr>
        <p:spPr>
          <a:xfrm rot="10800000">
            <a:off x="3519488" y="2420938"/>
            <a:ext cx="85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6" name="Google Shape;1816;p51"/>
          <p:cNvSpPr txBox="1"/>
          <p:nvPr/>
        </p:nvSpPr>
        <p:spPr>
          <a:xfrm>
            <a:off x="2268538" y="2041526"/>
            <a:ext cx="1262062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external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51"/>
          <p:cNvSpPr txBox="1"/>
          <p:nvPr/>
        </p:nvSpPr>
        <p:spPr>
          <a:xfrm>
            <a:off x="4240213" y="2608264"/>
            <a:ext cx="787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p51"/>
          <p:cNvSpPr txBox="1"/>
          <p:nvPr/>
        </p:nvSpPr>
        <p:spPr>
          <a:xfrm>
            <a:off x="7959725" y="3516314"/>
            <a:ext cx="14732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IP subnet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p51"/>
          <p:cNvSpPr txBox="1"/>
          <p:nvPr/>
        </p:nvSpPr>
        <p:spPr>
          <a:xfrm>
            <a:off x="6956425" y="1835151"/>
            <a:ext cx="1365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mail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p51"/>
          <p:cNvSpPr txBox="1"/>
          <p:nvPr/>
        </p:nvSpPr>
        <p:spPr>
          <a:xfrm>
            <a:off x="7754939" y="2505076"/>
            <a:ext cx="13620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1" name="Google Shape;1821;p51"/>
          <p:cNvCxnSpPr/>
          <p:nvPr/>
        </p:nvCxnSpPr>
        <p:spPr>
          <a:xfrm rot="10800000">
            <a:off x="2989264" y="4754563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2" name="Google Shape;1822;p51"/>
          <p:cNvCxnSpPr/>
          <p:nvPr/>
        </p:nvCxnSpPr>
        <p:spPr>
          <a:xfrm flipH="1">
            <a:off x="3376613" y="4802189"/>
            <a:ext cx="271462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3" name="Google Shape;1823;p51"/>
          <p:cNvCxnSpPr/>
          <p:nvPr/>
        </p:nvCxnSpPr>
        <p:spPr>
          <a:xfrm>
            <a:off x="3795714" y="4830764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24" name="Google Shape;1824;p51"/>
          <p:cNvGrpSpPr/>
          <p:nvPr/>
        </p:nvGrpSpPr>
        <p:grpSpPr>
          <a:xfrm>
            <a:off x="2533651" y="4557713"/>
            <a:ext cx="568325" cy="481012"/>
            <a:chOff x="-44" y="1473"/>
            <a:chExt cx="981" cy="1105"/>
          </a:xfrm>
        </p:grpSpPr>
        <p:pic>
          <p:nvPicPr>
            <p:cNvPr descr="desktop_computer_stylized_medium" id="1825" name="Google Shape;1825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6" name="Google Shape;1826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27" name="Google Shape;1827;p51"/>
          <p:cNvGrpSpPr/>
          <p:nvPr/>
        </p:nvGrpSpPr>
        <p:grpSpPr>
          <a:xfrm>
            <a:off x="2940051" y="5014913"/>
            <a:ext cx="568325" cy="481012"/>
            <a:chOff x="-44" y="1473"/>
            <a:chExt cx="981" cy="1105"/>
          </a:xfrm>
        </p:grpSpPr>
        <p:pic>
          <p:nvPicPr>
            <p:cNvPr descr="desktop_computer_stylized_medium" id="1828" name="Google Shape;1828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9" name="Google Shape;1829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30" name="Google Shape;1830;p51"/>
          <p:cNvGrpSpPr/>
          <p:nvPr/>
        </p:nvGrpSpPr>
        <p:grpSpPr>
          <a:xfrm>
            <a:off x="3468689" y="5046663"/>
            <a:ext cx="568325" cy="481012"/>
            <a:chOff x="-44" y="1473"/>
            <a:chExt cx="981" cy="1105"/>
          </a:xfrm>
        </p:grpSpPr>
        <p:pic>
          <p:nvPicPr>
            <p:cNvPr descr="desktop_computer_stylized_medium" id="1831" name="Google Shape;1831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2" name="Google Shape;1832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1833" name="Google Shape;1833;p51"/>
          <p:cNvCxnSpPr/>
          <p:nvPr/>
        </p:nvCxnSpPr>
        <p:spPr>
          <a:xfrm>
            <a:off x="4014789" y="4760913"/>
            <a:ext cx="377825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4" name="Google Shape;1834;p51"/>
          <p:cNvCxnSpPr/>
          <p:nvPr/>
        </p:nvCxnSpPr>
        <p:spPr>
          <a:xfrm flipH="1">
            <a:off x="4246563" y="5256214"/>
            <a:ext cx="120650" cy="293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5" name="Google Shape;1835;p51"/>
          <p:cNvCxnSpPr/>
          <p:nvPr/>
        </p:nvCxnSpPr>
        <p:spPr>
          <a:xfrm>
            <a:off x="4651376" y="5267326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6" name="Google Shape;1836;p51"/>
          <p:cNvCxnSpPr/>
          <p:nvPr/>
        </p:nvCxnSpPr>
        <p:spPr>
          <a:xfrm rot="10800000">
            <a:off x="4549776" y="5148263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37" name="Google Shape;1837;p51"/>
          <p:cNvGrpSpPr/>
          <p:nvPr/>
        </p:nvGrpSpPr>
        <p:grpSpPr>
          <a:xfrm>
            <a:off x="3873501" y="5419726"/>
            <a:ext cx="568325" cy="481013"/>
            <a:chOff x="-44" y="1473"/>
            <a:chExt cx="981" cy="1105"/>
          </a:xfrm>
        </p:grpSpPr>
        <p:pic>
          <p:nvPicPr>
            <p:cNvPr descr="desktop_computer_stylized_medium" id="1838" name="Google Shape;1838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9" name="Google Shape;1839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40" name="Google Shape;1840;p51"/>
          <p:cNvGrpSpPr/>
          <p:nvPr/>
        </p:nvGrpSpPr>
        <p:grpSpPr>
          <a:xfrm>
            <a:off x="4330701" y="5487988"/>
            <a:ext cx="568325" cy="481012"/>
            <a:chOff x="-44" y="1473"/>
            <a:chExt cx="981" cy="1105"/>
          </a:xfrm>
        </p:grpSpPr>
        <p:pic>
          <p:nvPicPr>
            <p:cNvPr descr="desktop_computer_stylized_medium" id="1841" name="Google Shape;1841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2" name="Google Shape;1842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1843" name="Google Shape;184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1063" y="4602164"/>
            <a:ext cx="677862" cy="3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4" name="Google Shape;184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1951" y="5018089"/>
            <a:ext cx="677863" cy="30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5" name="Google Shape;1845;p51"/>
          <p:cNvGrpSpPr/>
          <p:nvPr/>
        </p:nvGrpSpPr>
        <p:grpSpPr>
          <a:xfrm>
            <a:off x="4756151" y="4946651"/>
            <a:ext cx="568325" cy="481013"/>
            <a:chOff x="-44" y="1473"/>
            <a:chExt cx="981" cy="1105"/>
          </a:xfrm>
        </p:grpSpPr>
        <p:pic>
          <p:nvPicPr>
            <p:cNvPr descr="desktop_computer_stylized_medium" id="1846" name="Google Shape;1846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7" name="Google Shape;1847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1848" name="Google Shape;1848;p51"/>
          <p:cNvCxnSpPr/>
          <p:nvPr/>
        </p:nvCxnSpPr>
        <p:spPr>
          <a:xfrm rot="10800000">
            <a:off x="7208839" y="5022850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9" name="Google Shape;1849;p51"/>
          <p:cNvCxnSpPr/>
          <p:nvPr/>
        </p:nvCxnSpPr>
        <p:spPr>
          <a:xfrm flipH="1">
            <a:off x="7596188" y="5070476"/>
            <a:ext cx="271462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0" name="Google Shape;1850;p51"/>
          <p:cNvCxnSpPr/>
          <p:nvPr/>
        </p:nvCxnSpPr>
        <p:spPr>
          <a:xfrm>
            <a:off x="8015289" y="5099051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51" name="Google Shape;1851;p51"/>
          <p:cNvGrpSpPr/>
          <p:nvPr/>
        </p:nvGrpSpPr>
        <p:grpSpPr>
          <a:xfrm>
            <a:off x="6900864" y="4837113"/>
            <a:ext cx="568325" cy="481012"/>
            <a:chOff x="-44" y="1473"/>
            <a:chExt cx="981" cy="1105"/>
          </a:xfrm>
        </p:grpSpPr>
        <p:pic>
          <p:nvPicPr>
            <p:cNvPr descr="desktop_computer_stylized_medium" id="1852" name="Google Shape;1852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3" name="Google Shape;1853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54" name="Google Shape;1854;p51"/>
          <p:cNvGrpSpPr/>
          <p:nvPr/>
        </p:nvGrpSpPr>
        <p:grpSpPr>
          <a:xfrm>
            <a:off x="7159626" y="5283201"/>
            <a:ext cx="569913" cy="481013"/>
            <a:chOff x="-44" y="1473"/>
            <a:chExt cx="981" cy="1105"/>
          </a:xfrm>
        </p:grpSpPr>
        <p:pic>
          <p:nvPicPr>
            <p:cNvPr descr="desktop_computer_stylized_medium" id="1855" name="Google Shape;1855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6" name="Google Shape;1856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57" name="Google Shape;1857;p51"/>
          <p:cNvGrpSpPr/>
          <p:nvPr/>
        </p:nvGrpSpPr>
        <p:grpSpPr>
          <a:xfrm>
            <a:off x="7688264" y="5313363"/>
            <a:ext cx="568325" cy="482600"/>
            <a:chOff x="-44" y="1473"/>
            <a:chExt cx="981" cy="1105"/>
          </a:xfrm>
        </p:grpSpPr>
        <p:pic>
          <p:nvPicPr>
            <p:cNvPr descr="desktop_computer_stylized_medium" id="1858" name="Google Shape;1858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9" name="Google Shape;1859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1860" name="Google Shape;1860;p51"/>
          <p:cNvCxnSpPr/>
          <p:nvPr/>
        </p:nvCxnSpPr>
        <p:spPr>
          <a:xfrm rot="10800000">
            <a:off x="6183314" y="5068889"/>
            <a:ext cx="606425" cy="3127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1" name="Google Shape;1861;p51"/>
          <p:cNvCxnSpPr/>
          <p:nvPr/>
        </p:nvCxnSpPr>
        <p:spPr>
          <a:xfrm flipH="1">
            <a:off x="5719763" y="5022851"/>
            <a:ext cx="271462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2" name="Google Shape;1862;p51"/>
          <p:cNvCxnSpPr/>
          <p:nvPr/>
        </p:nvCxnSpPr>
        <p:spPr>
          <a:xfrm>
            <a:off x="6138864" y="5051426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63" name="Google Shape;1863;p51"/>
          <p:cNvGrpSpPr/>
          <p:nvPr/>
        </p:nvGrpSpPr>
        <p:grpSpPr>
          <a:xfrm>
            <a:off x="6327776" y="5230813"/>
            <a:ext cx="569913" cy="481012"/>
            <a:chOff x="-44" y="1473"/>
            <a:chExt cx="981" cy="1105"/>
          </a:xfrm>
        </p:grpSpPr>
        <p:pic>
          <p:nvPicPr>
            <p:cNvPr descr="desktop_computer_stylized_medium" id="1864" name="Google Shape;1864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5" name="Google Shape;1865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66" name="Google Shape;1866;p51"/>
          <p:cNvGrpSpPr/>
          <p:nvPr/>
        </p:nvGrpSpPr>
        <p:grpSpPr>
          <a:xfrm>
            <a:off x="5283201" y="5235575"/>
            <a:ext cx="569913" cy="482600"/>
            <a:chOff x="-44" y="1473"/>
            <a:chExt cx="981" cy="1105"/>
          </a:xfrm>
        </p:grpSpPr>
        <p:pic>
          <p:nvPicPr>
            <p:cNvPr descr="desktop_computer_stylized_medium" id="1867" name="Google Shape;1867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8" name="Google Shape;1868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69" name="Google Shape;1869;p51"/>
          <p:cNvGrpSpPr/>
          <p:nvPr/>
        </p:nvGrpSpPr>
        <p:grpSpPr>
          <a:xfrm>
            <a:off x="5811838" y="5267326"/>
            <a:ext cx="569912" cy="481013"/>
            <a:chOff x="-44" y="1473"/>
            <a:chExt cx="981" cy="1105"/>
          </a:xfrm>
        </p:grpSpPr>
        <p:pic>
          <p:nvPicPr>
            <p:cNvPr descr="desktop_computer_stylized_medium" id="1870" name="Google Shape;1870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1" name="Google Shape;1871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1872" name="Google Shape;187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4213" y="4822826"/>
            <a:ext cx="677862" cy="30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3" name="Google Shape;1873;p51"/>
          <p:cNvCxnSpPr/>
          <p:nvPr/>
        </p:nvCxnSpPr>
        <p:spPr>
          <a:xfrm rot="10800000">
            <a:off x="8043864" y="5100638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74" name="Google Shape;187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0638" y="4870451"/>
            <a:ext cx="677862" cy="30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5" name="Google Shape;1875;p51"/>
          <p:cNvGrpSpPr/>
          <p:nvPr/>
        </p:nvGrpSpPr>
        <p:grpSpPr>
          <a:xfrm>
            <a:off x="8208963" y="4884738"/>
            <a:ext cx="569912" cy="481012"/>
            <a:chOff x="-44" y="1473"/>
            <a:chExt cx="981" cy="1105"/>
          </a:xfrm>
        </p:grpSpPr>
        <p:pic>
          <p:nvPicPr>
            <p:cNvPr descr="desktop_computer_stylized_medium" id="1876" name="Google Shape;1876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7" name="Google Shape;1877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1878" name="Google Shape;187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3062289"/>
            <a:ext cx="935038" cy="415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9" name="Google Shape;1879;p51"/>
          <p:cNvGrpSpPr/>
          <p:nvPr/>
        </p:nvGrpSpPr>
        <p:grpSpPr>
          <a:xfrm>
            <a:off x="6664326" y="2111375"/>
            <a:ext cx="366713" cy="579438"/>
            <a:chOff x="4140" y="429"/>
            <a:chExt cx="1425" cy="2396"/>
          </a:xfrm>
        </p:grpSpPr>
        <p:sp>
          <p:nvSpPr>
            <p:cNvPr id="1880" name="Google Shape;1880;p5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1" name="Google Shape;1881;p51"/>
            <p:cNvSpPr/>
            <p:nvPr/>
          </p:nvSpPr>
          <p:spPr>
            <a:xfrm>
              <a:off x="4208" y="429"/>
              <a:ext cx="1043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5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3" name="Google Shape;1883;p5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4" name="Google Shape;1884;p51"/>
            <p:cNvSpPr/>
            <p:nvPr/>
          </p:nvSpPr>
          <p:spPr>
            <a:xfrm>
              <a:off x="4214" y="692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5" name="Google Shape;1885;p51"/>
            <p:cNvGrpSpPr/>
            <p:nvPr/>
          </p:nvGrpSpPr>
          <p:grpSpPr>
            <a:xfrm>
              <a:off x="4751" y="665"/>
              <a:ext cx="580" cy="125"/>
              <a:chOff x="616" y="2565"/>
              <a:chExt cx="724" cy="120"/>
            </a:xfrm>
          </p:grpSpPr>
          <p:sp>
            <p:nvSpPr>
              <p:cNvPr id="1886" name="Google Shape;1886;p51"/>
              <p:cNvSpPr/>
              <p:nvPr/>
            </p:nvSpPr>
            <p:spPr>
              <a:xfrm>
                <a:off x="616" y="2565"/>
                <a:ext cx="724" cy="12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51"/>
              <p:cNvSpPr/>
              <p:nvPr/>
            </p:nvSpPr>
            <p:spPr>
              <a:xfrm>
                <a:off x="632" y="2584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8" name="Google Shape;1888;p51"/>
            <p:cNvSpPr/>
            <p:nvPr/>
          </p:nvSpPr>
          <p:spPr>
            <a:xfrm>
              <a:off x="4226" y="1020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9" name="Google Shape;1889;p51"/>
            <p:cNvGrpSpPr/>
            <p:nvPr/>
          </p:nvGrpSpPr>
          <p:grpSpPr>
            <a:xfrm>
              <a:off x="4745" y="994"/>
              <a:ext cx="586" cy="131"/>
              <a:chOff x="611" y="2568"/>
              <a:chExt cx="731" cy="136"/>
            </a:xfrm>
          </p:grpSpPr>
          <p:sp>
            <p:nvSpPr>
              <p:cNvPr id="1890" name="Google Shape;1890;p51"/>
              <p:cNvSpPr/>
              <p:nvPr/>
            </p:nvSpPr>
            <p:spPr>
              <a:xfrm>
                <a:off x="611" y="2568"/>
                <a:ext cx="731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51"/>
              <p:cNvSpPr/>
              <p:nvPr/>
            </p:nvSpPr>
            <p:spPr>
              <a:xfrm>
                <a:off x="626" y="2581"/>
                <a:ext cx="700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92" name="Google Shape;1892;p51"/>
            <p:cNvSpPr/>
            <p:nvPr/>
          </p:nvSpPr>
          <p:spPr>
            <a:xfrm>
              <a:off x="4214" y="1361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51"/>
            <p:cNvSpPr/>
            <p:nvPr/>
          </p:nvSpPr>
          <p:spPr>
            <a:xfrm>
              <a:off x="4226" y="1657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4" name="Google Shape;1894;p51"/>
            <p:cNvGrpSpPr/>
            <p:nvPr/>
          </p:nvGrpSpPr>
          <p:grpSpPr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895" name="Google Shape;1895;p51"/>
              <p:cNvSpPr/>
              <p:nvPr/>
            </p:nvSpPr>
            <p:spPr>
              <a:xfrm>
                <a:off x="611" y="2571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51"/>
              <p:cNvSpPr/>
              <p:nvPr/>
            </p:nvSpPr>
            <p:spPr>
              <a:xfrm>
                <a:off x="626" y="2589"/>
                <a:ext cx="699" cy="12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97" name="Google Shape;1897;p5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898" name="Google Shape;1898;p51"/>
            <p:cNvGrpSpPr/>
            <p:nvPr/>
          </p:nvGrpSpPr>
          <p:grpSpPr>
            <a:xfrm>
              <a:off x="4738" y="1328"/>
              <a:ext cx="574" cy="138"/>
              <a:chOff x="613" y="2569"/>
              <a:chExt cx="715" cy="138"/>
            </a:xfrm>
          </p:grpSpPr>
          <p:sp>
            <p:nvSpPr>
              <p:cNvPr id="1899" name="Google Shape;1899;p51"/>
              <p:cNvSpPr/>
              <p:nvPr/>
            </p:nvSpPr>
            <p:spPr>
              <a:xfrm>
                <a:off x="613" y="2569"/>
                <a:ext cx="715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51"/>
              <p:cNvSpPr/>
              <p:nvPr/>
            </p:nvSpPr>
            <p:spPr>
              <a:xfrm>
                <a:off x="629" y="2582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01" name="Google Shape;1901;p51"/>
            <p:cNvSpPr/>
            <p:nvPr/>
          </p:nvSpPr>
          <p:spPr>
            <a:xfrm>
              <a:off x="5250" y="429"/>
              <a:ext cx="68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5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3" name="Google Shape;1903;p5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4" name="Google Shape;1904;p51"/>
            <p:cNvSpPr/>
            <p:nvPr/>
          </p:nvSpPr>
          <p:spPr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5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6" name="Google Shape;1906;p51"/>
            <p:cNvSpPr/>
            <p:nvPr/>
          </p:nvSpPr>
          <p:spPr>
            <a:xfrm>
              <a:off x="4140" y="2681"/>
              <a:ext cx="1197" cy="144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51"/>
            <p:cNvSpPr/>
            <p:nvPr/>
          </p:nvSpPr>
          <p:spPr>
            <a:xfrm>
              <a:off x="4208" y="2713"/>
              <a:ext cx="1067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51"/>
            <p:cNvSpPr/>
            <p:nvPr/>
          </p:nvSpPr>
          <p:spPr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51"/>
            <p:cNvSpPr/>
            <p:nvPr/>
          </p:nvSpPr>
          <p:spPr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51"/>
            <p:cNvSpPr/>
            <p:nvPr/>
          </p:nvSpPr>
          <p:spPr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51"/>
            <p:cNvSpPr/>
            <p:nvPr/>
          </p:nvSpPr>
          <p:spPr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2" name="Google Shape;1912;p51"/>
          <p:cNvGrpSpPr/>
          <p:nvPr/>
        </p:nvGrpSpPr>
        <p:grpSpPr>
          <a:xfrm>
            <a:off x="7269163" y="2620964"/>
            <a:ext cx="366712" cy="579437"/>
            <a:chOff x="4140" y="429"/>
            <a:chExt cx="1425" cy="2396"/>
          </a:xfrm>
        </p:grpSpPr>
        <p:sp>
          <p:nvSpPr>
            <p:cNvPr id="1913" name="Google Shape;1913;p5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4" name="Google Shape;1914;p51"/>
            <p:cNvSpPr/>
            <p:nvPr/>
          </p:nvSpPr>
          <p:spPr>
            <a:xfrm>
              <a:off x="4208" y="429"/>
              <a:ext cx="1043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5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6" name="Google Shape;1916;p5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7" name="Google Shape;1917;p51"/>
            <p:cNvSpPr/>
            <p:nvPr/>
          </p:nvSpPr>
          <p:spPr>
            <a:xfrm>
              <a:off x="4214" y="692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18" name="Google Shape;1918;p51"/>
            <p:cNvGrpSpPr/>
            <p:nvPr/>
          </p:nvGrpSpPr>
          <p:grpSpPr>
            <a:xfrm>
              <a:off x="4751" y="665"/>
              <a:ext cx="580" cy="125"/>
              <a:chOff x="616" y="2565"/>
              <a:chExt cx="724" cy="120"/>
            </a:xfrm>
          </p:grpSpPr>
          <p:sp>
            <p:nvSpPr>
              <p:cNvPr id="1919" name="Google Shape;1919;p51"/>
              <p:cNvSpPr/>
              <p:nvPr/>
            </p:nvSpPr>
            <p:spPr>
              <a:xfrm>
                <a:off x="616" y="2565"/>
                <a:ext cx="724" cy="12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51"/>
              <p:cNvSpPr/>
              <p:nvPr/>
            </p:nvSpPr>
            <p:spPr>
              <a:xfrm>
                <a:off x="632" y="2584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1" name="Google Shape;1921;p51"/>
            <p:cNvSpPr/>
            <p:nvPr/>
          </p:nvSpPr>
          <p:spPr>
            <a:xfrm>
              <a:off x="4226" y="1020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2" name="Google Shape;1922;p51"/>
            <p:cNvGrpSpPr/>
            <p:nvPr/>
          </p:nvGrpSpPr>
          <p:grpSpPr>
            <a:xfrm>
              <a:off x="4745" y="994"/>
              <a:ext cx="586" cy="131"/>
              <a:chOff x="611" y="2568"/>
              <a:chExt cx="731" cy="136"/>
            </a:xfrm>
          </p:grpSpPr>
          <p:sp>
            <p:nvSpPr>
              <p:cNvPr id="1923" name="Google Shape;1923;p51"/>
              <p:cNvSpPr/>
              <p:nvPr/>
            </p:nvSpPr>
            <p:spPr>
              <a:xfrm>
                <a:off x="611" y="2568"/>
                <a:ext cx="731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51"/>
              <p:cNvSpPr/>
              <p:nvPr/>
            </p:nvSpPr>
            <p:spPr>
              <a:xfrm>
                <a:off x="626" y="2581"/>
                <a:ext cx="700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5" name="Google Shape;1925;p51"/>
            <p:cNvSpPr/>
            <p:nvPr/>
          </p:nvSpPr>
          <p:spPr>
            <a:xfrm>
              <a:off x="4214" y="1361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51"/>
            <p:cNvSpPr/>
            <p:nvPr/>
          </p:nvSpPr>
          <p:spPr>
            <a:xfrm>
              <a:off x="4226" y="1657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7" name="Google Shape;1927;p51"/>
            <p:cNvGrpSpPr/>
            <p:nvPr/>
          </p:nvGrpSpPr>
          <p:grpSpPr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928" name="Google Shape;1928;p51"/>
              <p:cNvSpPr/>
              <p:nvPr/>
            </p:nvSpPr>
            <p:spPr>
              <a:xfrm>
                <a:off x="611" y="2571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51"/>
              <p:cNvSpPr/>
              <p:nvPr/>
            </p:nvSpPr>
            <p:spPr>
              <a:xfrm>
                <a:off x="626" y="2589"/>
                <a:ext cx="699" cy="12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0" name="Google Shape;1930;p5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931" name="Google Shape;1931;p51"/>
            <p:cNvGrpSpPr/>
            <p:nvPr/>
          </p:nvGrpSpPr>
          <p:grpSpPr>
            <a:xfrm>
              <a:off x="4738" y="1328"/>
              <a:ext cx="574" cy="138"/>
              <a:chOff x="613" y="2569"/>
              <a:chExt cx="715" cy="138"/>
            </a:xfrm>
          </p:grpSpPr>
          <p:sp>
            <p:nvSpPr>
              <p:cNvPr id="1932" name="Google Shape;1932;p51"/>
              <p:cNvSpPr/>
              <p:nvPr/>
            </p:nvSpPr>
            <p:spPr>
              <a:xfrm>
                <a:off x="613" y="2569"/>
                <a:ext cx="715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51"/>
              <p:cNvSpPr/>
              <p:nvPr/>
            </p:nvSpPr>
            <p:spPr>
              <a:xfrm>
                <a:off x="629" y="2582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4" name="Google Shape;1934;p51"/>
            <p:cNvSpPr/>
            <p:nvPr/>
          </p:nvSpPr>
          <p:spPr>
            <a:xfrm>
              <a:off x="5250" y="429"/>
              <a:ext cx="68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5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6" name="Google Shape;1936;p5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7" name="Google Shape;1937;p51"/>
            <p:cNvSpPr/>
            <p:nvPr/>
          </p:nvSpPr>
          <p:spPr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5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9" name="Google Shape;1939;p51"/>
            <p:cNvSpPr/>
            <p:nvPr/>
          </p:nvSpPr>
          <p:spPr>
            <a:xfrm>
              <a:off x="4140" y="2681"/>
              <a:ext cx="1197" cy="144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51"/>
            <p:cNvSpPr/>
            <p:nvPr/>
          </p:nvSpPr>
          <p:spPr>
            <a:xfrm>
              <a:off x="4208" y="2713"/>
              <a:ext cx="1067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51"/>
            <p:cNvSpPr/>
            <p:nvPr/>
          </p:nvSpPr>
          <p:spPr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51"/>
            <p:cNvSpPr/>
            <p:nvPr/>
          </p:nvSpPr>
          <p:spPr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51"/>
            <p:cNvSpPr/>
            <p:nvPr/>
          </p:nvSpPr>
          <p:spPr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51"/>
            <p:cNvSpPr/>
            <p:nvPr/>
          </p:nvSpPr>
          <p:spPr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1945" name="Google Shape;1945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1063" y="1039814"/>
            <a:ext cx="50276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6" name="Google Shape;1946;p51"/>
          <p:cNvGrpSpPr/>
          <p:nvPr/>
        </p:nvGrpSpPr>
        <p:grpSpPr>
          <a:xfrm>
            <a:off x="4275485" y="2148330"/>
            <a:ext cx="880316" cy="510540"/>
            <a:chOff x="1871277" y="1576300"/>
            <a:chExt cx="1128371" cy="437861"/>
          </a:xfrm>
        </p:grpSpPr>
        <p:sp>
          <p:nvSpPr>
            <p:cNvPr id="1947" name="Google Shape;1947;p51"/>
            <p:cNvSpPr/>
            <p:nvPr/>
          </p:nvSpPr>
          <p:spPr>
            <a:xfrm flipH="1" rot="10800000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8" name="Google Shape;1948;p51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9" name="Google Shape;1949;p51"/>
            <p:cNvSpPr/>
            <p:nvPr/>
          </p:nvSpPr>
          <p:spPr>
            <a:xfrm flipH="1" rot="10800000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0" name="Google Shape;1950;p51"/>
            <p:cNvSpPr/>
            <p:nvPr/>
          </p:nvSpPr>
          <p:spPr>
            <a:xfrm>
              <a:off x="2159708" y="1673340"/>
              <a:ext cx="548339" cy="16094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B1D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1" name="Google Shape;1951;p51"/>
            <p:cNvSpPr/>
            <p:nvPr/>
          </p:nvSpPr>
          <p:spPr>
            <a:xfrm>
              <a:off x="2102655" y="1633103"/>
              <a:ext cx="662444" cy="11124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2" name="Google Shape;1952;p51"/>
            <p:cNvSpPr/>
            <p:nvPr/>
          </p:nvSpPr>
          <p:spPr>
            <a:xfrm>
              <a:off x="2536889" y="1727776"/>
              <a:ext cx="244057" cy="97040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3" name="Google Shape;1953;p51"/>
            <p:cNvSpPr/>
            <p:nvPr/>
          </p:nvSpPr>
          <p:spPr>
            <a:xfrm>
              <a:off x="2089977" y="1730144"/>
              <a:ext cx="240888" cy="97039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954" name="Google Shape;1954;p51"/>
            <p:cNvCxnSpPr>
              <a:endCxn id="1949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6862"/>
                </a:srgbClr>
              </a:outerShdw>
            </a:effectLst>
          </p:spPr>
        </p:cxnSp>
        <p:cxnSp>
          <p:nvCxnSpPr>
            <p:cNvPr id="1955" name="Google Shape;1955;p51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6862"/>
                </a:srgbClr>
              </a:outerShdw>
            </a:effectLst>
          </p:spPr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52"/>
          <p:cNvSpPr txBox="1"/>
          <p:nvPr>
            <p:ph type="title"/>
          </p:nvPr>
        </p:nvSpPr>
        <p:spPr>
          <a:xfrm>
            <a:off x="1939925" y="39688"/>
            <a:ext cx="45608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Switches vs. routers</a:t>
            </a:r>
            <a:endParaRPr/>
          </a:p>
        </p:txBody>
      </p:sp>
      <p:sp>
        <p:nvSpPr>
          <p:cNvPr id="1962" name="Google Shape;1962;p52"/>
          <p:cNvSpPr txBox="1"/>
          <p:nvPr>
            <p:ph idx="1" type="body"/>
          </p:nvPr>
        </p:nvSpPr>
        <p:spPr>
          <a:xfrm>
            <a:off x="1966913" y="1341439"/>
            <a:ext cx="3967162" cy="4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both are store-and-forward: 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network-layer devices (examine network-layer headers)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switches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link-layer devices (examine link-layer headers)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i="1" sz="24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both have forwarding tables:</a:t>
            </a:r>
            <a:endParaRPr/>
          </a:p>
          <a:p>
            <a:pPr indent="-231775" lvl="0" marL="231775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compute tables using routing algorithms, IP addresses</a:t>
            </a:r>
            <a:endParaRPr/>
          </a:p>
          <a:p>
            <a:pPr indent="-231775" lvl="0" marL="231775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switches: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learn forwarding table using flooding, learning, MAC addresses </a:t>
            </a:r>
            <a:endParaRPr/>
          </a:p>
        </p:txBody>
      </p:sp>
      <p:sp>
        <p:nvSpPr>
          <p:cNvPr id="1963" name="Google Shape;1963;p52"/>
          <p:cNvSpPr/>
          <p:nvPr/>
        </p:nvSpPr>
        <p:spPr>
          <a:xfrm flipH="1">
            <a:off x="8067676" y="2103439"/>
            <a:ext cx="638175" cy="852487"/>
          </a:xfrm>
          <a:custGeom>
            <a:rect b="b" l="l" r="r" t="t"/>
            <a:pathLst>
              <a:path extrusionOk="0" h="537" w="402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64" name="Google Shape;1964;p52"/>
          <p:cNvSpPr/>
          <p:nvPr/>
        </p:nvSpPr>
        <p:spPr>
          <a:xfrm>
            <a:off x="8054976" y="844551"/>
            <a:ext cx="360363" cy="1577975"/>
          </a:xfrm>
          <a:custGeom>
            <a:rect b="b" l="l" r="r" t="t"/>
            <a:pathLst>
              <a:path extrusionOk="0" h="1186" w="267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65" name="Google Shape;1965;p52"/>
          <p:cNvSpPr/>
          <p:nvPr/>
        </p:nvSpPr>
        <p:spPr>
          <a:xfrm>
            <a:off x="6831014" y="850901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p52"/>
          <p:cNvSpPr/>
          <p:nvPr/>
        </p:nvSpPr>
        <p:spPr>
          <a:xfrm>
            <a:off x="6783389" y="922338"/>
            <a:ext cx="1273175" cy="153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7" name="Google Shape;1967;p52"/>
          <p:cNvCxnSpPr/>
          <p:nvPr/>
        </p:nvCxnSpPr>
        <p:spPr>
          <a:xfrm>
            <a:off x="6783388" y="12398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8" name="Google Shape;1968;p52"/>
          <p:cNvSpPr txBox="1"/>
          <p:nvPr/>
        </p:nvSpPr>
        <p:spPr>
          <a:xfrm>
            <a:off x="6740526" y="889000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9" name="Google Shape;1969;p52"/>
          <p:cNvCxnSpPr/>
          <p:nvPr/>
        </p:nvCxnSpPr>
        <p:spPr>
          <a:xfrm>
            <a:off x="6791325" y="156051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0" name="Google Shape;1970;p52"/>
          <p:cNvCxnSpPr/>
          <p:nvPr/>
        </p:nvCxnSpPr>
        <p:spPr>
          <a:xfrm>
            <a:off x="6796088" y="184150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1" name="Google Shape;1971;p52"/>
          <p:cNvCxnSpPr/>
          <p:nvPr/>
        </p:nvCxnSpPr>
        <p:spPr>
          <a:xfrm>
            <a:off x="6796088" y="21177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72" name="Google Shape;1972;p52"/>
          <p:cNvGrpSpPr/>
          <p:nvPr/>
        </p:nvGrpSpPr>
        <p:grpSpPr>
          <a:xfrm>
            <a:off x="8240714" y="3525838"/>
            <a:ext cx="1387475" cy="1035050"/>
            <a:chOff x="3601" y="168"/>
            <a:chExt cx="874" cy="652"/>
          </a:xfrm>
        </p:grpSpPr>
        <p:sp>
          <p:nvSpPr>
            <p:cNvPr id="1973" name="Google Shape;1973;p52"/>
            <p:cNvSpPr/>
            <p:nvPr/>
          </p:nvSpPr>
          <p:spPr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52"/>
            <p:cNvSpPr/>
            <p:nvPr/>
          </p:nvSpPr>
          <p:spPr>
            <a:xfrm>
              <a:off x="3628" y="213"/>
              <a:ext cx="802" cy="596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5" name="Google Shape;1975;p52"/>
            <p:cNvCxnSpPr/>
            <p:nvPr/>
          </p:nvCxnSpPr>
          <p:spPr>
            <a:xfrm>
              <a:off x="3628" y="413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76" name="Google Shape;1976;p52"/>
            <p:cNvSpPr txBox="1"/>
            <p:nvPr/>
          </p:nvSpPr>
          <p:spPr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7" name="Google Shape;1977;p52"/>
            <p:cNvCxnSpPr/>
            <p:nvPr/>
          </p:nvCxnSpPr>
          <p:spPr>
            <a:xfrm>
              <a:off x="3633" y="615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78" name="Google Shape;1978;p52"/>
          <p:cNvGrpSpPr/>
          <p:nvPr/>
        </p:nvGrpSpPr>
        <p:grpSpPr>
          <a:xfrm>
            <a:off x="8578851" y="2100264"/>
            <a:ext cx="1387475" cy="733425"/>
            <a:chOff x="4696" y="597"/>
            <a:chExt cx="874" cy="462"/>
          </a:xfrm>
        </p:grpSpPr>
        <p:sp>
          <p:nvSpPr>
            <p:cNvPr id="1979" name="Google Shape;1979;p52"/>
            <p:cNvSpPr/>
            <p:nvPr/>
          </p:nvSpPr>
          <p:spPr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52"/>
            <p:cNvSpPr/>
            <p:nvPr/>
          </p:nvSpPr>
          <p:spPr>
            <a:xfrm>
              <a:off x="4723" y="642"/>
              <a:ext cx="802" cy="413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1" name="Google Shape;1981;p52"/>
            <p:cNvCxnSpPr/>
            <p:nvPr/>
          </p:nvCxnSpPr>
          <p:spPr>
            <a:xfrm>
              <a:off x="4723" y="842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82" name="Google Shape;1982;p52"/>
            <p:cNvSpPr txBox="1"/>
            <p:nvPr/>
          </p:nvSpPr>
          <p:spPr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3" name="Google Shape;1983;p52"/>
          <p:cNvSpPr txBox="1"/>
          <p:nvPr/>
        </p:nvSpPr>
        <p:spPr>
          <a:xfrm>
            <a:off x="7378700" y="3003550"/>
            <a:ext cx="9032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4" name="Google Shape;1984;p52"/>
          <p:cNvGrpSpPr/>
          <p:nvPr/>
        </p:nvGrpSpPr>
        <p:grpSpPr>
          <a:xfrm>
            <a:off x="5932489" y="1562100"/>
            <a:ext cx="962025" cy="304800"/>
            <a:chOff x="1070" y="918"/>
            <a:chExt cx="606" cy="192"/>
          </a:xfrm>
        </p:grpSpPr>
        <p:sp>
          <p:nvSpPr>
            <p:cNvPr id="1985" name="Google Shape;1985;p52"/>
            <p:cNvSpPr/>
            <p:nvPr/>
          </p:nvSpPr>
          <p:spPr>
            <a:xfrm>
              <a:off x="1082" y="939"/>
              <a:ext cx="576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52"/>
            <p:cNvSpPr txBox="1"/>
            <p:nvPr/>
          </p:nvSpPr>
          <p:spPr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datagram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7" name="Google Shape;1987;p52"/>
          <p:cNvSpPr/>
          <p:nvPr/>
        </p:nvSpPr>
        <p:spPr>
          <a:xfrm>
            <a:off x="6732589" y="4594226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8" name="Google Shape;1988;p52"/>
          <p:cNvSpPr/>
          <p:nvPr/>
        </p:nvSpPr>
        <p:spPr>
          <a:xfrm>
            <a:off x="6684964" y="4665663"/>
            <a:ext cx="1273175" cy="153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9" name="Google Shape;1989;p52"/>
          <p:cNvCxnSpPr/>
          <p:nvPr/>
        </p:nvCxnSpPr>
        <p:spPr>
          <a:xfrm>
            <a:off x="6684963" y="498316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0" name="Google Shape;1990;p52"/>
          <p:cNvSpPr txBox="1"/>
          <p:nvPr/>
        </p:nvSpPr>
        <p:spPr>
          <a:xfrm>
            <a:off x="6642101" y="4632325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1" name="Google Shape;1991;p52"/>
          <p:cNvCxnSpPr/>
          <p:nvPr/>
        </p:nvCxnSpPr>
        <p:spPr>
          <a:xfrm>
            <a:off x="6692900" y="53038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2" name="Google Shape;1992;p52"/>
          <p:cNvCxnSpPr/>
          <p:nvPr/>
        </p:nvCxnSpPr>
        <p:spPr>
          <a:xfrm>
            <a:off x="6697663" y="55848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3" name="Google Shape;1993;p52"/>
          <p:cNvCxnSpPr/>
          <p:nvPr/>
        </p:nvCxnSpPr>
        <p:spPr>
          <a:xfrm>
            <a:off x="6697663" y="586105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4" name="Google Shape;1994;p52"/>
          <p:cNvSpPr/>
          <p:nvPr/>
        </p:nvSpPr>
        <p:spPr>
          <a:xfrm>
            <a:off x="7996238" y="4600576"/>
            <a:ext cx="381000" cy="1857375"/>
          </a:xfrm>
          <a:custGeom>
            <a:rect b="b" l="l" r="r" t="t"/>
            <a:pathLst>
              <a:path extrusionOk="0" h="1170" w="24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995" name="Google Shape;1995;p52"/>
          <p:cNvGrpSpPr/>
          <p:nvPr/>
        </p:nvGrpSpPr>
        <p:grpSpPr>
          <a:xfrm>
            <a:off x="5818189" y="1814514"/>
            <a:ext cx="1095375" cy="338137"/>
            <a:chOff x="998" y="1077"/>
            <a:chExt cx="690" cy="213"/>
          </a:xfrm>
        </p:grpSpPr>
        <p:sp>
          <p:nvSpPr>
            <p:cNvPr id="1996" name="Google Shape;1996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8" name="Google Shape;1998;p52"/>
          <p:cNvSpPr/>
          <p:nvPr/>
        </p:nvSpPr>
        <p:spPr>
          <a:xfrm>
            <a:off x="6805614" y="723900"/>
            <a:ext cx="2924175" cy="5314950"/>
          </a:xfrm>
          <a:custGeom>
            <a:rect b="b" l="l" r="r" t="t"/>
            <a:pathLst>
              <a:path extrusionOk="0" h="3348" w="1842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999" name="Google Shape;1999;p52"/>
          <p:cNvGrpSpPr/>
          <p:nvPr/>
        </p:nvGrpSpPr>
        <p:grpSpPr>
          <a:xfrm>
            <a:off x="9590089" y="2166939"/>
            <a:ext cx="1095375" cy="338137"/>
            <a:chOff x="998" y="1077"/>
            <a:chExt cx="690" cy="213"/>
          </a:xfrm>
        </p:grpSpPr>
        <p:sp>
          <p:nvSpPr>
            <p:cNvPr id="2000" name="Google Shape;2000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2" name="Google Shape;2002;p52"/>
          <p:cNvGrpSpPr/>
          <p:nvPr/>
        </p:nvGrpSpPr>
        <p:grpSpPr>
          <a:xfrm>
            <a:off x="9266239" y="3919539"/>
            <a:ext cx="1095375" cy="338137"/>
            <a:chOff x="998" y="1077"/>
            <a:chExt cx="690" cy="213"/>
          </a:xfrm>
        </p:grpSpPr>
        <p:sp>
          <p:nvSpPr>
            <p:cNvPr id="2003" name="Google Shape;2003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5" name="Google Shape;2005;p52"/>
          <p:cNvGrpSpPr/>
          <p:nvPr/>
        </p:nvGrpSpPr>
        <p:grpSpPr>
          <a:xfrm>
            <a:off x="9332914" y="3638550"/>
            <a:ext cx="962025" cy="304800"/>
            <a:chOff x="1070" y="918"/>
            <a:chExt cx="606" cy="192"/>
          </a:xfrm>
        </p:grpSpPr>
        <p:sp>
          <p:nvSpPr>
            <p:cNvPr id="2006" name="Google Shape;2006;p52"/>
            <p:cNvSpPr/>
            <p:nvPr/>
          </p:nvSpPr>
          <p:spPr>
            <a:xfrm>
              <a:off x="1082" y="939"/>
              <a:ext cx="576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52"/>
            <p:cNvSpPr txBox="1"/>
            <p:nvPr/>
          </p:nvSpPr>
          <p:spPr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datagram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8" name="Google Shape;2008;p52"/>
          <p:cNvSpPr/>
          <p:nvPr/>
        </p:nvSpPr>
        <p:spPr>
          <a:xfrm>
            <a:off x="7948613" y="3533776"/>
            <a:ext cx="361950" cy="923925"/>
          </a:xfrm>
          <a:custGeom>
            <a:rect b="b" l="l" r="r" t="t"/>
            <a:pathLst>
              <a:path extrusionOk="0" h="582" w="228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000099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009" name="Google Shape;2009;p52"/>
          <p:cNvGrpSpPr/>
          <p:nvPr/>
        </p:nvGrpSpPr>
        <p:grpSpPr>
          <a:xfrm>
            <a:off x="8005763" y="1347789"/>
            <a:ext cx="762000" cy="693737"/>
            <a:chOff x="-44" y="1473"/>
            <a:chExt cx="981" cy="1105"/>
          </a:xfrm>
        </p:grpSpPr>
        <p:pic>
          <p:nvPicPr>
            <p:cNvPr descr="desktop_computer_stylized_medium" id="2010" name="Google Shape;2010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1" name="Google Shape;2011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012" name="Google Shape;2012;p52"/>
          <p:cNvGrpSpPr/>
          <p:nvPr/>
        </p:nvGrpSpPr>
        <p:grpSpPr>
          <a:xfrm>
            <a:off x="7985125" y="6002339"/>
            <a:ext cx="762000" cy="693737"/>
            <a:chOff x="-44" y="1473"/>
            <a:chExt cx="981" cy="1105"/>
          </a:xfrm>
        </p:grpSpPr>
        <p:pic>
          <p:nvPicPr>
            <p:cNvPr descr="desktop_computer_stylized_medium" id="2013" name="Google Shape;2013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4" name="Google Shape;2014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2015" name="Google Shape;201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7464" y="2671764"/>
            <a:ext cx="877887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2016" name="Google Shape;2016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5488" y="847725"/>
            <a:ext cx="4113212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7" name="Google Shape;2017;p52"/>
          <p:cNvGrpSpPr/>
          <p:nvPr/>
        </p:nvGrpSpPr>
        <p:grpSpPr>
          <a:xfrm>
            <a:off x="7331755" y="3834927"/>
            <a:ext cx="781085" cy="431171"/>
            <a:chOff x="1871277" y="1576300"/>
            <a:chExt cx="1128371" cy="437861"/>
          </a:xfrm>
        </p:grpSpPr>
        <p:sp>
          <p:nvSpPr>
            <p:cNvPr id="2018" name="Google Shape;2018;p52"/>
            <p:cNvSpPr/>
            <p:nvPr/>
          </p:nvSpPr>
          <p:spPr>
            <a:xfrm flipH="1" rot="10800000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0" name="Google Shape;2020;p52"/>
            <p:cNvSpPr/>
            <p:nvPr/>
          </p:nvSpPr>
          <p:spPr>
            <a:xfrm flipH="1" rot="10800000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1" name="Google Shape;2021;p52"/>
            <p:cNvSpPr/>
            <p:nvPr/>
          </p:nvSpPr>
          <p:spPr>
            <a:xfrm>
              <a:off x="2159708" y="1673340"/>
              <a:ext cx="548339" cy="16094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B1D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2" name="Google Shape;2022;p52"/>
            <p:cNvSpPr/>
            <p:nvPr/>
          </p:nvSpPr>
          <p:spPr>
            <a:xfrm>
              <a:off x="2102655" y="1633103"/>
              <a:ext cx="662444" cy="11124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3" name="Google Shape;2023;p52"/>
            <p:cNvSpPr/>
            <p:nvPr/>
          </p:nvSpPr>
          <p:spPr>
            <a:xfrm>
              <a:off x="2536889" y="1727776"/>
              <a:ext cx="244057" cy="97040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2089977" y="1730144"/>
              <a:ext cx="240888" cy="97039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025" name="Google Shape;2025;p52"/>
            <p:cNvCxnSpPr>
              <a:endCxn id="2020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6862"/>
                </a:srgbClr>
              </a:outerShdw>
            </a:effectLst>
          </p:spPr>
        </p:cxnSp>
        <p:cxnSp>
          <p:nvCxnSpPr>
            <p:cNvPr id="2026" name="Google Shape;2026;p52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6862"/>
                </a:srgbClr>
              </a:outerShdw>
            </a:effectLst>
          </p:spPr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5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END!</a:t>
            </a:r>
            <a:endParaRPr/>
          </a:p>
        </p:txBody>
      </p:sp>
      <p:sp>
        <p:nvSpPr>
          <p:cNvPr id="2032" name="Google Shape;2032;p5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Link Layer Terminology</a:t>
            </a:r>
            <a:endParaRPr/>
          </a:p>
        </p:txBody>
      </p:sp>
      <p:sp>
        <p:nvSpPr>
          <p:cNvPr id="200" name="Google Shape;200;p5"/>
          <p:cNvSpPr txBox="1"/>
          <p:nvPr/>
        </p:nvSpPr>
        <p:spPr>
          <a:xfrm>
            <a:off x="1410694" y="1066801"/>
            <a:ext cx="5591399" cy="5316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Nodes 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hosts and routers</a:t>
            </a:r>
            <a:endParaRPr b="0" i="0" sz="3200" u="none" cap="none" strike="noStrik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4640" lvl="0" marL="2857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40" lvl="1" marL="7429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FF9300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wired links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40" lvl="1" marL="7429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FF9300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wireless links</a:t>
            </a:r>
            <a:endParaRPr b="1" i="0" sz="32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4640" lvl="0" marL="2857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Frame 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layer-2 packet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6477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856472" y="5055545"/>
            <a:ext cx="6314982" cy="155730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data-link layer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is responsible for transferring a datagram from one node to its directly connected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physically adjacent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 node over a link.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0815" y="196207"/>
            <a:ext cx="4829508" cy="6307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203" name="Google Shape;20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4309" y="951325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5"/>
          <p:cNvSpPr/>
          <p:nvPr/>
        </p:nvSpPr>
        <p:spPr>
          <a:xfrm>
            <a:off x="9488103" y="1057544"/>
            <a:ext cx="2457599" cy="133005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9215631" y="5077009"/>
            <a:ext cx="2071206" cy="133005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 txBox="1"/>
          <p:nvPr>
            <p:ph type="title"/>
          </p:nvPr>
        </p:nvSpPr>
        <p:spPr>
          <a:xfrm>
            <a:off x="2056823" y="94907"/>
            <a:ext cx="7772400" cy="89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layer: context</a:t>
            </a:r>
            <a:endParaRPr/>
          </a:p>
        </p:txBody>
      </p:sp>
      <p:sp>
        <p:nvSpPr>
          <p:cNvPr id="213" name="Google Shape;213;p6"/>
          <p:cNvSpPr txBox="1"/>
          <p:nvPr>
            <p:ph idx="1" type="body"/>
          </p:nvPr>
        </p:nvSpPr>
        <p:spPr>
          <a:xfrm>
            <a:off x="1221515" y="467383"/>
            <a:ext cx="5475949" cy="621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As data moves through a network, it can travel over many types of links.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e.g., </a:t>
            </a:r>
            <a:r>
              <a:rPr lang="en-US" sz="2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Ethernet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on first link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frame relay on intermediate links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>
                <a:solidFill>
                  <a:srgbClr val="7D28CD"/>
                </a:solidFill>
                <a:latin typeface="Gill Sans"/>
                <a:ea typeface="Gill Sans"/>
                <a:cs typeface="Gill Sans"/>
                <a:sym typeface="Gill Sans"/>
              </a:rPr>
              <a:t>802.11 on last link</a:t>
            </a:r>
            <a:endParaRPr>
              <a:solidFill>
                <a:srgbClr val="7D28C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Each link uses its own rules (protocols) to send the data</a:t>
            </a:r>
            <a:r>
              <a:rPr lang="en-US" sz="3200"/>
              <a:t>.</a:t>
            </a:r>
            <a:endParaRPr/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626" y="1121826"/>
            <a:ext cx="5736374" cy="260331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11028219" y="1828800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Ethernet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8825345" y="1395271"/>
            <a:ext cx="31034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WAN Protocol : Frame Relay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 txBox="1"/>
          <p:nvPr/>
        </p:nvSpPr>
        <p:spPr>
          <a:xfrm>
            <a:off x="7595850" y="2064131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Ethernet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 txBox="1"/>
          <p:nvPr/>
        </p:nvSpPr>
        <p:spPr>
          <a:xfrm>
            <a:off x="8634941" y="2546964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802.11</a:t>
            </a:r>
            <a:endParaRPr b="0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219" name="Google Shape;21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816" y="868170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10"/>
          <p:cNvSpPr txBox="1"/>
          <p:nvPr>
            <p:ph idx="2" type="body"/>
          </p:nvPr>
        </p:nvSpPr>
        <p:spPr>
          <a:xfrm>
            <a:off x="1054900" y="1215053"/>
            <a:ext cx="5127424" cy="5240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90"/>
              <a:buFont typeface="Noto Sans Symbols"/>
              <a:buNone/>
            </a:pPr>
            <a:r>
              <a:rPr i="1" lang="en-US" sz="22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Transportation analogy: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trip from Home to Cox’s Bazaar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Uber Car :  Home to Dhaka Airport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Plane: Dhaka to Chittagong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Bus: Chittagong to Cox’s Bazaar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ts val="377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tourist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datagram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ts val="377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transport segment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communication link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ts val="377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transportation mode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 layer protocol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ts val="377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travel agent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routing algorithm</a:t>
            </a:r>
            <a:endParaRPr/>
          </a:p>
          <a:p>
            <a:pPr indent="-11541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sz="20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descr="Vector linear illustration with a cab driving from airport building to the  home. Concept for transfer and taxi service. Car, house and airport  terminal outline icons. Stylish flyer or banner. Stock Vector |" id="227" name="Google Shape;227;p10"/>
          <p:cNvSpPr txBox="1"/>
          <p:nvPr>
            <p:ph type="title"/>
          </p:nvPr>
        </p:nvSpPr>
        <p:spPr>
          <a:xfrm>
            <a:off x="1484313" y="411163"/>
            <a:ext cx="10018712" cy="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Analogy</a:t>
            </a:r>
            <a:endParaRPr/>
          </a:p>
        </p:txBody>
      </p:sp>
      <p:sp>
        <p:nvSpPr>
          <p:cNvPr descr="Car icon | Premium Vector" id="228" name="Google Shape;228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10"/>
          <p:cNvGrpSpPr/>
          <p:nvPr/>
        </p:nvGrpSpPr>
        <p:grpSpPr>
          <a:xfrm>
            <a:off x="6387551" y="1716399"/>
            <a:ext cx="3151195" cy="1694040"/>
            <a:chOff x="6387551" y="1716399"/>
            <a:chExt cx="3151195" cy="1694040"/>
          </a:xfrm>
        </p:grpSpPr>
        <p:pic>
          <p:nvPicPr>
            <p:cNvPr descr="Car icon | Premium Vector" id="230" name="Google Shape;23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43415" y="1716399"/>
              <a:ext cx="901755" cy="9017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use building home - Real estate &amp; Building Icons" id="231" name="Google Shape;231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7551" y="1735175"/>
              <a:ext cx="864205" cy="864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irport - Free transport icons" id="232" name="Google Shape;232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453350" y="2325043"/>
              <a:ext cx="1085396" cy="10853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Google Shape;233;p10"/>
            <p:cNvCxnSpPr>
              <a:stCxn id="231" idx="3"/>
              <a:endCxn id="232" idx="1"/>
            </p:cNvCxnSpPr>
            <p:nvPr/>
          </p:nvCxnSpPr>
          <p:spPr>
            <a:xfrm>
              <a:off x="7251756" y="2167278"/>
              <a:ext cx="1201500" cy="700500"/>
            </a:xfrm>
            <a:prstGeom prst="straightConnector1">
              <a:avLst/>
            </a:prstGeom>
            <a:noFill/>
            <a:ln cap="flat" cmpd="sng" w="9525">
              <a:solidFill>
                <a:srgbClr val="29A9E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4" name="Google Shape;234;p10"/>
          <p:cNvGrpSpPr/>
          <p:nvPr/>
        </p:nvGrpSpPr>
        <p:grpSpPr>
          <a:xfrm>
            <a:off x="8996048" y="2985584"/>
            <a:ext cx="1798357" cy="2245840"/>
            <a:chOff x="8996048" y="2985584"/>
            <a:chExt cx="1798357" cy="2245840"/>
          </a:xfrm>
        </p:grpSpPr>
        <p:pic>
          <p:nvPicPr>
            <p:cNvPr descr="Plane - Free transport icons" id="235" name="Google Shape;235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868235" y="2985584"/>
              <a:ext cx="849710" cy="849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angladesh chittagong skyline Stock Vector Images - Alamy" id="236" name="Google Shape;236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996048" y="4240944"/>
              <a:ext cx="1798357" cy="9904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10"/>
            <p:cNvCxnSpPr>
              <a:stCxn id="232" idx="2"/>
              <a:endCxn id="236" idx="0"/>
            </p:cNvCxnSpPr>
            <p:nvPr/>
          </p:nvCxnSpPr>
          <p:spPr>
            <a:xfrm>
              <a:off x="8996048" y="3410439"/>
              <a:ext cx="899100" cy="830400"/>
            </a:xfrm>
            <a:prstGeom prst="straightConnector1">
              <a:avLst/>
            </a:prstGeom>
            <a:noFill/>
            <a:ln cap="flat" cmpd="sng" w="9525">
              <a:solidFill>
                <a:srgbClr val="29A9E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8" name="Google Shape;238;p10"/>
          <p:cNvGrpSpPr/>
          <p:nvPr/>
        </p:nvGrpSpPr>
        <p:grpSpPr>
          <a:xfrm>
            <a:off x="6721059" y="5231514"/>
            <a:ext cx="3174153" cy="1446377"/>
            <a:chOff x="6721059" y="5231515"/>
            <a:chExt cx="3174153" cy="1446377"/>
          </a:xfrm>
        </p:grpSpPr>
        <p:pic>
          <p:nvPicPr>
            <p:cNvPr descr="Bus - Free transport icons" id="239" name="Google Shape;239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859091" y="5637074"/>
              <a:ext cx="1009144" cy="1009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x bazar - Fridge Magnet : Hat Bakso | Rokomari.com" id="240" name="Google Shape;240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721059" y="5509538"/>
              <a:ext cx="1168353" cy="11683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1" name="Google Shape;241;p10"/>
            <p:cNvCxnSpPr>
              <a:stCxn id="240" idx="3"/>
              <a:endCxn id="236" idx="2"/>
            </p:cNvCxnSpPr>
            <p:nvPr/>
          </p:nvCxnSpPr>
          <p:spPr>
            <a:xfrm flipH="1" rot="10800000">
              <a:off x="7889412" y="5231515"/>
              <a:ext cx="2005800" cy="862200"/>
            </a:xfrm>
            <a:prstGeom prst="straightConnector1">
              <a:avLst/>
            </a:prstGeom>
            <a:noFill/>
            <a:ln cap="flat" cmpd="sng" w="9525">
              <a:solidFill>
                <a:srgbClr val="29A9E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Person - Free travel icons" id="242" name="Google Shape;242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35094" y="1437892"/>
            <a:ext cx="439256" cy="439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son - Free travel icons" id="243" name="Google Shape;243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73462" y="2850490"/>
            <a:ext cx="439256" cy="439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son - Free travel icons" id="244" name="Google Shape;244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77416" y="5442941"/>
            <a:ext cx="439256" cy="43925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0"/>
          <p:cNvSpPr/>
          <p:nvPr/>
        </p:nvSpPr>
        <p:spPr>
          <a:xfrm rot="2450467">
            <a:off x="7373529" y="2541582"/>
            <a:ext cx="229963" cy="41992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0"/>
          <p:cNvSpPr/>
          <p:nvPr/>
        </p:nvSpPr>
        <p:spPr>
          <a:xfrm rot="2450467">
            <a:off x="8674277" y="3774423"/>
            <a:ext cx="239999" cy="44183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 flipH="1" rot="8126559">
            <a:off x="8229824" y="5249665"/>
            <a:ext cx="240517" cy="46014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avel agent - Free travel icons" id="248" name="Google Shape;248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34770" y="656819"/>
            <a:ext cx="1116467" cy="1116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54" name="Google Shape;2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462" y="965098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7"/>
          <p:cNvSpPr txBox="1"/>
          <p:nvPr>
            <p:ph type="title"/>
          </p:nvPr>
        </p:nvSpPr>
        <p:spPr>
          <a:xfrm>
            <a:off x="2008186" y="49162"/>
            <a:ext cx="61769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 functions/services</a:t>
            </a:r>
            <a:endParaRPr/>
          </a:p>
        </p:txBody>
      </p:sp>
      <p:sp>
        <p:nvSpPr>
          <p:cNvPr id="256" name="Google Shape;256;p7"/>
          <p:cNvSpPr txBox="1"/>
          <p:nvPr>
            <p:ph idx="1" type="body"/>
          </p:nvPr>
        </p:nvSpPr>
        <p:spPr>
          <a:xfrm>
            <a:off x="884497" y="1192162"/>
            <a:ext cx="6770337" cy="5102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108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Framing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Breaks data into frames (with header + trailer).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“MAC” addresses used in frame headers to identify source, destination devices. </a:t>
            </a:r>
            <a:endParaRPr/>
          </a:p>
          <a:p>
            <a:pPr indent="-64769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 access: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Decides how to send a frame to the link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Manages sharing if many devices use the same channel. 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Prevents or controls collisions in multi-user networks.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Sets rules for sending data on the link.</a:t>
            </a:r>
            <a:endParaRPr/>
          </a:p>
          <a:p>
            <a:pPr indent="-11449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85946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i="1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1875" y="4143248"/>
            <a:ext cx="4789120" cy="22052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ming in Data Link Layer - GeeksforGeeks" id="259" name="Google Shape;25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25592" y="1051617"/>
            <a:ext cx="3204925" cy="2474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65" name="Google Shape;26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462" y="965098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2"/>
          <p:cNvSpPr txBox="1"/>
          <p:nvPr>
            <p:ph type="title"/>
          </p:nvPr>
        </p:nvSpPr>
        <p:spPr>
          <a:xfrm>
            <a:off x="2008186" y="49162"/>
            <a:ext cx="61769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 functions/services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772396" y="1286045"/>
            <a:ext cx="10179460" cy="2399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Reliable delivery between adjacent nodes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Makes sure frames are delivered correctly to the next device.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Seldom used on low bit-error link (fiber, some twisted pair)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Important on wireless links: high error rates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SzPts val="3480"/>
              <a:buChar char="•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why both link-level and end-end reliability?</a:t>
            </a:r>
            <a:endParaRPr/>
          </a:p>
        </p:txBody>
      </p:sp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32"/>
          <p:cNvSpPr/>
          <p:nvPr/>
        </p:nvSpPr>
        <p:spPr>
          <a:xfrm>
            <a:off x="1052921" y="4882539"/>
            <a:ext cx="9898935" cy="1518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Flow control</a:t>
            </a: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Clr>
                <a:srgbClr val="FFC000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Manages the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speed of data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between sender and receiver.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Clr>
                <a:srgbClr val="FFC000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Prevents the sender from overwhelming the receiver.</a:t>
            </a:r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5711" y="2897815"/>
            <a:ext cx="4106289" cy="1890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