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90d40ef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90d40ef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490d40ef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490d40ef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90d40ef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90d40ef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90d40ef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90d40ef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490d40ef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490d40ef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90d40ef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90d40ef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90d40ef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90d40ef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490d40ef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490d40ef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90d40ef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90d40ef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2f5aef9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2f5aef9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90d40ef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90d40ef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e1d6c23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e1d6c23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90d40ef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90d40ef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jYUL7yHQxl7kJn4uR_yC87Kwsf8AIqPwx_-mufsueSo/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Spotify Top Songs 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400"/>
              <a:t>ANLY 500-51- A-2021/Fall</a:t>
            </a:r>
            <a:endParaRPr sz="1400">
              <a:solidFill>
                <a:srgbClr val="CFE2F3"/>
              </a:solidFill>
            </a:endParaRPr>
          </a:p>
          <a:p>
            <a:pPr indent="0" lvl="0" marL="0" rtl="0" algn="r">
              <a:lnSpc>
                <a:spcPct val="115000"/>
              </a:lnSpc>
              <a:spcBef>
                <a:spcPts val="0"/>
              </a:spcBef>
              <a:spcAft>
                <a:spcPts val="0"/>
              </a:spcAft>
              <a:buNone/>
            </a:pPr>
            <a:r>
              <a:rPr b="1" lang="en" sz="1400"/>
              <a:t>Arnob Chanda, Kai Mei, Hanying Chen</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Results and Evaluation</a:t>
            </a:r>
            <a:endParaRPr/>
          </a:p>
        </p:txBody>
      </p:sp>
      <p:sp>
        <p:nvSpPr>
          <p:cNvPr id="198" name="Google Shape;198;p22"/>
          <p:cNvSpPr txBox="1"/>
          <p:nvPr/>
        </p:nvSpPr>
        <p:spPr>
          <a:xfrm>
            <a:off x="506200" y="1401575"/>
            <a:ext cx="159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Model 1: Full Model</a:t>
            </a:r>
            <a:endParaRPr sz="1200">
              <a:solidFill>
                <a:schemeClr val="lt1"/>
              </a:solidFill>
              <a:latin typeface="Lato"/>
              <a:ea typeface="Lato"/>
              <a:cs typeface="Lato"/>
              <a:sym typeface="Lato"/>
            </a:endParaRPr>
          </a:p>
        </p:txBody>
      </p:sp>
      <p:sp>
        <p:nvSpPr>
          <p:cNvPr id="199" name="Google Shape;199;p22"/>
          <p:cNvSpPr txBox="1"/>
          <p:nvPr/>
        </p:nvSpPr>
        <p:spPr>
          <a:xfrm>
            <a:off x="3240300" y="1401575"/>
            <a:ext cx="250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Model 2: High Correlation Model</a:t>
            </a:r>
            <a:endParaRPr sz="1200">
              <a:solidFill>
                <a:schemeClr val="lt1"/>
              </a:solidFill>
              <a:latin typeface="Lato"/>
              <a:ea typeface="Lato"/>
              <a:cs typeface="Lato"/>
              <a:sym typeface="Lato"/>
            </a:endParaRPr>
          </a:p>
        </p:txBody>
      </p:sp>
      <p:sp>
        <p:nvSpPr>
          <p:cNvPr id="200" name="Google Shape;200;p22"/>
          <p:cNvSpPr txBox="1"/>
          <p:nvPr/>
        </p:nvSpPr>
        <p:spPr>
          <a:xfrm>
            <a:off x="6543988" y="1401575"/>
            <a:ext cx="192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Model 3: Stepwise Model</a:t>
            </a:r>
            <a:endParaRPr sz="1200">
              <a:solidFill>
                <a:schemeClr val="lt1"/>
              </a:solidFill>
              <a:latin typeface="Lato"/>
              <a:ea typeface="Lato"/>
              <a:cs typeface="Lato"/>
              <a:sym typeface="Lato"/>
            </a:endParaRPr>
          </a:p>
        </p:txBody>
      </p:sp>
      <p:pic>
        <p:nvPicPr>
          <p:cNvPr id="201" name="Google Shape;201;p22"/>
          <p:cNvPicPr preferRelativeResize="0"/>
          <p:nvPr/>
        </p:nvPicPr>
        <p:blipFill>
          <a:blip r:embed="rId3">
            <a:alphaModFix/>
          </a:blip>
          <a:stretch>
            <a:fillRect/>
          </a:stretch>
        </p:blipFill>
        <p:spPr>
          <a:xfrm>
            <a:off x="3032575" y="1860925"/>
            <a:ext cx="2923450" cy="1918500"/>
          </a:xfrm>
          <a:prstGeom prst="rect">
            <a:avLst/>
          </a:prstGeom>
          <a:noFill/>
          <a:ln>
            <a:noFill/>
          </a:ln>
        </p:spPr>
      </p:pic>
      <p:pic>
        <p:nvPicPr>
          <p:cNvPr id="202" name="Google Shape;202;p22"/>
          <p:cNvPicPr preferRelativeResize="0"/>
          <p:nvPr/>
        </p:nvPicPr>
        <p:blipFill>
          <a:blip r:embed="rId4">
            <a:alphaModFix/>
          </a:blip>
          <a:stretch>
            <a:fillRect/>
          </a:stretch>
        </p:blipFill>
        <p:spPr>
          <a:xfrm>
            <a:off x="6185486" y="1874725"/>
            <a:ext cx="2792714" cy="1890900"/>
          </a:xfrm>
          <a:prstGeom prst="rect">
            <a:avLst/>
          </a:prstGeom>
          <a:noFill/>
          <a:ln>
            <a:noFill/>
          </a:ln>
        </p:spPr>
      </p:pic>
      <p:pic>
        <p:nvPicPr>
          <p:cNvPr id="203" name="Google Shape;203;p22"/>
          <p:cNvPicPr preferRelativeResize="0"/>
          <p:nvPr/>
        </p:nvPicPr>
        <p:blipFill>
          <a:blip r:embed="rId5">
            <a:alphaModFix/>
          </a:blip>
          <a:stretch>
            <a:fillRect/>
          </a:stretch>
        </p:blipFill>
        <p:spPr>
          <a:xfrm>
            <a:off x="185950" y="1874725"/>
            <a:ext cx="2617175" cy="1990850"/>
          </a:xfrm>
          <a:prstGeom prst="rect">
            <a:avLst/>
          </a:prstGeom>
          <a:noFill/>
          <a:ln>
            <a:noFill/>
          </a:ln>
        </p:spPr>
      </p:pic>
      <p:sp>
        <p:nvSpPr>
          <p:cNvPr id="204" name="Google Shape;204;p22"/>
          <p:cNvSpPr txBox="1"/>
          <p:nvPr/>
        </p:nvSpPr>
        <p:spPr>
          <a:xfrm>
            <a:off x="532000" y="3865575"/>
            <a:ext cx="154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0.0457</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Adjusted </a:t>
            </a: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0.03028</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RMSE: 13.16876</a:t>
            </a:r>
            <a:endParaRPr sz="1000">
              <a:solidFill>
                <a:schemeClr val="lt1"/>
              </a:solidFill>
              <a:latin typeface="Lato"/>
              <a:ea typeface="Lato"/>
              <a:cs typeface="Lato"/>
              <a:sym typeface="Lato"/>
            </a:endParaRPr>
          </a:p>
        </p:txBody>
      </p:sp>
      <p:sp>
        <p:nvSpPr>
          <p:cNvPr id="205" name="Google Shape;205;p22"/>
          <p:cNvSpPr txBox="1"/>
          <p:nvPr/>
        </p:nvSpPr>
        <p:spPr>
          <a:xfrm>
            <a:off x="3723750" y="3869475"/>
            <a:ext cx="154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0.03326</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Adjusted </a:t>
            </a: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0.02464</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RMSE: 13.37352</a:t>
            </a:r>
            <a:endParaRPr sz="1000">
              <a:solidFill>
                <a:schemeClr val="lt1"/>
              </a:solidFill>
              <a:latin typeface="Lato"/>
              <a:ea typeface="Lato"/>
              <a:cs typeface="Lato"/>
              <a:sym typeface="Lato"/>
            </a:endParaRPr>
          </a:p>
        </p:txBody>
      </p:sp>
      <p:sp>
        <p:nvSpPr>
          <p:cNvPr id="206" name="Google Shape;206;p22"/>
          <p:cNvSpPr txBox="1"/>
          <p:nvPr/>
        </p:nvSpPr>
        <p:spPr>
          <a:xfrm>
            <a:off x="6735100" y="3869475"/>
            <a:ext cx="154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0.04241</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Adjusted </a:t>
            </a:r>
            <a:r>
              <a:rPr lang="en" sz="1000">
                <a:solidFill>
                  <a:schemeClr val="lt1"/>
                </a:solidFill>
                <a:latin typeface="Lato"/>
                <a:ea typeface="Lato"/>
                <a:cs typeface="Lato"/>
                <a:sym typeface="Lato"/>
              </a:rPr>
              <a:t>R</a:t>
            </a:r>
            <a:r>
              <a:rPr baseline="30000" lang="en" sz="1000">
                <a:solidFill>
                  <a:schemeClr val="lt1"/>
                </a:solidFill>
                <a:latin typeface="Lato"/>
                <a:ea typeface="Lato"/>
                <a:cs typeface="Lato"/>
                <a:sym typeface="Lato"/>
              </a:rPr>
              <a:t>2</a:t>
            </a:r>
            <a:r>
              <a:rPr lang="en" sz="1000">
                <a:solidFill>
                  <a:schemeClr val="lt1"/>
                </a:solidFill>
                <a:latin typeface="Lato"/>
                <a:ea typeface="Lato"/>
                <a:cs typeface="Lato"/>
                <a:sym typeface="Lato"/>
              </a:rPr>
              <a:t>: 0.03388</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RMSE: 13.21132</a:t>
            </a:r>
            <a:endParaRPr sz="1000">
              <a:solidFill>
                <a:schemeClr val="lt1"/>
              </a:solidFill>
              <a:latin typeface="Lato"/>
              <a:ea typeface="Lato"/>
              <a:cs typeface="Lato"/>
              <a:sym typeface="Lato"/>
            </a:endParaRPr>
          </a:p>
        </p:txBody>
      </p:sp>
      <p:sp>
        <p:nvSpPr>
          <p:cNvPr id="207" name="Google Shape;207;p22"/>
          <p:cNvSpPr/>
          <p:nvPr/>
        </p:nvSpPr>
        <p:spPr>
          <a:xfrm>
            <a:off x="6795300" y="441725"/>
            <a:ext cx="1541100" cy="726300"/>
          </a:xfrm>
          <a:prstGeom prst="wedgeRectCallout">
            <a:avLst>
              <a:gd fmla="val -76929" name="adj1"/>
              <a:gd fmla="val 67579"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Full model has the lowest RMSE; Stepwise model has the highest adjusted </a:t>
            </a:r>
            <a:r>
              <a:rPr lang="en" sz="1000">
                <a:solidFill>
                  <a:schemeClr val="dk1"/>
                </a:solidFill>
                <a:latin typeface="Lato"/>
                <a:ea typeface="Lato"/>
                <a:cs typeface="Lato"/>
                <a:sym typeface="Lato"/>
              </a:rPr>
              <a:t>R</a:t>
            </a:r>
            <a:r>
              <a:rPr baseline="30000" lang="en" sz="1000">
                <a:solidFill>
                  <a:schemeClr val="dk1"/>
                </a:solidFill>
                <a:latin typeface="Lato"/>
                <a:ea typeface="Lato"/>
                <a:cs typeface="Lato"/>
                <a:sym typeface="Lato"/>
              </a:rPr>
              <a:t>2</a:t>
            </a:r>
            <a:endParaRPr sz="10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&amp; Lessons Learned</a:t>
            </a:r>
            <a:endParaRPr/>
          </a:p>
        </p:txBody>
      </p:sp>
      <p:sp>
        <p:nvSpPr>
          <p:cNvPr id="213" name="Google Shape;213;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Challenges</a:t>
            </a:r>
            <a:endParaRPr b="1"/>
          </a:p>
          <a:p>
            <a:pPr indent="0" lvl="0" marL="0" rtl="0" algn="l">
              <a:spcBef>
                <a:spcPts val="1200"/>
              </a:spcBef>
              <a:spcAft>
                <a:spcPts val="0"/>
              </a:spcAft>
              <a:buNone/>
            </a:pPr>
            <a:r>
              <a:rPr lang="en"/>
              <a:t>Our original selected topic turns out to be out of the scope of this course, so we had to change the topic in the mid of semester</a:t>
            </a:r>
            <a:endParaRPr/>
          </a:p>
          <a:p>
            <a:pPr indent="0" lvl="0" marL="0" rtl="0" algn="l">
              <a:spcBef>
                <a:spcPts val="1200"/>
              </a:spcBef>
              <a:spcAft>
                <a:spcPts val="0"/>
              </a:spcAft>
              <a:buNone/>
            </a:pPr>
            <a:r>
              <a:rPr lang="en"/>
              <a:t>R</a:t>
            </a:r>
            <a:r>
              <a:rPr baseline="30000" lang="en"/>
              <a:t>2</a:t>
            </a:r>
            <a:r>
              <a:rPr lang="en"/>
              <a:t> of our models is quite low</a:t>
            </a:r>
            <a:endParaRPr/>
          </a:p>
          <a:p>
            <a:pPr indent="0" lvl="0" marL="0" rtl="0" algn="l">
              <a:spcBef>
                <a:spcPts val="1200"/>
              </a:spcBef>
              <a:spcAft>
                <a:spcPts val="1200"/>
              </a:spcAft>
              <a:buNone/>
            </a:pPr>
            <a:r>
              <a:t/>
            </a:r>
            <a:endParaRPr/>
          </a:p>
        </p:txBody>
      </p:sp>
      <p:sp>
        <p:nvSpPr>
          <p:cNvPr id="214" name="Google Shape;214;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Lessons Learned</a:t>
            </a:r>
            <a:endParaRPr b="1"/>
          </a:p>
          <a:p>
            <a:pPr indent="0" lvl="0" marL="0" rtl="0" algn="l">
              <a:spcBef>
                <a:spcPts val="1200"/>
              </a:spcBef>
              <a:spcAft>
                <a:spcPts val="0"/>
              </a:spcAft>
              <a:buNone/>
            </a:pPr>
            <a:r>
              <a:rPr lang="en"/>
              <a:t>Communicate with the professor more to make sure the project is within the reasonable scope</a:t>
            </a:r>
            <a:endParaRPr/>
          </a:p>
          <a:p>
            <a:pPr indent="0" lvl="0" marL="0" rtl="0" algn="l">
              <a:spcBef>
                <a:spcPts val="1200"/>
              </a:spcBef>
              <a:spcAft>
                <a:spcPts val="0"/>
              </a:spcAft>
              <a:buNone/>
            </a:pPr>
            <a:r>
              <a:rPr lang="en"/>
              <a:t>Sometimes the model can only explain a small portion of the variance in the dependent variable</a:t>
            </a:r>
            <a:endParaRPr/>
          </a:p>
          <a:p>
            <a:pPr indent="0" lvl="0" marL="0" rtl="0" algn="l">
              <a:spcBef>
                <a:spcPts val="1200"/>
              </a:spcBef>
              <a:spcAft>
                <a:spcPts val="1200"/>
              </a:spcAft>
              <a:buNone/>
            </a:pPr>
            <a:r>
              <a:rPr lang="en"/>
              <a:t>More data and predictors would be needed when the model is weak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220" name="Google Shape;220;p24"/>
          <p:cNvSpPr txBox="1"/>
          <p:nvPr>
            <p:ph idx="1" type="body"/>
          </p:nvPr>
        </p:nvSpPr>
        <p:spPr>
          <a:xfrm>
            <a:off x="1297500" y="11161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Below is our model summary:</a:t>
            </a:r>
            <a:endParaRPr>
              <a:solidFill>
                <a:srgbClr val="FFFFFF"/>
              </a:solidFill>
            </a:endParaRPr>
          </a:p>
          <a:p>
            <a:pPr indent="0" lvl="0" marL="0" rtl="0" algn="l">
              <a:spcBef>
                <a:spcPts val="1200"/>
              </a:spcBef>
              <a:spcAft>
                <a:spcPts val="0"/>
              </a:spcAft>
              <a:buNone/>
            </a:pPr>
            <a:r>
              <a:rPr lang="en">
                <a:solidFill>
                  <a:srgbClr val="FFFFFF"/>
                </a:solidFill>
              </a:rPr>
              <a:t>We can see that the full model has the lowest RMSE while the stepwise model has the highest adjusted R</a:t>
            </a:r>
            <a:r>
              <a:rPr baseline="30000" lang="en">
                <a:solidFill>
                  <a:srgbClr val="FFFFFF"/>
                </a:solidFill>
              </a:rPr>
              <a:t>2</a:t>
            </a:r>
            <a:endParaRPr baseline="30000">
              <a:solidFill>
                <a:srgbClr val="FFFFFF"/>
              </a:solidFill>
            </a:endParaRPr>
          </a:p>
        </p:txBody>
      </p:sp>
      <p:pic>
        <p:nvPicPr>
          <p:cNvPr id="221" name="Google Shape;221;p24"/>
          <p:cNvPicPr preferRelativeResize="0"/>
          <p:nvPr/>
        </p:nvPicPr>
        <p:blipFill>
          <a:blip r:embed="rId3">
            <a:alphaModFix/>
          </a:blip>
          <a:stretch>
            <a:fillRect/>
          </a:stretch>
        </p:blipFill>
        <p:spPr>
          <a:xfrm>
            <a:off x="1372313" y="2618700"/>
            <a:ext cx="2809875" cy="1943100"/>
          </a:xfrm>
          <a:prstGeom prst="rect">
            <a:avLst/>
          </a:prstGeom>
          <a:noFill/>
          <a:ln>
            <a:noFill/>
          </a:ln>
        </p:spPr>
      </p:pic>
      <p:pic>
        <p:nvPicPr>
          <p:cNvPr id="222" name="Google Shape;222;p24"/>
          <p:cNvPicPr preferRelativeResize="0"/>
          <p:nvPr/>
        </p:nvPicPr>
        <p:blipFill>
          <a:blip r:embed="rId4">
            <a:alphaModFix/>
          </a:blip>
          <a:stretch>
            <a:fillRect/>
          </a:stretch>
        </p:blipFill>
        <p:spPr>
          <a:xfrm>
            <a:off x="5931400" y="2859435"/>
            <a:ext cx="2551675" cy="1568215"/>
          </a:xfrm>
          <a:prstGeom prst="rect">
            <a:avLst/>
          </a:prstGeom>
          <a:noFill/>
          <a:ln>
            <a:noFill/>
          </a:ln>
        </p:spPr>
      </p:pic>
      <p:sp>
        <p:nvSpPr>
          <p:cNvPr id="223" name="Google Shape;223;p24"/>
          <p:cNvSpPr txBox="1"/>
          <p:nvPr>
            <p:ph idx="2" type="body"/>
          </p:nvPr>
        </p:nvSpPr>
        <p:spPr>
          <a:xfrm>
            <a:off x="6535048" y="2335650"/>
            <a:ext cx="1543800" cy="329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1200"/>
              </a:spcAft>
              <a:buNone/>
            </a:pPr>
            <a:r>
              <a:rPr lang="en"/>
              <a:t>Predicted vs. Actua (full model)</a:t>
            </a:r>
            <a:endParaRPr/>
          </a:p>
        </p:txBody>
      </p:sp>
      <p:pic>
        <p:nvPicPr>
          <p:cNvPr id="224" name="Google Shape;224;p24"/>
          <p:cNvPicPr preferRelativeResize="0"/>
          <p:nvPr/>
        </p:nvPicPr>
        <p:blipFill>
          <a:blip r:embed="rId5">
            <a:alphaModFix/>
          </a:blip>
          <a:stretch>
            <a:fillRect/>
          </a:stretch>
        </p:blipFill>
        <p:spPr>
          <a:xfrm>
            <a:off x="5931400" y="727200"/>
            <a:ext cx="2551675" cy="1568225"/>
          </a:xfrm>
          <a:prstGeom prst="rect">
            <a:avLst/>
          </a:prstGeom>
          <a:noFill/>
          <a:ln>
            <a:noFill/>
          </a:ln>
        </p:spPr>
      </p:pic>
      <p:sp>
        <p:nvSpPr>
          <p:cNvPr id="225" name="Google Shape;225;p24"/>
          <p:cNvSpPr txBox="1"/>
          <p:nvPr>
            <p:ph idx="2" type="body"/>
          </p:nvPr>
        </p:nvSpPr>
        <p:spPr>
          <a:xfrm>
            <a:off x="6433500" y="4501475"/>
            <a:ext cx="1746900" cy="32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700"/>
              <a:t>Predicted vs. Actual (stepwise model)</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31" name="Google Shape;231;p25"/>
          <p:cNvSpPr txBox="1"/>
          <p:nvPr>
            <p:ph idx="1" type="body"/>
          </p:nvPr>
        </p:nvSpPr>
        <p:spPr>
          <a:xfrm>
            <a:off x="1297500" y="1116150"/>
            <a:ext cx="73797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Currently, we observed some degrees of skewness in variables including pop and dB. This can be remediated using non-linear transformations like log transformation.</a:t>
            </a:r>
            <a:endParaRPr/>
          </a:p>
          <a:p>
            <a:pPr indent="-311150" lvl="0" marL="457200" marR="0" rtl="0" algn="l">
              <a:lnSpc>
                <a:spcPct val="115000"/>
              </a:lnSpc>
              <a:spcBef>
                <a:spcPts val="1000"/>
              </a:spcBef>
              <a:spcAft>
                <a:spcPts val="0"/>
              </a:spcAft>
              <a:buSzPts val="1300"/>
              <a:buChar char="●"/>
            </a:pPr>
            <a:r>
              <a:rPr lang="en"/>
              <a:t>Split the dataset into training and testing sets, so that the model can be assessed using the unseen data. </a:t>
            </a:r>
            <a:endParaRPr/>
          </a:p>
          <a:p>
            <a:pPr indent="-311150" lvl="0" marL="457200" marR="0" rtl="0" algn="l">
              <a:lnSpc>
                <a:spcPct val="115000"/>
              </a:lnSpc>
              <a:spcBef>
                <a:spcPts val="1000"/>
              </a:spcBef>
              <a:spcAft>
                <a:spcPts val="0"/>
              </a:spcAft>
              <a:buSzPts val="1300"/>
              <a:buChar char="●"/>
            </a:pPr>
            <a:r>
              <a:rPr lang="en"/>
              <a:t>Collect more data. So far, we only have less than 600 data points to train the model. If we can gather more data from Spotify, the model would be more significant and predictive.</a:t>
            </a:r>
            <a:endParaRPr/>
          </a:p>
          <a:p>
            <a:pPr indent="-311150" lvl="0" marL="457200" marR="0" rtl="0" algn="l">
              <a:lnSpc>
                <a:spcPct val="115000"/>
              </a:lnSpc>
              <a:spcBef>
                <a:spcPts val="1000"/>
              </a:spcBef>
              <a:spcAft>
                <a:spcPts val="0"/>
              </a:spcAft>
              <a:buSzPts val="1300"/>
              <a:buChar char="●"/>
            </a:pPr>
            <a:r>
              <a:rPr lang="en"/>
              <a:t>Add categorical variable genre into the model. This can be done by applying clustering techniques (e.g KNN) to group the minor genres into major ones.</a:t>
            </a:r>
            <a:endParaRPr/>
          </a:p>
          <a:p>
            <a:pPr indent="-311150" lvl="0" marL="457200" marR="0" rtl="0" algn="l">
              <a:lnSpc>
                <a:spcPct val="115000"/>
              </a:lnSpc>
              <a:spcBef>
                <a:spcPts val="1000"/>
              </a:spcBef>
              <a:spcAft>
                <a:spcPts val="0"/>
              </a:spcAft>
              <a:buSzPts val="1300"/>
              <a:buChar char="●"/>
            </a:pPr>
            <a:r>
              <a:rPr lang="en"/>
              <a:t>More advanced machine learning models can be applied to achieve better accuracy. Models such as polynomial regression, generalized linear model, random forest and xgboost are all good candidates.</a:t>
            </a:r>
            <a:endParaRPr/>
          </a:p>
          <a:p>
            <a:pPr indent="-311150" lvl="0" marL="457200" marR="0" rtl="0" algn="l">
              <a:lnSpc>
                <a:spcPct val="115000"/>
              </a:lnSpc>
              <a:spcBef>
                <a:spcPts val="1000"/>
              </a:spcBef>
              <a:spcAft>
                <a:spcPts val="1000"/>
              </a:spcAft>
              <a:buSzPts val="1300"/>
              <a:buChar char="●"/>
            </a:pPr>
            <a:r>
              <a:rPr lang="en"/>
              <a:t>Analyze Spotify user comments for each song using NLP techniques. We can potentially create word embeddings using user reviews/reactions and train the model with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a:t>
            </a:r>
            <a:endParaRPr/>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summarized our findings in word format and the doc can be accessed  </a:t>
            </a:r>
            <a:r>
              <a:rPr lang="en" u="sng">
                <a:solidFill>
                  <a:schemeClr val="hlink"/>
                </a:solidFill>
                <a:hlinkClick r:id="rId3"/>
              </a:rPr>
              <a:t>here</a:t>
            </a:r>
            <a:r>
              <a:rPr lang="en"/>
              <a:t>.</a:t>
            </a:r>
            <a:endParaRPr/>
          </a:p>
          <a:p>
            <a:pPr indent="0" lvl="0" marL="0" rtl="0" algn="l">
              <a:spcBef>
                <a:spcPts val="1200"/>
              </a:spcBef>
              <a:spcAft>
                <a:spcPts val="1200"/>
              </a:spcAft>
              <a:buNone/>
            </a:pPr>
            <a:r>
              <a:rPr lang="en"/>
              <a:t>This slide and the report will both be uploaded to Canvas.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&amp; 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marR="0" rtl="0" algn="l">
              <a:lnSpc>
                <a:spcPct val="115000"/>
              </a:lnSpc>
              <a:spcBef>
                <a:spcPts val="0"/>
              </a:spcBef>
              <a:spcAft>
                <a:spcPts val="0"/>
              </a:spcAft>
              <a:buSzPts val="1300"/>
              <a:buChar char="●"/>
            </a:pPr>
            <a:r>
              <a:rPr lang="en"/>
              <a:t>Due to </a:t>
            </a:r>
            <a:r>
              <a:rPr lang="en"/>
              <a:t>digitization of the music label industry</a:t>
            </a:r>
            <a:r>
              <a:rPr lang="en"/>
              <a:t>, vast amounts of music related data can be utilized to help companies better understand the preferences of music listeners.</a:t>
            </a:r>
            <a:endParaRPr/>
          </a:p>
          <a:p>
            <a:pPr indent="-311150" lvl="0" marL="457200" marR="0" rtl="0" algn="l">
              <a:lnSpc>
                <a:spcPct val="115000"/>
              </a:lnSpc>
              <a:spcBef>
                <a:spcPts val="1000"/>
              </a:spcBef>
              <a:spcAft>
                <a:spcPts val="0"/>
              </a:spcAft>
              <a:buSzPts val="1300"/>
              <a:buChar char="●"/>
            </a:pPr>
            <a:r>
              <a:rPr lang="en"/>
              <a:t>Spotify is a Swedish audio streaming and media services provider founded on 23 April 2006 by Danidel Ek an Martin Lorentzon.  It is the world's largest music streaming service provider, with over 381 million monthly active users, including 172 million paying subscribers, as of September 2021.</a:t>
            </a:r>
            <a:endParaRPr/>
          </a:p>
          <a:p>
            <a:pPr indent="-311150" lvl="0" marL="457200" marR="0" rtl="0" algn="l">
              <a:lnSpc>
                <a:spcPct val="115000"/>
              </a:lnSpc>
              <a:spcBef>
                <a:spcPts val="1000"/>
              </a:spcBef>
              <a:spcAft>
                <a:spcPts val="0"/>
              </a:spcAft>
              <a:buSzPts val="1300"/>
              <a:buChar char="●"/>
            </a:pPr>
            <a:r>
              <a:rPr lang="en"/>
              <a:t>The current music recommendation analytics are more focused on the user specific metrics such as </a:t>
            </a:r>
            <a:r>
              <a:rPr lang="en"/>
              <a:t>favorite singers, music genres and listening history </a:t>
            </a:r>
            <a:r>
              <a:rPr lang="en"/>
              <a:t>and we believe adding the song specific metrics such as song duration, danceability, loudness, liveliness etc. can help Spotify improve its recommendation model. </a:t>
            </a:r>
            <a:endParaRPr/>
          </a:p>
          <a:p>
            <a:pPr indent="-311150" lvl="0" marL="457200" marR="0" rtl="0" algn="l">
              <a:lnSpc>
                <a:spcPct val="115000"/>
              </a:lnSpc>
              <a:spcBef>
                <a:spcPts val="1000"/>
              </a:spcBef>
              <a:spcAft>
                <a:spcPts val="1000"/>
              </a:spcAft>
              <a:buSzPts val="1300"/>
              <a:buChar char="●"/>
            </a:pPr>
            <a:r>
              <a:rPr lang="en"/>
              <a:t>Our study is to provide a music specific metrics focused complementary popularity prediction model to mitigate the limitations of user specific metrics focused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marR="0" rtl="0" algn="l">
              <a:lnSpc>
                <a:spcPct val="115000"/>
              </a:lnSpc>
              <a:spcBef>
                <a:spcPts val="0"/>
              </a:spcBef>
              <a:spcAft>
                <a:spcPts val="0"/>
              </a:spcAft>
              <a:buSzPts val="1300"/>
              <a:buChar char="●"/>
            </a:pPr>
            <a:r>
              <a:rPr lang="en"/>
              <a:t>The main idea of a project like this is to predict the popularity of something based on some known metrics. </a:t>
            </a:r>
            <a:endParaRPr/>
          </a:p>
          <a:p>
            <a:pPr indent="-311150" lvl="0" marL="457200" rtl="0" algn="l">
              <a:lnSpc>
                <a:spcPct val="115000"/>
              </a:lnSpc>
              <a:spcBef>
                <a:spcPts val="0"/>
              </a:spcBef>
              <a:spcAft>
                <a:spcPts val="0"/>
              </a:spcAft>
              <a:buSzPts val="1300"/>
              <a:buChar char="●"/>
            </a:pPr>
            <a:r>
              <a:rPr lang="en"/>
              <a:t>In general, a basic recommendation system is the basis for maintaining user retention which allows a company to make their platform more user-friendly and in turn generate more revenue.</a:t>
            </a:r>
            <a:endParaRPr/>
          </a:p>
          <a:p>
            <a:pPr indent="-304800" lvl="0" marL="457200" rtl="0" algn="l">
              <a:lnSpc>
                <a:spcPct val="115000"/>
              </a:lnSpc>
              <a:spcBef>
                <a:spcPts val="0"/>
              </a:spcBef>
              <a:spcAft>
                <a:spcPts val="0"/>
              </a:spcAft>
              <a:buSzPts val="1200"/>
              <a:buChar char="●"/>
            </a:pPr>
            <a:r>
              <a:rPr lang="en"/>
              <a:t>For example, in the case of Netflix, by using the known variables of a movie or a series, the popularity of it can be estimated. Those movies or series would then be recommended and if the person watches the recommended movie or series, the model is successful.</a:t>
            </a:r>
            <a:endParaRPr/>
          </a:p>
          <a:p>
            <a:pPr indent="-304800" lvl="0" marL="457200" rtl="0" algn="l">
              <a:lnSpc>
                <a:spcPct val="115000"/>
              </a:lnSpc>
              <a:spcBef>
                <a:spcPts val="0"/>
              </a:spcBef>
              <a:spcAft>
                <a:spcPts val="0"/>
              </a:spcAft>
              <a:buSzPts val="1200"/>
              <a:buChar char="●"/>
            </a:pPr>
            <a:r>
              <a:rPr lang="en"/>
              <a:t>Companies like Facebook can (and have) use known viewing patterns of a user correlate it with the known metrics of an ad and then using that can target a specific ad or piece of information towards them.</a:t>
            </a:r>
            <a:endParaRPr/>
          </a:p>
          <a:p>
            <a:pPr indent="-304800" lvl="0" marL="457200" rtl="0" algn="l">
              <a:lnSpc>
                <a:spcPct val="115000"/>
              </a:lnSpc>
              <a:spcBef>
                <a:spcPts val="0"/>
              </a:spcBef>
              <a:spcAft>
                <a:spcPts val="0"/>
              </a:spcAft>
              <a:buSzPts val="1200"/>
              <a:buChar char="●"/>
            </a:pPr>
            <a:r>
              <a:rPr lang="en"/>
              <a:t>Also in cases of advertising companies or agencies, models like these can be used to target a specific ad or a piece of information towards a person or a group of people.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a:t>
            </a:r>
            <a:endParaRPr/>
          </a:p>
          <a:p>
            <a:pPr indent="-311150" lvl="0" marL="457200" rtl="0" algn="l">
              <a:spcBef>
                <a:spcPts val="0"/>
              </a:spcBef>
              <a:spcAft>
                <a:spcPts val="0"/>
              </a:spcAft>
              <a:buSzPts val="1300"/>
              <a:buChar char="●"/>
            </a:pPr>
            <a:r>
              <a:rPr lang="en"/>
              <a:t>Exploratory data analysis</a:t>
            </a:r>
            <a:endParaRPr/>
          </a:p>
          <a:p>
            <a:pPr indent="-311150" lvl="0" marL="457200" rtl="0" algn="l">
              <a:spcBef>
                <a:spcPts val="0"/>
              </a:spcBef>
              <a:spcAft>
                <a:spcPts val="0"/>
              </a:spcAft>
              <a:buSzPts val="1300"/>
              <a:buChar char="●"/>
            </a:pPr>
            <a:r>
              <a:rPr lang="en"/>
              <a:t>Methods</a:t>
            </a:r>
            <a:endParaRPr/>
          </a:p>
          <a:p>
            <a:pPr indent="-311150" lvl="0" marL="457200" rtl="0" algn="l">
              <a:spcBef>
                <a:spcPts val="0"/>
              </a:spcBef>
              <a:spcAft>
                <a:spcPts val="0"/>
              </a:spcAft>
              <a:buSzPts val="1300"/>
              <a:buChar char="●"/>
            </a:pPr>
            <a:r>
              <a:rPr lang="en"/>
              <a:t>Results and evaluation</a:t>
            </a:r>
            <a:endParaRPr baseline="30000"/>
          </a:p>
          <a:p>
            <a:pPr indent="-311150" lvl="0" marL="457200" rtl="0" algn="l">
              <a:spcBef>
                <a:spcPts val="0"/>
              </a:spcBef>
              <a:spcAft>
                <a:spcPts val="0"/>
              </a:spcAft>
              <a:buSzPts val="1300"/>
              <a:buChar char="●"/>
            </a:pPr>
            <a:r>
              <a:rPr lang="en"/>
              <a:t>Future work</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Original dataset has 15 columns with 603 observations.</a:t>
            </a:r>
            <a:endParaRPr/>
          </a:p>
          <a:p>
            <a:pPr indent="0" lvl="0" marL="0" rtl="0" algn="l">
              <a:spcBef>
                <a:spcPts val="1200"/>
              </a:spcBef>
              <a:spcAft>
                <a:spcPts val="0"/>
              </a:spcAft>
              <a:buNone/>
            </a:pPr>
            <a:r>
              <a:rPr lang="en"/>
              <a:t>Each observation has the following:</a:t>
            </a:r>
            <a:endParaRPr/>
          </a:p>
          <a:p>
            <a:pPr indent="-292576" lvl="0" marL="457200" rtl="0" algn="l">
              <a:spcBef>
                <a:spcPts val="1200"/>
              </a:spcBef>
              <a:spcAft>
                <a:spcPts val="0"/>
              </a:spcAft>
              <a:buSzPct val="100000"/>
              <a:buChar char="●"/>
            </a:pPr>
            <a:r>
              <a:rPr lang="en"/>
              <a:t>Title - Name of the song</a:t>
            </a:r>
            <a:endParaRPr/>
          </a:p>
          <a:p>
            <a:pPr indent="-292576" lvl="0" marL="457200" rtl="0" algn="l">
              <a:spcBef>
                <a:spcPts val="0"/>
              </a:spcBef>
              <a:spcAft>
                <a:spcPts val="0"/>
              </a:spcAft>
              <a:buSzPct val="100000"/>
              <a:buChar char="●"/>
            </a:pPr>
            <a:r>
              <a:rPr lang="en"/>
              <a:t>Artist - </a:t>
            </a:r>
            <a:r>
              <a:rPr lang="en"/>
              <a:t>Creator</a:t>
            </a:r>
            <a:r>
              <a:rPr lang="en"/>
              <a:t> of the song</a:t>
            </a:r>
            <a:endParaRPr/>
          </a:p>
          <a:p>
            <a:pPr indent="-292576" lvl="0" marL="457200" rtl="0" algn="l">
              <a:spcBef>
                <a:spcPts val="0"/>
              </a:spcBef>
              <a:spcAft>
                <a:spcPts val="0"/>
              </a:spcAft>
              <a:buSzPct val="100000"/>
              <a:buChar char="●"/>
            </a:pPr>
            <a:r>
              <a:rPr lang="en"/>
              <a:t>Genre - Genre of the song</a:t>
            </a:r>
            <a:endParaRPr/>
          </a:p>
          <a:p>
            <a:pPr indent="-292576" lvl="0" marL="457200" rtl="0" algn="l">
              <a:spcBef>
                <a:spcPts val="0"/>
              </a:spcBef>
              <a:spcAft>
                <a:spcPts val="0"/>
              </a:spcAft>
              <a:buSzPct val="100000"/>
              <a:buChar char="●"/>
            </a:pPr>
            <a:r>
              <a:rPr lang="en"/>
              <a:t>Year - Release year of the song</a:t>
            </a:r>
            <a:endParaRPr/>
          </a:p>
          <a:p>
            <a:pPr indent="-292576" lvl="0" marL="457200" rtl="0" algn="l">
              <a:spcBef>
                <a:spcPts val="0"/>
              </a:spcBef>
              <a:spcAft>
                <a:spcPts val="0"/>
              </a:spcAft>
              <a:buSzPct val="100000"/>
              <a:buChar char="●"/>
            </a:pPr>
            <a:r>
              <a:rPr lang="en"/>
              <a:t>Bpm - The average beats per minutes of the song</a:t>
            </a:r>
            <a:endParaRPr/>
          </a:p>
          <a:p>
            <a:pPr indent="-292576" lvl="0" marL="457200" rtl="0" algn="l">
              <a:spcBef>
                <a:spcPts val="0"/>
              </a:spcBef>
              <a:spcAft>
                <a:spcPts val="0"/>
              </a:spcAft>
              <a:buSzPct val="100000"/>
              <a:buChar char="●"/>
            </a:pPr>
            <a:r>
              <a:rPr lang="en"/>
              <a:t>Energy - The energy of the song (Range 0 - 100. The more the value, the more energy of the song)</a:t>
            </a:r>
            <a:endParaRPr/>
          </a:p>
          <a:p>
            <a:pPr indent="-292576" lvl="0" marL="457200" rtl="0" algn="l">
              <a:spcBef>
                <a:spcPts val="0"/>
              </a:spcBef>
              <a:spcAft>
                <a:spcPts val="0"/>
              </a:spcAft>
              <a:buSzPct val="100000"/>
              <a:buChar char="●"/>
            </a:pPr>
            <a:r>
              <a:rPr lang="en"/>
              <a:t>Dance - The </a:t>
            </a:r>
            <a:r>
              <a:rPr lang="en"/>
              <a:t>danceability</a:t>
            </a:r>
            <a:r>
              <a:rPr lang="en"/>
              <a:t> of the song </a:t>
            </a:r>
            <a:r>
              <a:rPr lang="en"/>
              <a:t>(Range 0 - 100. The more the value, the easier it is to dance to the song)</a:t>
            </a:r>
            <a:endParaRPr/>
          </a:p>
          <a:p>
            <a:pPr indent="-292576" lvl="0" marL="457200" rtl="0" algn="l">
              <a:spcBef>
                <a:spcPts val="0"/>
              </a:spcBef>
              <a:spcAft>
                <a:spcPts val="0"/>
              </a:spcAft>
              <a:buSzPct val="100000"/>
              <a:buChar char="●"/>
            </a:pPr>
            <a:r>
              <a:rPr lang="en"/>
              <a:t>Db - The loudness of the song</a:t>
            </a:r>
            <a:endParaRPr/>
          </a:p>
          <a:p>
            <a:pPr indent="-292576" lvl="0" marL="457200" rtl="0" algn="l">
              <a:spcBef>
                <a:spcPts val="0"/>
              </a:spcBef>
              <a:spcAft>
                <a:spcPts val="0"/>
              </a:spcAft>
              <a:buSzPct val="100000"/>
              <a:buChar char="●"/>
            </a:pPr>
            <a:r>
              <a:rPr lang="en"/>
              <a:t>Live - The liveness of the song </a:t>
            </a:r>
            <a:r>
              <a:rPr lang="en"/>
              <a:t>(Range 0 - 100. The more the value, the more likely song is a live recording)</a:t>
            </a:r>
            <a:endParaRPr/>
          </a:p>
          <a:p>
            <a:pPr indent="-292576" lvl="0" marL="457200" rtl="0" algn="l">
              <a:spcBef>
                <a:spcPts val="0"/>
              </a:spcBef>
              <a:spcAft>
                <a:spcPts val="0"/>
              </a:spcAft>
              <a:buSzPct val="100000"/>
              <a:buChar char="●"/>
            </a:pPr>
            <a:r>
              <a:rPr lang="en"/>
              <a:t>Val - The positive mood for the song </a:t>
            </a:r>
            <a:r>
              <a:rPr lang="en"/>
              <a:t>(Range 0 - 100. The more the value, the more more positive mood for the song)</a:t>
            </a:r>
            <a:endParaRPr/>
          </a:p>
          <a:p>
            <a:pPr indent="-292576" lvl="0" marL="457200" rtl="0" algn="l">
              <a:spcBef>
                <a:spcPts val="0"/>
              </a:spcBef>
              <a:spcAft>
                <a:spcPts val="0"/>
              </a:spcAft>
              <a:buSzPct val="100000"/>
              <a:buChar char="●"/>
            </a:pPr>
            <a:r>
              <a:rPr lang="en"/>
              <a:t>Dur - The length of the song</a:t>
            </a:r>
            <a:endParaRPr/>
          </a:p>
          <a:p>
            <a:pPr indent="-292576" lvl="0" marL="457200" rtl="0" algn="l">
              <a:spcBef>
                <a:spcPts val="0"/>
              </a:spcBef>
              <a:spcAft>
                <a:spcPts val="0"/>
              </a:spcAft>
              <a:buSzPct val="100000"/>
              <a:buChar char="●"/>
            </a:pPr>
            <a:r>
              <a:rPr lang="en"/>
              <a:t>Acoustic</a:t>
            </a:r>
            <a:r>
              <a:rPr lang="en"/>
              <a:t> - The accousticness of the song </a:t>
            </a:r>
            <a:r>
              <a:rPr lang="en"/>
              <a:t>(Range 0 - 100. The more the value, the more acoustic of a song)</a:t>
            </a:r>
            <a:endParaRPr/>
          </a:p>
          <a:p>
            <a:pPr indent="-292576" lvl="0" marL="457200" rtl="0" algn="l">
              <a:spcBef>
                <a:spcPts val="0"/>
              </a:spcBef>
              <a:spcAft>
                <a:spcPts val="0"/>
              </a:spcAft>
              <a:buSzPct val="100000"/>
              <a:buChar char="●"/>
            </a:pPr>
            <a:r>
              <a:rPr lang="en"/>
              <a:t>Speech - The speechiness of the song </a:t>
            </a:r>
            <a:r>
              <a:rPr lang="en"/>
              <a:t>(Range 0 - 100. The more the value, the more spoken words in the song)</a:t>
            </a:r>
            <a:endParaRPr/>
          </a:p>
          <a:p>
            <a:pPr indent="-292576" lvl="0" marL="457200" rtl="0" algn="l">
              <a:spcBef>
                <a:spcPts val="0"/>
              </a:spcBef>
              <a:spcAft>
                <a:spcPts val="0"/>
              </a:spcAft>
              <a:buSzPct val="100000"/>
              <a:buChar char="●"/>
            </a:pPr>
            <a:r>
              <a:rPr lang="en"/>
              <a:t>Pop - The popularity of the song </a:t>
            </a:r>
            <a:r>
              <a:rPr lang="en"/>
              <a:t>(Range 0 - 100. The more the value, the more popular the song)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summary</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the summary of the original dataset.</a:t>
            </a:r>
            <a:endParaRPr/>
          </a:p>
        </p:txBody>
      </p:sp>
      <p:pic>
        <p:nvPicPr>
          <p:cNvPr id="166" name="Google Shape;166;p18"/>
          <p:cNvPicPr preferRelativeResize="0"/>
          <p:nvPr/>
        </p:nvPicPr>
        <p:blipFill>
          <a:blip r:embed="rId3">
            <a:alphaModFix/>
          </a:blip>
          <a:stretch>
            <a:fillRect/>
          </a:stretch>
        </p:blipFill>
        <p:spPr>
          <a:xfrm>
            <a:off x="0" y="2433250"/>
            <a:ext cx="9144001" cy="203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72" name="Google Shape;17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Preprocessing</a:t>
            </a:r>
            <a:endParaRPr/>
          </a:p>
          <a:p>
            <a:pPr indent="-298450" lvl="1" marL="914400" rtl="0" algn="l">
              <a:spcBef>
                <a:spcPts val="0"/>
              </a:spcBef>
              <a:spcAft>
                <a:spcPts val="0"/>
              </a:spcAft>
              <a:buSzPts val="1100"/>
              <a:buChar char="○"/>
            </a:pPr>
            <a:r>
              <a:rPr lang="en"/>
              <a:t>Accuracy</a:t>
            </a:r>
            <a:endParaRPr/>
          </a:p>
          <a:p>
            <a:pPr indent="-298450" lvl="1" marL="914400" rtl="0" algn="l">
              <a:spcBef>
                <a:spcPts val="0"/>
              </a:spcBef>
              <a:spcAft>
                <a:spcPts val="0"/>
              </a:spcAft>
              <a:buSzPts val="1100"/>
              <a:buChar char="○"/>
            </a:pPr>
            <a:r>
              <a:rPr lang="en"/>
              <a:t>Outliers</a:t>
            </a:r>
            <a:endParaRPr/>
          </a:p>
          <a:p>
            <a:pPr indent="-298450" lvl="1" marL="914400" rtl="0" algn="l">
              <a:spcBef>
                <a:spcPts val="0"/>
              </a:spcBef>
              <a:spcAft>
                <a:spcPts val="0"/>
              </a:spcAft>
              <a:buSzPts val="1100"/>
              <a:buChar char="○"/>
            </a:pPr>
            <a:r>
              <a:rPr lang="en"/>
              <a:t>Missing Values</a:t>
            </a:r>
            <a:endParaRPr/>
          </a:p>
          <a:p>
            <a:pPr indent="-311150" lvl="0" marL="457200" rtl="0" algn="l">
              <a:spcBef>
                <a:spcPts val="0"/>
              </a:spcBef>
              <a:spcAft>
                <a:spcPts val="0"/>
              </a:spcAft>
              <a:buSzPts val="1300"/>
              <a:buChar char="●"/>
            </a:pPr>
            <a:r>
              <a:rPr lang="en"/>
              <a:t>Checking Assumptions</a:t>
            </a:r>
            <a:endParaRPr/>
          </a:p>
          <a:p>
            <a:pPr indent="-298450" lvl="1" marL="914400" rtl="0" algn="l">
              <a:spcBef>
                <a:spcPts val="0"/>
              </a:spcBef>
              <a:spcAft>
                <a:spcPts val="0"/>
              </a:spcAft>
              <a:buSzPts val="1100"/>
              <a:buChar char="○"/>
            </a:pPr>
            <a:r>
              <a:rPr lang="en"/>
              <a:t>Additivity</a:t>
            </a:r>
            <a:endParaRPr/>
          </a:p>
          <a:p>
            <a:pPr indent="-298450" lvl="1" marL="914400" rtl="0" algn="l">
              <a:spcBef>
                <a:spcPts val="0"/>
              </a:spcBef>
              <a:spcAft>
                <a:spcPts val="0"/>
              </a:spcAft>
              <a:buSzPts val="1100"/>
              <a:buChar char="○"/>
            </a:pPr>
            <a:r>
              <a:rPr lang="en"/>
              <a:t>Linearity</a:t>
            </a:r>
            <a:endParaRPr/>
          </a:p>
          <a:p>
            <a:pPr indent="-298450" lvl="1" marL="914400" rtl="0" algn="l">
              <a:spcBef>
                <a:spcPts val="0"/>
              </a:spcBef>
              <a:spcAft>
                <a:spcPts val="0"/>
              </a:spcAft>
              <a:buSzPts val="1100"/>
              <a:buChar char="○"/>
            </a:pPr>
            <a:r>
              <a:rPr lang="en"/>
              <a:t>Normality</a:t>
            </a:r>
            <a:endParaRPr/>
          </a:p>
          <a:p>
            <a:pPr indent="-298450" lvl="1" marL="914400" rtl="0" algn="l">
              <a:spcBef>
                <a:spcPts val="0"/>
              </a:spcBef>
              <a:spcAft>
                <a:spcPts val="0"/>
              </a:spcAft>
              <a:buSzPts val="1100"/>
              <a:buChar char="○"/>
            </a:pPr>
            <a:r>
              <a:rPr lang="en"/>
              <a:t>Homogeneity and Homoscedasticity</a:t>
            </a:r>
            <a:endParaRPr/>
          </a:p>
        </p:txBody>
      </p:sp>
      <p:pic>
        <p:nvPicPr>
          <p:cNvPr id="173" name="Google Shape;173;p19"/>
          <p:cNvPicPr preferRelativeResize="0"/>
          <p:nvPr/>
        </p:nvPicPr>
        <p:blipFill>
          <a:blip r:embed="rId3">
            <a:alphaModFix/>
          </a:blip>
          <a:stretch>
            <a:fillRect/>
          </a:stretch>
        </p:blipFill>
        <p:spPr>
          <a:xfrm>
            <a:off x="5396025" y="816450"/>
            <a:ext cx="3324225" cy="2038350"/>
          </a:xfrm>
          <a:prstGeom prst="rect">
            <a:avLst/>
          </a:prstGeom>
          <a:noFill/>
          <a:ln>
            <a:noFill/>
          </a:ln>
        </p:spPr>
      </p:pic>
      <p:sp>
        <p:nvSpPr>
          <p:cNvPr id="174" name="Google Shape;174;p19"/>
          <p:cNvSpPr txBox="1"/>
          <p:nvPr/>
        </p:nvSpPr>
        <p:spPr>
          <a:xfrm>
            <a:off x="5396025" y="509200"/>
            <a:ext cx="194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Correlation plot</a:t>
            </a:r>
            <a:endParaRPr sz="1100">
              <a:solidFill>
                <a:schemeClr val="lt1"/>
              </a:solidFill>
              <a:latin typeface="Lato"/>
              <a:ea typeface="Lato"/>
              <a:cs typeface="Lato"/>
              <a:sym typeface="Lato"/>
            </a:endParaRPr>
          </a:p>
        </p:txBody>
      </p:sp>
      <p:pic>
        <p:nvPicPr>
          <p:cNvPr id="175" name="Google Shape;175;p19"/>
          <p:cNvPicPr preferRelativeResize="0"/>
          <p:nvPr/>
        </p:nvPicPr>
        <p:blipFill>
          <a:blip r:embed="rId4">
            <a:alphaModFix/>
          </a:blip>
          <a:stretch>
            <a:fillRect/>
          </a:stretch>
        </p:blipFill>
        <p:spPr>
          <a:xfrm>
            <a:off x="5644600" y="3151375"/>
            <a:ext cx="2743200" cy="1685925"/>
          </a:xfrm>
          <a:prstGeom prst="rect">
            <a:avLst/>
          </a:prstGeom>
          <a:noFill/>
          <a:ln>
            <a:noFill/>
          </a:ln>
        </p:spPr>
      </p:pic>
      <p:sp>
        <p:nvSpPr>
          <p:cNvPr id="176" name="Google Shape;176;p19"/>
          <p:cNvSpPr txBox="1"/>
          <p:nvPr/>
        </p:nvSpPr>
        <p:spPr>
          <a:xfrm>
            <a:off x="5575888" y="2860300"/>
            <a:ext cx="2610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Lato"/>
                <a:ea typeface="Lato"/>
                <a:cs typeface="Lato"/>
                <a:sym typeface="Lato"/>
              </a:rPr>
              <a:t>QQ plot with light tails on both ends</a:t>
            </a:r>
            <a:endParaRPr sz="1100">
              <a:solidFill>
                <a:schemeClr val="lt1"/>
              </a:solidFill>
              <a:latin typeface="Lato"/>
              <a:ea typeface="Lato"/>
              <a:cs typeface="Lato"/>
              <a:sym typeface="Lato"/>
            </a:endParaRPr>
          </a:p>
        </p:txBody>
      </p:sp>
      <p:sp>
        <p:nvSpPr>
          <p:cNvPr id="177" name="Google Shape;177;p19"/>
          <p:cNvSpPr/>
          <p:nvPr/>
        </p:nvSpPr>
        <p:spPr>
          <a:xfrm>
            <a:off x="6704225" y="166875"/>
            <a:ext cx="1593900" cy="537000"/>
          </a:xfrm>
          <a:prstGeom prst="wedgeRectCallout">
            <a:avLst>
              <a:gd fmla="val -38916" name="adj1"/>
              <a:gd fmla="val 138273"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lt1"/>
                </a:solidFill>
                <a:latin typeface="Lato"/>
                <a:ea typeface="Lato"/>
                <a:cs typeface="Lato"/>
                <a:sym typeface="Lato"/>
              </a:rPr>
              <a:t>dB and nrgy are positively correlated with Pearson correlation=0.6434</a:t>
            </a:r>
            <a:endParaRPr sz="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83" name="Google Shape;183;p20"/>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Visualization and insights</a:t>
            </a:r>
            <a:endParaRPr/>
          </a:p>
          <a:p>
            <a:pPr indent="-298450" lvl="1" marL="914400" rtl="0" algn="l">
              <a:spcBef>
                <a:spcPts val="0"/>
              </a:spcBef>
              <a:spcAft>
                <a:spcPts val="0"/>
              </a:spcAft>
              <a:buSzPts val="1100"/>
              <a:buChar char="○"/>
            </a:pPr>
            <a:r>
              <a:rPr lang="en"/>
              <a:t>Average bpm over time is decreasing slightly</a:t>
            </a:r>
            <a:endParaRPr/>
          </a:p>
          <a:p>
            <a:pPr indent="-298450" lvl="1" marL="914400" rtl="0" algn="l">
              <a:spcBef>
                <a:spcPts val="0"/>
              </a:spcBef>
              <a:spcAft>
                <a:spcPts val="0"/>
              </a:spcAft>
              <a:buSzPts val="1100"/>
              <a:buChar char="○"/>
            </a:pPr>
            <a:r>
              <a:rPr lang="en"/>
              <a:t>The most popular music genre is dance pop</a:t>
            </a:r>
            <a:endParaRPr/>
          </a:p>
          <a:p>
            <a:pPr indent="-298450" lvl="1" marL="914400" rtl="0" algn="l">
              <a:spcBef>
                <a:spcPts val="0"/>
              </a:spcBef>
              <a:spcAft>
                <a:spcPts val="0"/>
              </a:spcAft>
              <a:buSzPts val="1100"/>
              <a:buChar char="○"/>
            </a:pPr>
            <a:r>
              <a:rPr lang="en"/>
              <a:t>Top 3 </a:t>
            </a:r>
            <a:r>
              <a:rPr lang="en"/>
              <a:t>popular</a:t>
            </a:r>
            <a:r>
              <a:rPr lang="en"/>
              <a:t> artists from 2010 to 2019 are Katy Perry, Lady Gaga and Maroon 5</a:t>
            </a:r>
            <a:endParaRPr/>
          </a:p>
        </p:txBody>
      </p:sp>
      <p:pic>
        <p:nvPicPr>
          <p:cNvPr id="184" name="Google Shape;184;p20"/>
          <p:cNvPicPr preferRelativeResize="0"/>
          <p:nvPr/>
        </p:nvPicPr>
        <p:blipFill>
          <a:blip r:embed="rId3">
            <a:alphaModFix/>
          </a:blip>
          <a:stretch>
            <a:fillRect/>
          </a:stretch>
        </p:blipFill>
        <p:spPr>
          <a:xfrm>
            <a:off x="5896650" y="525400"/>
            <a:ext cx="2743200" cy="1685925"/>
          </a:xfrm>
          <a:prstGeom prst="rect">
            <a:avLst/>
          </a:prstGeom>
          <a:noFill/>
          <a:ln>
            <a:noFill/>
          </a:ln>
        </p:spPr>
      </p:pic>
      <p:pic>
        <p:nvPicPr>
          <p:cNvPr id="185" name="Google Shape;185;p20"/>
          <p:cNvPicPr preferRelativeResize="0"/>
          <p:nvPr/>
        </p:nvPicPr>
        <p:blipFill>
          <a:blip r:embed="rId4">
            <a:alphaModFix/>
          </a:blip>
          <a:stretch>
            <a:fillRect/>
          </a:stretch>
        </p:blipFill>
        <p:spPr>
          <a:xfrm>
            <a:off x="1825350" y="3329325"/>
            <a:ext cx="2743200" cy="1438275"/>
          </a:xfrm>
          <a:prstGeom prst="rect">
            <a:avLst/>
          </a:prstGeom>
          <a:noFill/>
          <a:ln>
            <a:noFill/>
          </a:ln>
        </p:spPr>
      </p:pic>
      <p:pic>
        <p:nvPicPr>
          <p:cNvPr id="186" name="Google Shape;186;p20"/>
          <p:cNvPicPr preferRelativeResize="0"/>
          <p:nvPr/>
        </p:nvPicPr>
        <p:blipFill>
          <a:blip r:embed="rId5">
            <a:alphaModFix/>
          </a:blip>
          <a:stretch>
            <a:fillRect/>
          </a:stretch>
        </p:blipFill>
        <p:spPr>
          <a:xfrm>
            <a:off x="5439450" y="2805450"/>
            <a:ext cx="3200400"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192" name="Google Shape;192;p21"/>
          <p:cNvSpPr txBox="1"/>
          <p:nvPr>
            <p:ph idx="1" type="body"/>
          </p:nvPr>
        </p:nvSpPr>
        <p:spPr>
          <a:xfrm>
            <a:off x="1297500" y="805550"/>
            <a:ext cx="7497600" cy="2911200"/>
          </a:xfrm>
          <a:prstGeom prst="rect">
            <a:avLst/>
          </a:prstGeom>
        </p:spPr>
        <p:txBody>
          <a:bodyPr anchorCtr="0" anchor="t" bIns="91425" lIns="91425" spcFirstLastPara="1" rIns="91425" wrap="square" tIns="91425">
            <a:noAutofit/>
          </a:bodyPr>
          <a:lstStyle/>
          <a:p>
            <a:pPr indent="-311150" lvl="0" marL="285750" marR="0" rtl="0" algn="l">
              <a:lnSpc>
                <a:spcPct val="115000"/>
              </a:lnSpc>
              <a:spcBef>
                <a:spcPts val="0"/>
              </a:spcBef>
              <a:spcAft>
                <a:spcPts val="0"/>
              </a:spcAft>
              <a:buSzPts val="1300"/>
              <a:buChar char="●"/>
            </a:pPr>
            <a:r>
              <a:rPr lang="en"/>
              <a:t>We chose multiple linear regression to build the forecast model and pop score is our dependent variable.</a:t>
            </a:r>
            <a:endParaRPr/>
          </a:p>
          <a:p>
            <a:pPr indent="-311150" lvl="0" marL="285750" marR="0" rtl="0" algn="l">
              <a:lnSpc>
                <a:spcPct val="115000"/>
              </a:lnSpc>
              <a:spcBef>
                <a:spcPts val="1000"/>
              </a:spcBef>
              <a:spcAft>
                <a:spcPts val="0"/>
              </a:spcAft>
              <a:buSzPts val="1300"/>
              <a:buChar char="●"/>
            </a:pPr>
            <a:r>
              <a:rPr lang="en"/>
              <a:t>Three stages: 1. run the pop score against all other numerical variables to build a full model; 2. run pop score against nrgy,  live, dur,  dnce, and  acous, which were shown as highly correlated with pop score in our exploratory data analysis; 3. built a stepwise regression model based on both backward and forward selection.</a:t>
            </a:r>
            <a:endParaRPr/>
          </a:p>
          <a:p>
            <a:pPr indent="-311150" lvl="0" marL="285750" marR="0" rtl="0" algn="l">
              <a:lnSpc>
                <a:spcPct val="115000"/>
              </a:lnSpc>
              <a:spcBef>
                <a:spcPts val="1000"/>
              </a:spcBef>
              <a:spcAft>
                <a:spcPts val="0"/>
              </a:spcAft>
              <a:buSzPts val="1300"/>
              <a:buChar char="●"/>
            </a:pPr>
            <a:r>
              <a:rPr lang="en"/>
              <a:t>Stepwise regression is a method of fitting regression models in which the choice of predictive variables is carried out by an automatic procedure. In each step, a variable is considered for addition to or subtraction from the set of explanatory variables based on the form of a forward, backward, or combined sequence of F-tests or t-tests. In our analysis, we used both directions.</a:t>
            </a:r>
            <a:endParaRPr/>
          </a:p>
          <a:p>
            <a:pPr indent="-311150" lvl="0" marL="285750" marR="0" rtl="0" algn="l">
              <a:lnSpc>
                <a:spcPct val="115000"/>
              </a:lnSpc>
              <a:spcBef>
                <a:spcPts val="1000"/>
              </a:spcBef>
              <a:spcAft>
                <a:spcPts val="0"/>
              </a:spcAft>
              <a:buSzPts val="1300"/>
              <a:buChar char="●"/>
            </a:pPr>
            <a:r>
              <a:rPr lang="en"/>
              <a:t>Algorithm: The ‘lm’ function was used in the first two steps. Then we installed the ‘leap’ and ‘MASS’ packages  and used the ‘stepAIC’ function from the packages to build a stepwise regression model.</a:t>
            </a:r>
            <a:endParaRPr/>
          </a:p>
          <a:p>
            <a:pPr indent="-311150" lvl="0" marL="285750" marR="0" rtl="0" algn="l">
              <a:lnSpc>
                <a:spcPct val="115000"/>
              </a:lnSpc>
              <a:spcBef>
                <a:spcPts val="1000"/>
              </a:spcBef>
              <a:spcAft>
                <a:spcPts val="1000"/>
              </a:spcAft>
              <a:buSzPts val="1300"/>
              <a:buChar char="●"/>
            </a:pPr>
            <a:r>
              <a:rPr lang="en"/>
              <a:t>Evaluation: we used both R</a:t>
            </a:r>
            <a:r>
              <a:rPr baseline="30000" lang="en"/>
              <a:t>2</a:t>
            </a:r>
            <a:r>
              <a:rPr lang="en"/>
              <a:t> and root mean square error (RMSE) as our model evaluation metrics. RMSE is the standard deviation of the residuals, and it tells how concentrated the data is around the line of best fit.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