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46" autoAdjust="0"/>
    <p:restoredTop sz="94660"/>
  </p:normalViewPr>
  <p:slideViewPr>
    <p:cSldViewPr snapToGrid="0">
      <p:cViewPr varScale="1">
        <p:scale>
          <a:sx n="44" d="100"/>
          <a:sy n="44"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FE269A-03F2-407B-85FD-DBF81B517590}" type="datetimeFigureOut">
              <a:rPr lang="en-UG" smtClean="0"/>
              <a:t>04-Nov-24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228017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E269A-03F2-407B-85FD-DBF81B517590}" type="datetimeFigureOut">
              <a:rPr lang="en-UG" smtClean="0"/>
              <a:t>04-Nov-24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380495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E269A-03F2-407B-85FD-DBF81B517590}" type="datetimeFigureOut">
              <a:rPr lang="en-UG" smtClean="0"/>
              <a:t>04-Nov-24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D05CDE0-9EC9-4E5C-B64A-0F1B3A4C1D71}" type="slidenum">
              <a:rPr lang="en-UG" smtClean="0"/>
              <a:t>‹#›</a:t>
            </a:fld>
            <a:endParaRPr lang="en-U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4017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E269A-03F2-407B-85FD-DBF81B517590}" type="datetimeFigureOut">
              <a:rPr lang="en-UG" smtClean="0"/>
              <a:t>04-Nov-24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2914459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E269A-03F2-407B-85FD-DBF81B517590}" type="datetimeFigureOut">
              <a:rPr lang="en-UG" smtClean="0"/>
              <a:t>04-Nov-24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D05CDE0-9EC9-4E5C-B64A-0F1B3A4C1D71}" type="slidenum">
              <a:rPr lang="en-UG" smtClean="0"/>
              <a:t>‹#›</a:t>
            </a:fld>
            <a:endParaRPr lang="en-U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2727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E269A-03F2-407B-85FD-DBF81B517590}" type="datetimeFigureOut">
              <a:rPr lang="en-UG" smtClean="0"/>
              <a:t>04-Nov-24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1600747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E269A-03F2-407B-85FD-DBF81B517590}" type="datetimeFigureOut">
              <a:rPr lang="en-UG" smtClean="0"/>
              <a:t>04-Nov-24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110666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E269A-03F2-407B-85FD-DBF81B517590}" type="datetimeFigureOut">
              <a:rPr lang="en-UG" smtClean="0"/>
              <a:t>04-Nov-24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249212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E269A-03F2-407B-85FD-DBF81B517590}" type="datetimeFigureOut">
              <a:rPr lang="en-UG" smtClean="0"/>
              <a:t>04-Nov-24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366110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E269A-03F2-407B-85FD-DBF81B517590}" type="datetimeFigureOut">
              <a:rPr lang="en-UG" smtClean="0"/>
              <a:t>04-Nov-24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30159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FE269A-03F2-407B-85FD-DBF81B517590}" type="datetimeFigureOut">
              <a:rPr lang="en-UG" smtClean="0"/>
              <a:t>04-Nov-24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327140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FE269A-03F2-407B-85FD-DBF81B517590}" type="datetimeFigureOut">
              <a:rPr lang="en-UG" smtClean="0"/>
              <a:t>04-Nov-24</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14580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FE269A-03F2-407B-85FD-DBF81B517590}" type="datetimeFigureOut">
              <a:rPr lang="en-UG" smtClean="0"/>
              <a:t>04-Nov-24</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330835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E269A-03F2-407B-85FD-DBF81B517590}" type="datetimeFigureOut">
              <a:rPr lang="en-UG" smtClean="0"/>
              <a:t>04-Nov-24</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327460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E269A-03F2-407B-85FD-DBF81B517590}" type="datetimeFigureOut">
              <a:rPr lang="en-UG" smtClean="0"/>
              <a:t>04-Nov-24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189603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FE269A-03F2-407B-85FD-DBF81B517590}" type="datetimeFigureOut">
              <a:rPr lang="en-UG" smtClean="0"/>
              <a:t>04-Nov-24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3D05CDE0-9EC9-4E5C-B64A-0F1B3A4C1D71}" type="slidenum">
              <a:rPr lang="en-UG" smtClean="0"/>
              <a:t>‹#›</a:t>
            </a:fld>
            <a:endParaRPr lang="en-UG"/>
          </a:p>
        </p:txBody>
      </p:sp>
    </p:spTree>
    <p:extLst>
      <p:ext uri="{BB962C8B-B14F-4D97-AF65-F5344CB8AC3E}">
        <p14:creationId xmlns:p14="http://schemas.microsoft.com/office/powerpoint/2010/main" val="122863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FE269A-03F2-407B-85FD-DBF81B517590}" type="datetimeFigureOut">
              <a:rPr lang="en-UG" smtClean="0"/>
              <a:t>04-Nov-24</a:t>
            </a:fld>
            <a:endParaRPr lang="en-U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05CDE0-9EC9-4E5C-B64A-0F1B3A4C1D71}" type="slidenum">
              <a:rPr lang="en-UG" smtClean="0"/>
              <a:t>‹#›</a:t>
            </a:fld>
            <a:endParaRPr lang="en-UG"/>
          </a:p>
        </p:txBody>
      </p:sp>
    </p:spTree>
    <p:extLst>
      <p:ext uri="{BB962C8B-B14F-4D97-AF65-F5344CB8AC3E}">
        <p14:creationId xmlns:p14="http://schemas.microsoft.com/office/powerpoint/2010/main" val="42542792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74A3-0BBD-4A35-9E6D-0652F5D70ED6}"/>
              </a:ext>
            </a:extLst>
          </p:cNvPr>
          <p:cNvSpPr>
            <a:spLocks noGrp="1"/>
          </p:cNvSpPr>
          <p:nvPr>
            <p:ph type="ctrTitle"/>
          </p:nvPr>
        </p:nvSpPr>
        <p:spPr>
          <a:xfrm>
            <a:off x="2692398" y="2671233"/>
            <a:ext cx="6815669" cy="1515533"/>
          </a:xfrm>
        </p:spPr>
        <p:txBody>
          <a:bodyPr>
            <a:normAutofit fontScale="90000"/>
          </a:bodyPr>
          <a:lstStyle/>
          <a:p>
            <a:r>
              <a:rPr lang="en-US" dirty="0"/>
              <a:t>GROUP 2: STUDENTS’ GPA PREDICTION</a:t>
            </a:r>
            <a:endParaRPr lang="en-UG" dirty="0"/>
          </a:p>
        </p:txBody>
      </p:sp>
      <p:sp>
        <p:nvSpPr>
          <p:cNvPr id="3" name="Subtitle 2">
            <a:extLst>
              <a:ext uri="{FF2B5EF4-FFF2-40B4-BE49-F238E27FC236}">
                <a16:creationId xmlns:a16="http://schemas.microsoft.com/office/drawing/2014/main" id="{5152652A-723A-4D55-BEED-065436C2AF58}"/>
              </a:ext>
            </a:extLst>
          </p:cNvPr>
          <p:cNvSpPr>
            <a:spLocks noGrp="1"/>
          </p:cNvSpPr>
          <p:nvPr>
            <p:ph type="subTitle" idx="1"/>
          </p:nvPr>
        </p:nvSpPr>
        <p:spPr>
          <a:xfrm>
            <a:off x="2692398" y="4049483"/>
            <a:ext cx="6815669" cy="1320802"/>
          </a:xfrm>
        </p:spPr>
        <p:txBody>
          <a:bodyPr/>
          <a:lstStyle/>
          <a:p>
            <a:r>
              <a:rPr lang="en-US" dirty="0"/>
              <a:t>By Gerald Bwanika, Ivan Kitakule and Arnold Beeka</a:t>
            </a:r>
            <a:endParaRPr lang="en-UG" dirty="0"/>
          </a:p>
        </p:txBody>
      </p:sp>
    </p:spTree>
    <p:extLst>
      <p:ext uri="{BB962C8B-B14F-4D97-AF65-F5344CB8AC3E}">
        <p14:creationId xmlns:p14="http://schemas.microsoft.com/office/powerpoint/2010/main" val="245686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D285-77DB-429D-AC29-E38CC225B21E}"/>
              </a:ext>
            </a:extLst>
          </p:cNvPr>
          <p:cNvSpPr>
            <a:spLocks noGrp="1"/>
          </p:cNvSpPr>
          <p:nvPr>
            <p:ph type="title"/>
          </p:nvPr>
        </p:nvSpPr>
        <p:spPr/>
        <p:txBody>
          <a:bodyPr/>
          <a:lstStyle/>
          <a:p>
            <a:r>
              <a:rPr lang="en-US" dirty="0"/>
              <a:t>INSIGHTS FROM THE DATA</a:t>
            </a:r>
            <a:endParaRPr lang="en-UG" dirty="0"/>
          </a:p>
        </p:txBody>
      </p:sp>
      <p:sp>
        <p:nvSpPr>
          <p:cNvPr id="3" name="Content Placeholder 2">
            <a:extLst>
              <a:ext uri="{FF2B5EF4-FFF2-40B4-BE49-F238E27FC236}">
                <a16:creationId xmlns:a16="http://schemas.microsoft.com/office/drawing/2014/main" id="{A2E23E2B-BD08-4328-AB51-F7804B2AB57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12121"/>
                </a:solidFill>
                <a:effectLst/>
                <a:latin typeface="Roboto" panose="020B0604020202020204" pitchFamily="2" charset="0"/>
              </a:rPr>
              <a:t>Several students have low GPAs, namely below 3.00.</a:t>
            </a:r>
          </a:p>
          <a:p>
            <a:pPr algn="l">
              <a:buFont typeface="Arial" panose="020B0604020202020204" pitchFamily="34" charset="0"/>
              <a:buChar char="•"/>
            </a:pPr>
            <a:r>
              <a:rPr lang="en-US" b="0" i="0" dirty="0">
                <a:solidFill>
                  <a:srgbClr val="212121"/>
                </a:solidFill>
                <a:effectLst/>
                <a:latin typeface="Roboto" panose="020B0604020202020204" pitchFamily="2" charset="0"/>
              </a:rPr>
              <a:t>The education level of students’ parents does not show a significant influence on the GPA obtained by students.</a:t>
            </a:r>
          </a:p>
          <a:p>
            <a:pPr algn="l">
              <a:buFont typeface="Arial" panose="020B0604020202020204" pitchFamily="34" charset="0"/>
              <a:buChar char="•"/>
            </a:pPr>
            <a:r>
              <a:rPr lang="en-US" b="0" i="0" dirty="0">
                <a:solidFill>
                  <a:srgbClr val="212121"/>
                </a:solidFill>
                <a:effectLst/>
                <a:latin typeface="Roboto" panose="020B0604020202020204" pitchFamily="2" charset="0"/>
              </a:rPr>
              <a:t>The level of parental support greatly influences students’ GPA. The higher the attention and support of parents, the higher the student’s GPA.</a:t>
            </a:r>
          </a:p>
          <a:p>
            <a:pPr algn="l">
              <a:buFont typeface="Arial" panose="020B0604020202020204" pitchFamily="34" charset="0"/>
              <a:buChar char="•"/>
            </a:pPr>
            <a:r>
              <a:rPr lang="en-US" b="0" i="0" dirty="0">
                <a:solidFill>
                  <a:srgbClr val="212121"/>
                </a:solidFill>
                <a:effectLst/>
                <a:latin typeface="Roboto" panose="020B0604020202020204" pitchFamily="2" charset="0"/>
              </a:rPr>
              <a:t>A student’s attendance level has a significant influence on their GPA.</a:t>
            </a:r>
          </a:p>
          <a:p>
            <a:pPr algn="l">
              <a:buFont typeface="Arial" panose="020B0604020202020204" pitchFamily="34" charset="0"/>
              <a:buChar char="•"/>
            </a:pPr>
            <a:r>
              <a:rPr lang="en-US" b="0" i="0" dirty="0">
                <a:solidFill>
                  <a:srgbClr val="212121"/>
                </a:solidFill>
                <a:effectLst/>
                <a:latin typeface="Roboto" panose="020B0604020202020204" pitchFamily="2" charset="0"/>
              </a:rPr>
              <a:t>The higher the student’s absenteeism rate, the lower the GPA obtained. Student study hours show a positive correlation with GPA. The more time students spend studying, the higher the GPA they earn.</a:t>
            </a:r>
          </a:p>
          <a:p>
            <a:pPr algn="l">
              <a:buFont typeface="Arial" panose="020B0604020202020204" pitchFamily="34" charset="0"/>
              <a:buChar char="•"/>
            </a:pPr>
            <a:r>
              <a:rPr lang="en-US" b="0" i="0" dirty="0">
                <a:solidFill>
                  <a:srgbClr val="212121"/>
                </a:solidFill>
                <a:effectLst/>
                <a:latin typeface="Roboto" panose="020B0604020202020204" pitchFamily="2" charset="0"/>
              </a:rPr>
              <a:t>Even though student study hours are high, if student attendance is also high, the GPA obtained will be low.</a:t>
            </a:r>
          </a:p>
          <a:p>
            <a:pPr algn="l">
              <a:buFont typeface="Arial" panose="020B0604020202020204" pitchFamily="34" charset="0"/>
              <a:buChar char="•"/>
            </a:pPr>
            <a:r>
              <a:rPr lang="en-US" b="0" i="0" dirty="0">
                <a:solidFill>
                  <a:srgbClr val="212121"/>
                </a:solidFill>
                <a:effectLst/>
                <a:latin typeface="Roboto" panose="020B0604020202020204" pitchFamily="2" charset="0"/>
              </a:rPr>
              <a:t>Students who are involved in additional activities such as extracurriculars (including music and sports), extra classes, and volunteer activities tend to have high GPAs</a:t>
            </a:r>
          </a:p>
          <a:p>
            <a:endParaRPr lang="en-UG" dirty="0"/>
          </a:p>
        </p:txBody>
      </p:sp>
    </p:spTree>
    <p:extLst>
      <p:ext uri="{BB962C8B-B14F-4D97-AF65-F5344CB8AC3E}">
        <p14:creationId xmlns:p14="http://schemas.microsoft.com/office/powerpoint/2010/main" val="374252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84FC-2487-480D-8BFE-1A67931379A6}"/>
              </a:ext>
            </a:extLst>
          </p:cNvPr>
          <p:cNvSpPr>
            <a:spLocks noGrp="1"/>
          </p:cNvSpPr>
          <p:nvPr>
            <p:ph type="title"/>
          </p:nvPr>
        </p:nvSpPr>
        <p:spPr/>
        <p:txBody>
          <a:bodyPr/>
          <a:lstStyle/>
          <a:p>
            <a:r>
              <a:rPr lang="en-US" dirty="0"/>
              <a:t>PREDICTION MODELS USED</a:t>
            </a:r>
            <a:endParaRPr lang="en-UG" dirty="0"/>
          </a:p>
        </p:txBody>
      </p:sp>
      <p:sp>
        <p:nvSpPr>
          <p:cNvPr id="3" name="Content Placeholder 2">
            <a:extLst>
              <a:ext uri="{FF2B5EF4-FFF2-40B4-BE49-F238E27FC236}">
                <a16:creationId xmlns:a16="http://schemas.microsoft.com/office/drawing/2014/main" id="{9717350A-88D7-4EF4-9C4C-7D3B752FD30F}"/>
              </a:ext>
            </a:extLst>
          </p:cNvPr>
          <p:cNvSpPr>
            <a:spLocks noGrp="1"/>
          </p:cNvSpPr>
          <p:nvPr>
            <p:ph idx="1"/>
          </p:nvPr>
        </p:nvSpPr>
        <p:spPr/>
        <p:txBody>
          <a:bodyPr/>
          <a:lstStyle/>
          <a:p>
            <a:r>
              <a:rPr lang="en-US" dirty="0"/>
              <a:t>Linear Regression</a:t>
            </a:r>
          </a:p>
          <a:p>
            <a:r>
              <a:rPr lang="en-US" dirty="0"/>
              <a:t>Sequential Neural Network</a:t>
            </a:r>
            <a:endParaRPr lang="en-UG" dirty="0"/>
          </a:p>
        </p:txBody>
      </p:sp>
    </p:spTree>
    <p:extLst>
      <p:ext uri="{BB962C8B-B14F-4D97-AF65-F5344CB8AC3E}">
        <p14:creationId xmlns:p14="http://schemas.microsoft.com/office/powerpoint/2010/main" val="111849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2E0F-3F07-4B1A-9FB6-9F773A899EF2}"/>
              </a:ext>
            </a:extLst>
          </p:cNvPr>
          <p:cNvSpPr>
            <a:spLocks noGrp="1"/>
          </p:cNvSpPr>
          <p:nvPr>
            <p:ph type="title"/>
          </p:nvPr>
        </p:nvSpPr>
        <p:spPr/>
        <p:txBody>
          <a:bodyPr/>
          <a:lstStyle/>
          <a:p>
            <a:r>
              <a:rPr lang="en-US" dirty="0"/>
              <a:t>INSIGHTS FROM THE LINEAR REGRESSION MODEL(Evaluation)</a:t>
            </a:r>
            <a:endParaRPr lang="en-UG" dirty="0"/>
          </a:p>
        </p:txBody>
      </p:sp>
      <p:sp>
        <p:nvSpPr>
          <p:cNvPr id="3" name="Content Placeholder 2">
            <a:extLst>
              <a:ext uri="{FF2B5EF4-FFF2-40B4-BE49-F238E27FC236}">
                <a16:creationId xmlns:a16="http://schemas.microsoft.com/office/drawing/2014/main" id="{6C66EBF5-5191-41B8-BC3E-019D66A8EE35}"/>
              </a:ext>
            </a:extLst>
          </p:cNvPr>
          <p:cNvSpPr>
            <a:spLocks noGrp="1"/>
          </p:cNvSpPr>
          <p:nvPr>
            <p:ph idx="1"/>
          </p:nvPr>
        </p:nvSpPr>
        <p:spPr/>
        <p:txBody>
          <a:bodyPr/>
          <a:lstStyle/>
          <a:p>
            <a:r>
              <a:rPr lang="en-US" dirty="0">
                <a:solidFill>
                  <a:srgbClr val="212121"/>
                </a:solidFill>
                <a:latin typeface="Courier New" panose="02070309020205020404" pitchFamily="49" charset="0"/>
              </a:rPr>
              <a:t>The mean squared error attained was </a:t>
            </a:r>
            <a:r>
              <a:rPr lang="en-US" b="0" i="0" dirty="0">
                <a:solidFill>
                  <a:srgbClr val="212121"/>
                </a:solidFill>
                <a:effectLst/>
                <a:latin typeface="Courier New" panose="02070309020205020404" pitchFamily="49" charset="0"/>
              </a:rPr>
              <a:t>0.03866144149454255</a:t>
            </a:r>
          </a:p>
          <a:p>
            <a:r>
              <a:rPr lang="en-US" dirty="0">
                <a:solidFill>
                  <a:srgbClr val="212121"/>
                </a:solidFill>
                <a:latin typeface="Courier New" panose="02070309020205020404" pitchFamily="49" charset="0"/>
              </a:rPr>
              <a:t>The r2 score attained was </a:t>
            </a:r>
            <a:r>
              <a:rPr lang="en-US" b="0" i="0" dirty="0">
                <a:solidFill>
                  <a:srgbClr val="212121"/>
                </a:solidFill>
                <a:effectLst/>
                <a:latin typeface="Courier New" panose="02070309020205020404" pitchFamily="49" charset="0"/>
              </a:rPr>
              <a:t>0.9532471681022928</a:t>
            </a:r>
          </a:p>
          <a:p>
            <a:endParaRPr lang="en-UG" dirty="0"/>
          </a:p>
        </p:txBody>
      </p:sp>
    </p:spTree>
    <p:extLst>
      <p:ext uri="{BB962C8B-B14F-4D97-AF65-F5344CB8AC3E}">
        <p14:creationId xmlns:p14="http://schemas.microsoft.com/office/powerpoint/2010/main" val="251711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4A3E-CC7E-4792-8B39-6568230677BE}"/>
              </a:ext>
            </a:extLst>
          </p:cNvPr>
          <p:cNvSpPr>
            <a:spLocks noGrp="1"/>
          </p:cNvSpPr>
          <p:nvPr>
            <p:ph type="title"/>
          </p:nvPr>
        </p:nvSpPr>
        <p:spPr/>
        <p:txBody>
          <a:bodyPr/>
          <a:lstStyle/>
          <a:p>
            <a:r>
              <a:rPr lang="en-US" dirty="0"/>
              <a:t>Coefficients of the linear regression model</a:t>
            </a:r>
            <a:endParaRPr lang="en-UG" dirty="0"/>
          </a:p>
        </p:txBody>
      </p:sp>
      <p:graphicFrame>
        <p:nvGraphicFramePr>
          <p:cNvPr id="4" name="Content Placeholder 3">
            <a:extLst>
              <a:ext uri="{FF2B5EF4-FFF2-40B4-BE49-F238E27FC236}">
                <a16:creationId xmlns:a16="http://schemas.microsoft.com/office/drawing/2014/main" id="{156C6987-6DCB-4B1B-87B6-607873A1A062}"/>
              </a:ext>
            </a:extLst>
          </p:cNvPr>
          <p:cNvGraphicFramePr>
            <a:graphicFrameLocks noGrp="1"/>
          </p:cNvGraphicFramePr>
          <p:nvPr>
            <p:ph idx="1"/>
            <p:extLst>
              <p:ext uri="{D42A27DB-BD31-4B8C-83A1-F6EECF244321}">
                <p14:modId xmlns:p14="http://schemas.microsoft.com/office/powerpoint/2010/main" val="331326427"/>
              </p:ext>
            </p:extLst>
          </p:nvPr>
        </p:nvGraphicFramePr>
        <p:xfrm>
          <a:off x="838199" y="1970564"/>
          <a:ext cx="9808030" cy="4887441"/>
        </p:xfrm>
        <a:graphic>
          <a:graphicData uri="http://schemas.openxmlformats.org/drawingml/2006/table">
            <a:tbl>
              <a:tblPr/>
              <a:tblGrid>
                <a:gridCol w="4904015">
                  <a:extLst>
                    <a:ext uri="{9D8B030D-6E8A-4147-A177-3AD203B41FA5}">
                      <a16:colId xmlns:a16="http://schemas.microsoft.com/office/drawing/2014/main" val="2213660423"/>
                    </a:ext>
                  </a:extLst>
                </a:gridCol>
                <a:gridCol w="4904015">
                  <a:extLst>
                    <a:ext uri="{9D8B030D-6E8A-4147-A177-3AD203B41FA5}">
                      <a16:colId xmlns:a16="http://schemas.microsoft.com/office/drawing/2014/main" val="3874874199"/>
                    </a:ext>
                  </a:extLst>
                </a:gridCol>
              </a:tblGrid>
              <a:tr h="375957">
                <a:tc>
                  <a:txBody>
                    <a:bodyPr/>
                    <a:lstStyle/>
                    <a:p>
                      <a:r>
                        <a:rPr lang="en-US">
                          <a:effectLst/>
                        </a:rPr>
                        <a:t>index</a:t>
                      </a:r>
                    </a:p>
                  </a:txBody>
                  <a:tcPr marT="19050" marB="19050" anchor="ctr">
                    <a:lnL w="12700" cap="flat" cmpd="sng" algn="ctr">
                      <a:solidFill>
                        <a:srgbClr val="70BF1C"/>
                      </a:solidFill>
                      <a:prstDash val="solid"/>
                      <a:round/>
                      <a:headEnd type="none" w="med" len="med"/>
                      <a:tailEnd type="none" w="med" len="med"/>
                    </a:lnL>
                    <a:lnR w="12700" cap="flat" cmpd="sng" algn="ctr">
                      <a:solidFill>
                        <a:srgbClr val="C0C41C"/>
                      </a:solidFill>
                      <a:prstDash val="solid"/>
                      <a:round/>
                      <a:headEnd type="none" w="med" len="med"/>
                      <a:tailEnd type="none" w="med" len="med"/>
                    </a:lnR>
                    <a:lnT w="12700" cap="flat" cmpd="sng" algn="ctr">
                      <a:solidFill>
                        <a:srgbClr val="70BF1C"/>
                      </a:solidFill>
                      <a:prstDash val="solid"/>
                      <a:round/>
                      <a:headEnd type="none" w="med" len="med"/>
                      <a:tailEnd type="none" w="med" len="med"/>
                    </a:lnT>
                    <a:lnB w="12700" cap="flat" cmpd="sng" algn="ctr">
                      <a:solidFill>
                        <a:srgbClr val="40FC2D"/>
                      </a:solidFill>
                      <a:prstDash val="solid"/>
                      <a:round/>
                      <a:headEnd type="none" w="med" len="med"/>
                      <a:tailEnd type="none" w="med" len="med"/>
                    </a:lnB>
                    <a:solidFill>
                      <a:srgbClr val="FFFFFF"/>
                    </a:solidFill>
                  </a:tcPr>
                </a:tc>
                <a:tc>
                  <a:txBody>
                    <a:bodyPr/>
                    <a:lstStyle/>
                    <a:p>
                      <a:r>
                        <a:rPr lang="en-US">
                          <a:effectLst/>
                        </a:rPr>
                        <a:t>Coefficient</a:t>
                      </a:r>
                    </a:p>
                  </a:txBody>
                  <a:tcPr marT="19050" marB="19050" anchor="ctr">
                    <a:lnL w="12700" cap="flat" cmpd="sng" algn="ctr">
                      <a:solidFill>
                        <a:srgbClr val="C0C41C"/>
                      </a:solidFill>
                      <a:prstDash val="solid"/>
                      <a:round/>
                      <a:headEnd type="none" w="med" len="med"/>
                      <a:tailEnd type="none" w="med" len="med"/>
                    </a:lnL>
                    <a:lnR>
                      <a:noFill/>
                    </a:lnR>
                    <a:lnT w="12700" cap="flat" cmpd="sng" algn="ctr">
                      <a:solidFill>
                        <a:srgbClr val="C0C41C"/>
                      </a:solidFill>
                      <a:prstDash val="solid"/>
                      <a:round/>
                      <a:headEnd type="none" w="med" len="med"/>
                      <a:tailEnd type="none" w="med" len="med"/>
                    </a:lnT>
                    <a:lnB w="12700" cap="flat" cmpd="sng" algn="ctr">
                      <a:solidFill>
                        <a:srgbClr val="40042E"/>
                      </a:solidFill>
                      <a:prstDash val="solid"/>
                      <a:round/>
                      <a:headEnd type="none" w="med" len="med"/>
                      <a:tailEnd type="none" w="med" len="med"/>
                    </a:lnB>
                    <a:solidFill>
                      <a:srgbClr val="FFFFFF"/>
                    </a:solidFill>
                  </a:tcPr>
                </a:tc>
                <a:extLst>
                  <a:ext uri="{0D108BD9-81ED-4DB2-BD59-A6C34878D82A}">
                    <a16:rowId xmlns:a16="http://schemas.microsoft.com/office/drawing/2014/main" val="4094764941"/>
                  </a:ext>
                </a:extLst>
              </a:tr>
              <a:tr h="375957">
                <a:tc>
                  <a:txBody>
                    <a:bodyPr/>
                    <a:lstStyle/>
                    <a:p>
                      <a:r>
                        <a:rPr lang="en-US" b="1">
                          <a:effectLst/>
                        </a:rPr>
                        <a:t>Age</a:t>
                      </a:r>
                    </a:p>
                  </a:txBody>
                  <a:tcPr marT="19050" marB="19050" anchor="ctr">
                    <a:lnL w="12700" cap="flat" cmpd="sng" algn="ctr">
                      <a:solidFill>
                        <a:srgbClr val="40FC2D"/>
                      </a:solidFill>
                      <a:prstDash val="solid"/>
                      <a:round/>
                      <a:headEnd type="none" w="med" len="med"/>
                      <a:tailEnd type="none" w="med" len="med"/>
                    </a:lnL>
                    <a:lnR w="12700" cap="flat" cmpd="sng" algn="ctr">
                      <a:solidFill>
                        <a:srgbClr val="40042E"/>
                      </a:solidFill>
                      <a:prstDash val="solid"/>
                      <a:round/>
                      <a:headEnd type="none" w="med" len="med"/>
                      <a:tailEnd type="none" w="med" len="med"/>
                    </a:lnR>
                    <a:lnT w="12700" cap="flat" cmpd="sng" algn="ctr">
                      <a:solidFill>
                        <a:srgbClr val="40FC2D"/>
                      </a:solidFill>
                      <a:prstDash val="solid"/>
                      <a:round/>
                      <a:headEnd type="none" w="med" len="med"/>
                      <a:tailEnd type="none" w="med" len="med"/>
                    </a:lnT>
                    <a:lnB w="12700" cap="flat" cmpd="sng" algn="ctr">
                      <a:solidFill>
                        <a:srgbClr val="80FF2D"/>
                      </a:solidFill>
                      <a:prstDash val="solid"/>
                      <a:round/>
                      <a:headEnd type="none" w="med" len="med"/>
                      <a:tailEnd type="none" w="med" len="med"/>
                    </a:lnB>
                    <a:solidFill>
                      <a:srgbClr val="FFFFFF"/>
                    </a:solidFill>
                  </a:tcPr>
                </a:tc>
                <a:tc>
                  <a:txBody>
                    <a:bodyPr/>
                    <a:lstStyle/>
                    <a:p>
                      <a:pPr algn="r"/>
                      <a:r>
                        <a:rPr lang="en-UG">
                          <a:effectLst/>
                        </a:rPr>
                        <a:t>-0.005734243241197532</a:t>
                      </a:r>
                    </a:p>
                  </a:txBody>
                  <a:tcPr marT="19050" marB="19050" anchor="ctr">
                    <a:lnL w="12700" cap="flat" cmpd="sng" algn="ctr">
                      <a:solidFill>
                        <a:srgbClr val="40042E"/>
                      </a:solidFill>
                      <a:prstDash val="solid"/>
                      <a:round/>
                      <a:headEnd type="none" w="med" len="med"/>
                      <a:tailEnd type="none" w="med" len="med"/>
                    </a:lnL>
                    <a:lnR w="9525" cap="flat" cmpd="sng" algn="ctr">
                      <a:solidFill>
                        <a:srgbClr val="40042E"/>
                      </a:solidFill>
                      <a:prstDash val="solid"/>
                      <a:round/>
                      <a:headEnd type="none" w="med" len="med"/>
                      <a:tailEnd type="none" w="med" len="med"/>
                    </a:lnR>
                    <a:lnT w="12700" cap="flat" cmpd="sng" algn="ctr">
                      <a:solidFill>
                        <a:srgbClr val="40042E"/>
                      </a:solidFill>
                      <a:prstDash val="solid"/>
                      <a:round/>
                      <a:headEnd type="none" w="med" len="med"/>
                      <a:tailEnd type="none" w="med" len="med"/>
                    </a:lnT>
                    <a:lnB w="12700" cap="flat" cmpd="sng" algn="ctr">
                      <a:solidFill>
                        <a:srgbClr val="40042E"/>
                      </a:solidFill>
                      <a:prstDash val="solid"/>
                      <a:round/>
                      <a:headEnd type="none" w="med" len="med"/>
                      <a:tailEnd type="none" w="med" len="med"/>
                    </a:lnB>
                    <a:solidFill>
                      <a:srgbClr val="FFFFFF"/>
                    </a:solidFill>
                  </a:tcPr>
                </a:tc>
                <a:extLst>
                  <a:ext uri="{0D108BD9-81ED-4DB2-BD59-A6C34878D82A}">
                    <a16:rowId xmlns:a16="http://schemas.microsoft.com/office/drawing/2014/main" val="383308636"/>
                  </a:ext>
                </a:extLst>
              </a:tr>
              <a:tr h="375957">
                <a:tc>
                  <a:txBody>
                    <a:bodyPr/>
                    <a:lstStyle/>
                    <a:p>
                      <a:r>
                        <a:rPr lang="en-US" b="1">
                          <a:effectLst/>
                        </a:rPr>
                        <a:t>Gender</a:t>
                      </a:r>
                    </a:p>
                  </a:txBody>
                  <a:tcPr marT="19050" marB="19050" anchor="ctr">
                    <a:lnL w="12700" cap="flat" cmpd="sng" algn="ctr">
                      <a:solidFill>
                        <a:srgbClr val="80FF2D"/>
                      </a:solidFill>
                      <a:prstDash val="solid"/>
                      <a:round/>
                      <a:headEnd type="none" w="med" len="med"/>
                      <a:tailEnd type="none" w="med" len="med"/>
                    </a:lnL>
                    <a:lnR w="12700" cap="flat" cmpd="sng" algn="ctr">
                      <a:solidFill>
                        <a:srgbClr val="40042E"/>
                      </a:solidFill>
                      <a:prstDash val="solid"/>
                      <a:round/>
                      <a:headEnd type="none" w="med" len="med"/>
                      <a:tailEnd type="none" w="med" len="med"/>
                    </a:lnR>
                    <a:lnT w="12700" cap="flat" cmpd="sng" algn="ctr">
                      <a:solidFill>
                        <a:srgbClr val="80FF2D"/>
                      </a:solidFill>
                      <a:prstDash val="solid"/>
                      <a:round/>
                      <a:headEnd type="none" w="med" len="med"/>
                      <a:tailEnd type="none" w="med" len="med"/>
                    </a:lnT>
                    <a:lnB w="12700" cap="flat" cmpd="sng" algn="ctr">
                      <a:solidFill>
                        <a:srgbClr val="00152E"/>
                      </a:solidFill>
                      <a:prstDash val="solid"/>
                      <a:round/>
                      <a:headEnd type="none" w="med" len="med"/>
                      <a:tailEnd type="none" w="med" len="med"/>
                    </a:lnB>
                    <a:solidFill>
                      <a:srgbClr val="FFFFFF"/>
                    </a:solidFill>
                  </a:tcPr>
                </a:tc>
                <a:tc>
                  <a:txBody>
                    <a:bodyPr/>
                    <a:lstStyle/>
                    <a:p>
                      <a:pPr algn="r"/>
                      <a:r>
                        <a:rPr lang="en-UG">
                          <a:effectLst/>
                        </a:rPr>
                        <a:t>0.01051585935898134</a:t>
                      </a:r>
                    </a:p>
                  </a:txBody>
                  <a:tcPr marT="19050" marB="19050" anchor="ctr">
                    <a:lnL w="12700" cap="flat" cmpd="sng" algn="ctr">
                      <a:solidFill>
                        <a:srgbClr val="40042E"/>
                      </a:solidFill>
                      <a:prstDash val="solid"/>
                      <a:round/>
                      <a:headEnd type="none" w="med" len="med"/>
                      <a:tailEnd type="none" w="med" len="med"/>
                    </a:lnL>
                    <a:lnR w="9525" cap="flat" cmpd="sng" algn="ctr">
                      <a:solidFill>
                        <a:srgbClr val="40042E"/>
                      </a:solidFill>
                      <a:prstDash val="solid"/>
                      <a:round/>
                      <a:headEnd type="none" w="med" len="med"/>
                      <a:tailEnd type="none" w="med" len="med"/>
                    </a:lnR>
                    <a:lnT w="12700" cap="flat" cmpd="sng" algn="ctr">
                      <a:solidFill>
                        <a:srgbClr val="40042E"/>
                      </a:solidFill>
                      <a:prstDash val="solid"/>
                      <a:round/>
                      <a:headEnd type="none" w="med" len="med"/>
                      <a:tailEnd type="none" w="med" len="med"/>
                    </a:lnT>
                    <a:lnB w="12700" cap="flat" cmpd="sng" algn="ctr">
                      <a:solidFill>
                        <a:srgbClr val="C0172E"/>
                      </a:solidFill>
                      <a:prstDash val="solid"/>
                      <a:round/>
                      <a:headEnd type="none" w="med" len="med"/>
                      <a:tailEnd type="none" w="med" len="med"/>
                    </a:lnB>
                    <a:solidFill>
                      <a:srgbClr val="FFFFFF"/>
                    </a:solidFill>
                  </a:tcPr>
                </a:tc>
                <a:extLst>
                  <a:ext uri="{0D108BD9-81ED-4DB2-BD59-A6C34878D82A}">
                    <a16:rowId xmlns:a16="http://schemas.microsoft.com/office/drawing/2014/main" val="216118196"/>
                  </a:ext>
                </a:extLst>
              </a:tr>
              <a:tr h="375957">
                <a:tc>
                  <a:txBody>
                    <a:bodyPr/>
                    <a:lstStyle/>
                    <a:p>
                      <a:r>
                        <a:rPr lang="en-US" b="1">
                          <a:effectLst/>
                        </a:rPr>
                        <a:t>Ethnicity</a:t>
                      </a:r>
                    </a:p>
                  </a:txBody>
                  <a:tcPr marT="19050" marB="19050" anchor="ctr">
                    <a:lnL w="12700" cap="flat" cmpd="sng" algn="ctr">
                      <a:solidFill>
                        <a:srgbClr val="00152E"/>
                      </a:solidFill>
                      <a:prstDash val="solid"/>
                      <a:round/>
                      <a:headEnd type="none" w="med" len="med"/>
                      <a:tailEnd type="none" w="med" len="med"/>
                    </a:lnL>
                    <a:lnR w="12700" cap="flat" cmpd="sng" algn="ctr">
                      <a:solidFill>
                        <a:srgbClr val="C0172E"/>
                      </a:solidFill>
                      <a:prstDash val="solid"/>
                      <a:round/>
                      <a:headEnd type="none" w="med" len="med"/>
                      <a:tailEnd type="none" w="med" len="med"/>
                    </a:lnR>
                    <a:lnT w="12700" cap="flat" cmpd="sng" algn="ctr">
                      <a:solidFill>
                        <a:srgbClr val="00152E"/>
                      </a:solidFill>
                      <a:prstDash val="solid"/>
                      <a:round/>
                      <a:headEnd type="none" w="med" len="med"/>
                      <a:tailEnd type="none" w="med" len="med"/>
                    </a:lnT>
                    <a:lnB w="12700" cap="flat" cmpd="sng" algn="ctr">
                      <a:solidFill>
                        <a:srgbClr val="40152E"/>
                      </a:solidFill>
                      <a:prstDash val="solid"/>
                      <a:round/>
                      <a:headEnd type="none" w="med" len="med"/>
                      <a:tailEnd type="none" w="med" len="med"/>
                    </a:lnB>
                    <a:solidFill>
                      <a:srgbClr val="FFFFFF"/>
                    </a:solidFill>
                  </a:tcPr>
                </a:tc>
                <a:tc>
                  <a:txBody>
                    <a:bodyPr/>
                    <a:lstStyle/>
                    <a:p>
                      <a:pPr algn="r"/>
                      <a:r>
                        <a:rPr lang="en-UG">
                          <a:effectLst/>
                        </a:rPr>
                        <a:t>0.0047444875290998</a:t>
                      </a:r>
                    </a:p>
                  </a:txBody>
                  <a:tcPr marT="19050" marB="19050" anchor="ctr">
                    <a:lnL w="12700" cap="flat" cmpd="sng" algn="ctr">
                      <a:solidFill>
                        <a:srgbClr val="C0172E"/>
                      </a:solidFill>
                      <a:prstDash val="solid"/>
                      <a:round/>
                      <a:headEnd type="none" w="med" len="med"/>
                      <a:tailEnd type="none" w="med" len="med"/>
                    </a:lnL>
                    <a:lnR w="9525" cap="flat" cmpd="sng" algn="ctr">
                      <a:solidFill>
                        <a:srgbClr val="C0172E"/>
                      </a:solidFill>
                      <a:prstDash val="solid"/>
                      <a:round/>
                      <a:headEnd type="none" w="med" len="med"/>
                      <a:tailEnd type="none" w="med" len="med"/>
                    </a:lnR>
                    <a:lnT w="12700" cap="flat" cmpd="sng" algn="ctr">
                      <a:solidFill>
                        <a:srgbClr val="C0172E"/>
                      </a:solidFill>
                      <a:prstDash val="solid"/>
                      <a:round/>
                      <a:headEnd type="none" w="med" len="med"/>
                      <a:tailEnd type="none" w="med" len="med"/>
                    </a:lnT>
                    <a:lnB w="12700" cap="flat" cmpd="sng" algn="ctr">
                      <a:solidFill>
                        <a:srgbClr val="801D2E"/>
                      </a:solidFill>
                      <a:prstDash val="solid"/>
                      <a:round/>
                      <a:headEnd type="none" w="med" len="med"/>
                      <a:tailEnd type="none" w="med" len="med"/>
                    </a:lnB>
                    <a:solidFill>
                      <a:srgbClr val="FFFFFF"/>
                    </a:solidFill>
                  </a:tcPr>
                </a:tc>
                <a:extLst>
                  <a:ext uri="{0D108BD9-81ED-4DB2-BD59-A6C34878D82A}">
                    <a16:rowId xmlns:a16="http://schemas.microsoft.com/office/drawing/2014/main" val="1946234318"/>
                  </a:ext>
                </a:extLst>
              </a:tr>
              <a:tr h="375957">
                <a:tc>
                  <a:txBody>
                    <a:bodyPr/>
                    <a:lstStyle/>
                    <a:p>
                      <a:r>
                        <a:rPr lang="en-US" b="1">
                          <a:effectLst/>
                        </a:rPr>
                        <a:t>ParentalEducation</a:t>
                      </a:r>
                    </a:p>
                  </a:txBody>
                  <a:tcPr marT="19050" marB="19050" anchor="ctr">
                    <a:lnL w="12700" cap="flat" cmpd="sng" algn="ctr">
                      <a:solidFill>
                        <a:srgbClr val="40152E"/>
                      </a:solidFill>
                      <a:prstDash val="solid"/>
                      <a:round/>
                      <a:headEnd type="none" w="med" len="med"/>
                      <a:tailEnd type="none" w="med" len="med"/>
                    </a:lnL>
                    <a:lnR w="12700" cap="flat" cmpd="sng" algn="ctr">
                      <a:solidFill>
                        <a:srgbClr val="801D2E"/>
                      </a:solidFill>
                      <a:prstDash val="solid"/>
                      <a:round/>
                      <a:headEnd type="none" w="med" len="med"/>
                      <a:tailEnd type="none" w="med" len="med"/>
                    </a:lnR>
                    <a:lnT w="12700" cap="flat" cmpd="sng" algn="ctr">
                      <a:solidFill>
                        <a:srgbClr val="40152E"/>
                      </a:solidFill>
                      <a:prstDash val="solid"/>
                      <a:round/>
                      <a:headEnd type="none" w="med" len="med"/>
                      <a:tailEnd type="none" w="med" len="med"/>
                    </a:lnT>
                    <a:lnB w="12700" cap="flat" cmpd="sng" algn="ctr">
                      <a:solidFill>
                        <a:srgbClr val="80342E"/>
                      </a:solidFill>
                      <a:prstDash val="solid"/>
                      <a:round/>
                      <a:headEnd type="none" w="med" len="med"/>
                      <a:tailEnd type="none" w="med" len="med"/>
                    </a:lnB>
                    <a:solidFill>
                      <a:srgbClr val="FFFFFF"/>
                    </a:solidFill>
                  </a:tcPr>
                </a:tc>
                <a:tc>
                  <a:txBody>
                    <a:bodyPr/>
                    <a:lstStyle/>
                    <a:p>
                      <a:pPr algn="r"/>
                      <a:r>
                        <a:rPr lang="en-UG">
                          <a:effectLst/>
                        </a:rPr>
                        <a:t>0.0001251021328413076</a:t>
                      </a:r>
                    </a:p>
                  </a:txBody>
                  <a:tcPr marT="19050" marB="19050" anchor="ctr">
                    <a:lnL w="12700" cap="flat" cmpd="sng" algn="ctr">
                      <a:solidFill>
                        <a:srgbClr val="801D2E"/>
                      </a:solidFill>
                      <a:prstDash val="solid"/>
                      <a:round/>
                      <a:headEnd type="none" w="med" len="med"/>
                      <a:tailEnd type="none" w="med" len="med"/>
                    </a:lnL>
                    <a:lnR w="9525" cap="flat" cmpd="sng" algn="ctr">
                      <a:solidFill>
                        <a:srgbClr val="801D2E"/>
                      </a:solidFill>
                      <a:prstDash val="solid"/>
                      <a:round/>
                      <a:headEnd type="none" w="med" len="med"/>
                      <a:tailEnd type="none" w="med" len="med"/>
                    </a:lnR>
                    <a:lnT w="12700" cap="flat" cmpd="sng" algn="ctr">
                      <a:solidFill>
                        <a:srgbClr val="801D2E"/>
                      </a:solidFill>
                      <a:prstDash val="solid"/>
                      <a:round/>
                      <a:headEnd type="none" w="med" len="med"/>
                      <a:tailEnd type="none" w="med" len="med"/>
                    </a:lnT>
                    <a:lnB w="12700" cap="flat" cmpd="sng" algn="ctr">
                      <a:solidFill>
                        <a:srgbClr val="40312E"/>
                      </a:solidFill>
                      <a:prstDash val="solid"/>
                      <a:round/>
                      <a:headEnd type="none" w="med" len="med"/>
                      <a:tailEnd type="none" w="med" len="med"/>
                    </a:lnB>
                    <a:solidFill>
                      <a:srgbClr val="FFFFFF"/>
                    </a:solidFill>
                  </a:tcPr>
                </a:tc>
                <a:extLst>
                  <a:ext uri="{0D108BD9-81ED-4DB2-BD59-A6C34878D82A}">
                    <a16:rowId xmlns:a16="http://schemas.microsoft.com/office/drawing/2014/main" val="1552321525"/>
                  </a:ext>
                </a:extLst>
              </a:tr>
              <a:tr h="375957">
                <a:tc>
                  <a:txBody>
                    <a:bodyPr/>
                    <a:lstStyle/>
                    <a:p>
                      <a:r>
                        <a:rPr lang="en-US" b="1" dirty="0">
                          <a:effectLst/>
                        </a:rPr>
                        <a:t>StudyTimeWeekly</a:t>
                      </a:r>
                    </a:p>
                  </a:txBody>
                  <a:tcPr marT="19050" marB="19050" anchor="ctr">
                    <a:lnL w="12700" cap="flat" cmpd="sng" algn="ctr">
                      <a:solidFill>
                        <a:srgbClr val="80342E"/>
                      </a:solidFill>
                      <a:prstDash val="solid"/>
                      <a:round/>
                      <a:headEnd type="none" w="med" len="med"/>
                      <a:tailEnd type="none" w="med" len="med"/>
                    </a:lnL>
                    <a:lnR w="12700" cap="flat" cmpd="sng" algn="ctr">
                      <a:solidFill>
                        <a:srgbClr val="40312E"/>
                      </a:solidFill>
                      <a:prstDash val="solid"/>
                      <a:round/>
                      <a:headEnd type="none" w="med" len="med"/>
                      <a:tailEnd type="none" w="med" len="med"/>
                    </a:lnR>
                    <a:lnT w="12700" cap="flat" cmpd="sng" algn="ctr">
                      <a:solidFill>
                        <a:srgbClr val="80342E"/>
                      </a:solidFill>
                      <a:prstDash val="solid"/>
                      <a:round/>
                      <a:headEnd type="none" w="med" len="med"/>
                      <a:tailEnd type="none" w="med" len="med"/>
                    </a:lnT>
                    <a:lnB w="12700" cap="flat" cmpd="sng" algn="ctr">
                      <a:solidFill>
                        <a:srgbClr val="803A2E"/>
                      </a:solidFill>
                      <a:prstDash val="solid"/>
                      <a:round/>
                      <a:headEnd type="none" w="med" len="med"/>
                      <a:tailEnd type="none" w="med" len="med"/>
                    </a:lnB>
                    <a:solidFill>
                      <a:srgbClr val="FFFFFF"/>
                    </a:solidFill>
                  </a:tcPr>
                </a:tc>
                <a:tc>
                  <a:txBody>
                    <a:bodyPr/>
                    <a:lstStyle/>
                    <a:p>
                      <a:pPr algn="r"/>
                      <a:r>
                        <a:rPr lang="en-UG">
                          <a:effectLst/>
                        </a:rPr>
                        <a:t>0.02903880352236591</a:t>
                      </a:r>
                    </a:p>
                  </a:txBody>
                  <a:tcPr marT="19050" marB="19050" anchor="ctr">
                    <a:lnL w="12700" cap="flat" cmpd="sng" algn="ctr">
                      <a:solidFill>
                        <a:srgbClr val="40312E"/>
                      </a:solidFill>
                      <a:prstDash val="solid"/>
                      <a:round/>
                      <a:headEnd type="none" w="med" len="med"/>
                      <a:tailEnd type="none" w="med" len="med"/>
                    </a:lnL>
                    <a:lnR w="9525" cap="flat" cmpd="sng" algn="ctr">
                      <a:solidFill>
                        <a:srgbClr val="40312E"/>
                      </a:solidFill>
                      <a:prstDash val="solid"/>
                      <a:round/>
                      <a:headEnd type="none" w="med" len="med"/>
                      <a:tailEnd type="none" w="med" len="med"/>
                    </a:lnR>
                    <a:lnT w="12700" cap="flat" cmpd="sng" algn="ctr">
                      <a:solidFill>
                        <a:srgbClr val="40312E"/>
                      </a:solidFill>
                      <a:prstDash val="solid"/>
                      <a:round/>
                      <a:headEnd type="none" w="med" len="med"/>
                      <a:tailEnd type="none" w="med" len="med"/>
                    </a:lnT>
                    <a:lnB w="12700" cap="flat" cmpd="sng" algn="ctr">
                      <a:solidFill>
                        <a:srgbClr val="C0352E"/>
                      </a:solidFill>
                      <a:prstDash val="solid"/>
                      <a:round/>
                      <a:headEnd type="none" w="med" len="med"/>
                      <a:tailEnd type="none" w="med" len="med"/>
                    </a:lnB>
                    <a:solidFill>
                      <a:srgbClr val="FFFFFF"/>
                    </a:solidFill>
                  </a:tcPr>
                </a:tc>
                <a:extLst>
                  <a:ext uri="{0D108BD9-81ED-4DB2-BD59-A6C34878D82A}">
                    <a16:rowId xmlns:a16="http://schemas.microsoft.com/office/drawing/2014/main" val="581605773"/>
                  </a:ext>
                </a:extLst>
              </a:tr>
              <a:tr h="375957">
                <a:tc>
                  <a:txBody>
                    <a:bodyPr/>
                    <a:lstStyle/>
                    <a:p>
                      <a:r>
                        <a:rPr lang="en-US" b="1">
                          <a:effectLst/>
                        </a:rPr>
                        <a:t>Absences</a:t>
                      </a:r>
                    </a:p>
                  </a:txBody>
                  <a:tcPr marT="19050" marB="19050" anchor="ctr">
                    <a:lnL w="12700" cap="flat" cmpd="sng" algn="ctr">
                      <a:solidFill>
                        <a:srgbClr val="803A2E"/>
                      </a:solidFill>
                      <a:prstDash val="solid"/>
                      <a:round/>
                      <a:headEnd type="none" w="med" len="med"/>
                      <a:tailEnd type="none" w="med" len="med"/>
                    </a:lnL>
                    <a:lnR w="12700" cap="flat" cmpd="sng" algn="ctr">
                      <a:solidFill>
                        <a:srgbClr val="C0352E"/>
                      </a:solidFill>
                      <a:prstDash val="solid"/>
                      <a:round/>
                      <a:headEnd type="none" w="med" len="med"/>
                      <a:tailEnd type="none" w="med" len="med"/>
                    </a:lnR>
                    <a:lnT w="12700" cap="flat" cmpd="sng" algn="ctr">
                      <a:solidFill>
                        <a:srgbClr val="803A2E"/>
                      </a:solidFill>
                      <a:prstDash val="solid"/>
                      <a:round/>
                      <a:headEnd type="none" w="med" len="med"/>
                      <a:tailEnd type="none" w="med" len="med"/>
                    </a:lnT>
                    <a:lnB w="12700" cap="flat" cmpd="sng" algn="ctr">
                      <a:solidFill>
                        <a:srgbClr val="40432E"/>
                      </a:solidFill>
                      <a:prstDash val="solid"/>
                      <a:round/>
                      <a:headEnd type="none" w="med" len="med"/>
                      <a:tailEnd type="none" w="med" len="med"/>
                    </a:lnB>
                    <a:solidFill>
                      <a:srgbClr val="FFFFFF"/>
                    </a:solidFill>
                  </a:tcPr>
                </a:tc>
                <a:tc>
                  <a:txBody>
                    <a:bodyPr/>
                    <a:lstStyle/>
                    <a:p>
                      <a:pPr algn="r"/>
                      <a:r>
                        <a:rPr lang="en-UG">
                          <a:effectLst/>
                        </a:rPr>
                        <a:t>-0.09951730880145998</a:t>
                      </a:r>
                    </a:p>
                  </a:txBody>
                  <a:tcPr marT="19050" marB="19050" anchor="ctr">
                    <a:lnL w="12700" cap="flat" cmpd="sng" algn="ctr">
                      <a:solidFill>
                        <a:srgbClr val="C0352E"/>
                      </a:solidFill>
                      <a:prstDash val="solid"/>
                      <a:round/>
                      <a:headEnd type="none" w="med" len="med"/>
                      <a:tailEnd type="none" w="med" len="med"/>
                    </a:lnL>
                    <a:lnR w="9525" cap="flat" cmpd="sng" algn="ctr">
                      <a:solidFill>
                        <a:srgbClr val="C0352E"/>
                      </a:solidFill>
                      <a:prstDash val="solid"/>
                      <a:round/>
                      <a:headEnd type="none" w="med" len="med"/>
                      <a:tailEnd type="none" w="med" len="med"/>
                    </a:lnR>
                    <a:lnT w="12700" cap="flat" cmpd="sng" algn="ctr">
                      <a:solidFill>
                        <a:srgbClr val="C0352E"/>
                      </a:solidFill>
                      <a:prstDash val="solid"/>
                      <a:round/>
                      <a:headEnd type="none" w="med" len="med"/>
                      <a:tailEnd type="none" w="med" len="med"/>
                    </a:lnT>
                    <a:lnB w="12700" cap="flat" cmpd="sng" algn="ctr">
                      <a:solidFill>
                        <a:srgbClr val="C0412E"/>
                      </a:solidFill>
                      <a:prstDash val="solid"/>
                      <a:round/>
                      <a:headEnd type="none" w="med" len="med"/>
                      <a:tailEnd type="none" w="med" len="med"/>
                    </a:lnB>
                    <a:solidFill>
                      <a:srgbClr val="FFFFFF"/>
                    </a:solidFill>
                  </a:tcPr>
                </a:tc>
                <a:extLst>
                  <a:ext uri="{0D108BD9-81ED-4DB2-BD59-A6C34878D82A}">
                    <a16:rowId xmlns:a16="http://schemas.microsoft.com/office/drawing/2014/main" val="596095487"/>
                  </a:ext>
                </a:extLst>
              </a:tr>
              <a:tr h="375957">
                <a:tc>
                  <a:txBody>
                    <a:bodyPr/>
                    <a:lstStyle/>
                    <a:p>
                      <a:r>
                        <a:rPr lang="en-US" b="1">
                          <a:effectLst/>
                        </a:rPr>
                        <a:t>Tutoring</a:t>
                      </a:r>
                    </a:p>
                  </a:txBody>
                  <a:tcPr marT="19050" marB="19050" anchor="ctr">
                    <a:lnL w="12700" cap="flat" cmpd="sng" algn="ctr">
                      <a:solidFill>
                        <a:srgbClr val="40432E"/>
                      </a:solidFill>
                      <a:prstDash val="solid"/>
                      <a:round/>
                      <a:headEnd type="none" w="med" len="med"/>
                      <a:tailEnd type="none" w="med" len="med"/>
                    </a:lnL>
                    <a:lnR w="12700" cap="flat" cmpd="sng" algn="ctr">
                      <a:solidFill>
                        <a:srgbClr val="C0412E"/>
                      </a:solidFill>
                      <a:prstDash val="solid"/>
                      <a:round/>
                      <a:headEnd type="none" w="med" len="med"/>
                      <a:tailEnd type="none" w="med" len="med"/>
                    </a:lnR>
                    <a:lnT w="12700" cap="flat" cmpd="sng" algn="ctr">
                      <a:solidFill>
                        <a:srgbClr val="40432E"/>
                      </a:solidFill>
                      <a:prstDash val="solid"/>
                      <a:round/>
                      <a:headEnd type="none" w="med" len="med"/>
                      <a:tailEnd type="none" w="med" len="med"/>
                    </a:lnT>
                    <a:lnB w="12700" cap="flat" cmpd="sng" algn="ctr">
                      <a:solidFill>
                        <a:srgbClr val="40422E"/>
                      </a:solidFill>
                      <a:prstDash val="solid"/>
                      <a:round/>
                      <a:headEnd type="none" w="med" len="med"/>
                      <a:tailEnd type="none" w="med" len="med"/>
                    </a:lnB>
                    <a:solidFill>
                      <a:srgbClr val="FFFFFF"/>
                    </a:solidFill>
                  </a:tcPr>
                </a:tc>
                <a:tc>
                  <a:txBody>
                    <a:bodyPr/>
                    <a:lstStyle/>
                    <a:p>
                      <a:pPr algn="r"/>
                      <a:r>
                        <a:rPr lang="en-UG">
                          <a:effectLst/>
                        </a:rPr>
                        <a:t>0.25826154516874195</a:t>
                      </a:r>
                    </a:p>
                  </a:txBody>
                  <a:tcPr marT="19050" marB="19050" anchor="ctr">
                    <a:lnL w="12700" cap="flat" cmpd="sng" algn="ctr">
                      <a:solidFill>
                        <a:srgbClr val="C0412E"/>
                      </a:solidFill>
                      <a:prstDash val="solid"/>
                      <a:round/>
                      <a:headEnd type="none" w="med" len="med"/>
                      <a:tailEnd type="none" w="med" len="med"/>
                    </a:lnL>
                    <a:lnR w="9525" cap="flat" cmpd="sng" algn="ctr">
                      <a:solidFill>
                        <a:srgbClr val="C0412E"/>
                      </a:solidFill>
                      <a:prstDash val="solid"/>
                      <a:round/>
                      <a:headEnd type="none" w="med" len="med"/>
                      <a:tailEnd type="none" w="med" len="med"/>
                    </a:lnR>
                    <a:lnT w="12700" cap="flat" cmpd="sng" algn="ctr">
                      <a:solidFill>
                        <a:srgbClr val="C0412E"/>
                      </a:solidFill>
                      <a:prstDash val="solid"/>
                      <a:round/>
                      <a:headEnd type="none" w="med" len="med"/>
                      <a:tailEnd type="none" w="med" len="med"/>
                    </a:lnT>
                    <a:lnB w="12700" cap="flat" cmpd="sng" algn="ctr">
                      <a:solidFill>
                        <a:srgbClr val="C04C2E"/>
                      </a:solidFill>
                      <a:prstDash val="solid"/>
                      <a:round/>
                      <a:headEnd type="none" w="med" len="med"/>
                      <a:tailEnd type="none" w="med" len="med"/>
                    </a:lnB>
                    <a:solidFill>
                      <a:srgbClr val="FFFFFF"/>
                    </a:solidFill>
                  </a:tcPr>
                </a:tc>
                <a:extLst>
                  <a:ext uri="{0D108BD9-81ED-4DB2-BD59-A6C34878D82A}">
                    <a16:rowId xmlns:a16="http://schemas.microsoft.com/office/drawing/2014/main" val="4083318836"/>
                  </a:ext>
                </a:extLst>
              </a:tr>
              <a:tr h="375957">
                <a:tc>
                  <a:txBody>
                    <a:bodyPr/>
                    <a:lstStyle/>
                    <a:p>
                      <a:r>
                        <a:rPr lang="en-US" b="1">
                          <a:effectLst/>
                        </a:rPr>
                        <a:t>ParentalSupport</a:t>
                      </a:r>
                    </a:p>
                  </a:txBody>
                  <a:tcPr marT="19050" marB="19050" anchor="ctr">
                    <a:lnL w="12700" cap="flat" cmpd="sng" algn="ctr">
                      <a:solidFill>
                        <a:srgbClr val="40422E"/>
                      </a:solidFill>
                      <a:prstDash val="solid"/>
                      <a:round/>
                      <a:headEnd type="none" w="med" len="med"/>
                      <a:tailEnd type="none" w="med" len="med"/>
                    </a:lnL>
                    <a:lnR w="12700" cap="flat" cmpd="sng" algn="ctr">
                      <a:solidFill>
                        <a:srgbClr val="C04C2E"/>
                      </a:solidFill>
                      <a:prstDash val="solid"/>
                      <a:round/>
                      <a:headEnd type="none" w="med" len="med"/>
                      <a:tailEnd type="none" w="med" len="med"/>
                    </a:lnR>
                    <a:lnT w="12700" cap="flat" cmpd="sng" algn="ctr">
                      <a:solidFill>
                        <a:srgbClr val="40422E"/>
                      </a:solidFill>
                      <a:prstDash val="solid"/>
                      <a:round/>
                      <a:headEnd type="none" w="med" len="med"/>
                      <a:tailEnd type="none" w="med" len="med"/>
                    </a:lnT>
                    <a:lnB w="12700" cap="flat" cmpd="sng" algn="ctr">
                      <a:solidFill>
                        <a:srgbClr val="80162E"/>
                      </a:solidFill>
                      <a:prstDash val="solid"/>
                      <a:round/>
                      <a:headEnd type="none" w="med" len="med"/>
                      <a:tailEnd type="none" w="med" len="med"/>
                    </a:lnB>
                    <a:solidFill>
                      <a:srgbClr val="FFFFFF"/>
                    </a:solidFill>
                  </a:tcPr>
                </a:tc>
                <a:tc>
                  <a:txBody>
                    <a:bodyPr/>
                    <a:lstStyle/>
                    <a:p>
                      <a:pPr algn="r"/>
                      <a:r>
                        <a:rPr lang="en-UG">
                          <a:effectLst/>
                        </a:rPr>
                        <a:t>0.14783849436228463</a:t>
                      </a:r>
                    </a:p>
                  </a:txBody>
                  <a:tcPr marT="19050" marB="19050" anchor="ctr">
                    <a:lnL w="12700" cap="flat" cmpd="sng" algn="ctr">
                      <a:solidFill>
                        <a:srgbClr val="C04C2E"/>
                      </a:solidFill>
                      <a:prstDash val="solid"/>
                      <a:round/>
                      <a:headEnd type="none" w="med" len="med"/>
                      <a:tailEnd type="none" w="med" len="med"/>
                    </a:lnL>
                    <a:lnR w="9525" cap="flat" cmpd="sng" algn="ctr">
                      <a:solidFill>
                        <a:srgbClr val="C04C2E"/>
                      </a:solidFill>
                      <a:prstDash val="solid"/>
                      <a:round/>
                      <a:headEnd type="none" w="med" len="med"/>
                      <a:tailEnd type="none" w="med" len="med"/>
                    </a:lnR>
                    <a:lnT w="12700" cap="flat" cmpd="sng" algn="ctr">
                      <a:solidFill>
                        <a:srgbClr val="C04C2E"/>
                      </a:solidFill>
                      <a:prstDash val="solid"/>
                      <a:round/>
                      <a:headEnd type="none" w="med" len="med"/>
                      <a:tailEnd type="none" w="med" len="med"/>
                    </a:lnT>
                    <a:lnB w="12700" cap="flat" cmpd="sng" algn="ctr">
                      <a:solidFill>
                        <a:srgbClr val="E0875E"/>
                      </a:solidFill>
                      <a:prstDash val="solid"/>
                      <a:round/>
                      <a:headEnd type="none" w="med" len="med"/>
                      <a:tailEnd type="none" w="med" len="med"/>
                    </a:lnB>
                    <a:solidFill>
                      <a:srgbClr val="FFFFFF"/>
                    </a:solidFill>
                  </a:tcPr>
                </a:tc>
                <a:extLst>
                  <a:ext uri="{0D108BD9-81ED-4DB2-BD59-A6C34878D82A}">
                    <a16:rowId xmlns:a16="http://schemas.microsoft.com/office/drawing/2014/main" val="1997225606"/>
                  </a:ext>
                </a:extLst>
              </a:tr>
              <a:tr h="375957">
                <a:tc>
                  <a:txBody>
                    <a:bodyPr/>
                    <a:lstStyle/>
                    <a:p>
                      <a:r>
                        <a:rPr lang="en-US" b="1">
                          <a:effectLst/>
                        </a:rPr>
                        <a:t>Extracurricular</a:t>
                      </a:r>
                    </a:p>
                  </a:txBody>
                  <a:tcPr marT="19050" marB="19050" anchor="ctr">
                    <a:lnL w="12700" cap="flat" cmpd="sng" algn="ctr">
                      <a:solidFill>
                        <a:srgbClr val="80162E"/>
                      </a:solidFill>
                      <a:prstDash val="solid"/>
                      <a:round/>
                      <a:headEnd type="none" w="med" len="med"/>
                      <a:tailEnd type="none" w="med" len="med"/>
                    </a:lnL>
                    <a:lnR w="12700" cap="flat" cmpd="sng" algn="ctr">
                      <a:solidFill>
                        <a:srgbClr val="E0875E"/>
                      </a:solidFill>
                      <a:prstDash val="solid"/>
                      <a:round/>
                      <a:headEnd type="none" w="med" len="med"/>
                      <a:tailEnd type="none" w="med" len="med"/>
                    </a:lnR>
                    <a:lnT w="12700" cap="flat" cmpd="sng" algn="ctr">
                      <a:solidFill>
                        <a:srgbClr val="80162E"/>
                      </a:solidFill>
                      <a:prstDash val="solid"/>
                      <a:round/>
                      <a:headEnd type="none" w="med" len="med"/>
                      <a:tailEnd type="none" w="med" len="med"/>
                    </a:lnT>
                    <a:lnB w="12700" cap="flat" cmpd="sng" algn="ctr">
                      <a:solidFill>
                        <a:srgbClr val="A0805E"/>
                      </a:solidFill>
                      <a:prstDash val="solid"/>
                      <a:round/>
                      <a:headEnd type="none" w="med" len="med"/>
                      <a:tailEnd type="none" w="med" len="med"/>
                    </a:lnB>
                    <a:solidFill>
                      <a:srgbClr val="FFFFFF"/>
                    </a:solidFill>
                  </a:tcPr>
                </a:tc>
                <a:tc>
                  <a:txBody>
                    <a:bodyPr/>
                    <a:lstStyle/>
                    <a:p>
                      <a:pPr algn="r"/>
                      <a:r>
                        <a:rPr lang="en-UG">
                          <a:effectLst/>
                        </a:rPr>
                        <a:t>0.18954633905687618</a:t>
                      </a:r>
                    </a:p>
                  </a:txBody>
                  <a:tcPr marT="19050" marB="19050" anchor="ctr">
                    <a:lnL w="12700" cap="flat" cmpd="sng" algn="ctr">
                      <a:solidFill>
                        <a:srgbClr val="E0875E"/>
                      </a:solidFill>
                      <a:prstDash val="solid"/>
                      <a:round/>
                      <a:headEnd type="none" w="med" len="med"/>
                      <a:tailEnd type="none" w="med" len="med"/>
                    </a:lnL>
                    <a:lnR w="9525" cap="flat" cmpd="sng" algn="ctr">
                      <a:solidFill>
                        <a:srgbClr val="E0875E"/>
                      </a:solidFill>
                      <a:prstDash val="solid"/>
                      <a:round/>
                      <a:headEnd type="none" w="med" len="med"/>
                      <a:tailEnd type="none" w="med" len="med"/>
                    </a:lnR>
                    <a:lnT w="12700" cap="flat" cmpd="sng" algn="ctr">
                      <a:solidFill>
                        <a:srgbClr val="E0875E"/>
                      </a:solidFill>
                      <a:prstDash val="solid"/>
                      <a:round/>
                      <a:headEnd type="none" w="med" len="med"/>
                      <a:tailEnd type="none" w="med" len="med"/>
                    </a:lnT>
                    <a:lnB w="12700" cap="flat" cmpd="sng" algn="ctr">
                      <a:solidFill>
                        <a:srgbClr val="209A5E"/>
                      </a:solidFill>
                      <a:prstDash val="solid"/>
                      <a:round/>
                      <a:headEnd type="none" w="med" len="med"/>
                      <a:tailEnd type="none" w="med" len="med"/>
                    </a:lnB>
                    <a:solidFill>
                      <a:srgbClr val="FFFFFF"/>
                    </a:solidFill>
                  </a:tcPr>
                </a:tc>
                <a:extLst>
                  <a:ext uri="{0D108BD9-81ED-4DB2-BD59-A6C34878D82A}">
                    <a16:rowId xmlns:a16="http://schemas.microsoft.com/office/drawing/2014/main" val="2124964112"/>
                  </a:ext>
                </a:extLst>
              </a:tr>
              <a:tr h="375957">
                <a:tc>
                  <a:txBody>
                    <a:bodyPr/>
                    <a:lstStyle/>
                    <a:p>
                      <a:r>
                        <a:rPr lang="en-US" b="1">
                          <a:effectLst/>
                        </a:rPr>
                        <a:t>Sports</a:t>
                      </a:r>
                    </a:p>
                  </a:txBody>
                  <a:tcPr marT="19050" marB="19050" anchor="ctr">
                    <a:lnL w="12700" cap="flat" cmpd="sng" algn="ctr">
                      <a:solidFill>
                        <a:srgbClr val="A0805E"/>
                      </a:solidFill>
                      <a:prstDash val="solid"/>
                      <a:round/>
                      <a:headEnd type="none" w="med" len="med"/>
                      <a:tailEnd type="none" w="med" len="med"/>
                    </a:lnL>
                    <a:lnR w="12700" cap="flat" cmpd="sng" algn="ctr">
                      <a:solidFill>
                        <a:srgbClr val="209A5E"/>
                      </a:solidFill>
                      <a:prstDash val="solid"/>
                      <a:round/>
                      <a:headEnd type="none" w="med" len="med"/>
                      <a:tailEnd type="none" w="med" len="med"/>
                    </a:lnR>
                    <a:lnT w="12700" cap="flat" cmpd="sng" algn="ctr">
                      <a:solidFill>
                        <a:srgbClr val="A0805E"/>
                      </a:solidFill>
                      <a:prstDash val="solid"/>
                      <a:round/>
                      <a:headEnd type="none" w="med" len="med"/>
                      <a:tailEnd type="none" w="med" len="med"/>
                    </a:lnT>
                    <a:lnB w="12700" cap="flat" cmpd="sng" algn="ctr">
                      <a:solidFill>
                        <a:srgbClr val="609D5E"/>
                      </a:solidFill>
                      <a:prstDash val="solid"/>
                      <a:round/>
                      <a:headEnd type="none" w="med" len="med"/>
                      <a:tailEnd type="none" w="med" len="med"/>
                    </a:lnB>
                    <a:solidFill>
                      <a:srgbClr val="FFFFFF"/>
                    </a:solidFill>
                  </a:tcPr>
                </a:tc>
                <a:tc>
                  <a:txBody>
                    <a:bodyPr/>
                    <a:lstStyle/>
                    <a:p>
                      <a:pPr algn="r"/>
                      <a:r>
                        <a:rPr lang="en-UG">
                          <a:effectLst/>
                        </a:rPr>
                        <a:t>0.18499082696954056</a:t>
                      </a:r>
                    </a:p>
                  </a:txBody>
                  <a:tcPr marT="19050" marB="19050" anchor="ctr">
                    <a:lnL w="12700" cap="flat" cmpd="sng" algn="ctr">
                      <a:solidFill>
                        <a:srgbClr val="209A5E"/>
                      </a:solidFill>
                      <a:prstDash val="solid"/>
                      <a:round/>
                      <a:headEnd type="none" w="med" len="med"/>
                      <a:tailEnd type="none" w="med" len="med"/>
                    </a:lnL>
                    <a:lnR w="9525" cap="flat" cmpd="sng" algn="ctr">
                      <a:solidFill>
                        <a:srgbClr val="209A5E"/>
                      </a:solidFill>
                      <a:prstDash val="solid"/>
                      <a:round/>
                      <a:headEnd type="none" w="med" len="med"/>
                      <a:tailEnd type="none" w="med" len="med"/>
                    </a:lnR>
                    <a:lnT w="12700" cap="flat" cmpd="sng" algn="ctr">
                      <a:solidFill>
                        <a:srgbClr val="209A5E"/>
                      </a:solidFill>
                      <a:prstDash val="solid"/>
                      <a:round/>
                      <a:headEnd type="none" w="med" len="med"/>
                      <a:tailEnd type="none" w="med" len="med"/>
                    </a:lnT>
                    <a:lnB w="12700" cap="flat" cmpd="sng" algn="ctr">
                      <a:solidFill>
                        <a:srgbClr val="20965E"/>
                      </a:solidFill>
                      <a:prstDash val="solid"/>
                      <a:round/>
                      <a:headEnd type="none" w="med" len="med"/>
                      <a:tailEnd type="none" w="med" len="med"/>
                    </a:lnB>
                    <a:solidFill>
                      <a:srgbClr val="FFFFFF"/>
                    </a:solidFill>
                  </a:tcPr>
                </a:tc>
                <a:extLst>
                  <a:ext uri="{0D108BD9-81ED-4DB2-BD59-A6C34878D82A}">
                    <a16:rowId xmlns:a16="http://schemas.microsoft.com/office/drawing/2014/main" val="2186210455"/>
                  </a:ext>
                </a:extLst>
              </a:tr>
              <a:tr h="375957">
                <a:tc>
                  <a:txBody>
                    <a:bodyPr/>
                    <a:lstStyle/>
                    <a:p>
                      <a:r>
                        <a:rPr lang="en-US" b="1">
                          <a:effectLst/>
                        </a:rPr>
                        <a:t>Music</a:t>
                      </a:r>
                    </a:p>
                  </a:txBody>
                  <a:tcPr marT="19050" marB="19050" anchor="ctr">
                    <a:lnL w="12700" cap="flat" cmpd="sng" algn="ctr">
                      <a:solidFill>
                        <a:srgbClr val="609D5E"/>
                      </a:solidFill>
                      <a:prstDash val="solid"/>
                      <a:round/>
                      <a:headEnd type="none" w="med" len="med"/>
                      <a:tailEnd type="none" w="med" len="med"/>
                    </a:lnL>
                    <a:lnR w="12700" cap="flat" cmpd="sng" algn="ctr">
                      <a:solidFill>
                        <a:srgbClr val="20965E"/>
                      </a:solidFill>
                      <a:prstDash val="solid"/>
                      <a:round/>
                      <a:headEnd type="none" w="med" len="med"/>
                      <a:tailEnd type="none" w="med" len="med"/>
                    </a:lnR>
                    <a:lnT w="12700" cap="flat" cmpd="sng" algn="ctr">
                      <a:solidFill>
                        <a:srgbClr val="609D5E"/>
                      </a:solidFill>
                      <a:prstDash val="solid"/>
                      <a:round/>
                      <a:headEnd type="none" w="med" len="med"/>
                      <a:tailEnd type="none" w="med" len="med"/>
                    </a:lnT>
                    <a:lnB w="12700" cap="flat" cmpd="sng" algn="ctr">
                      <a:solidFill>
                        <a:srgbClr val="E09D5E"/>
                      </a:solidFill>
                      <a:prstDash val="solid"/>
                      <a:round/>
                      <a:headEnd type="none" w="med" len="med"/>
                      <a:tailEnd type="none" w="med" len="med"/>
                    </a:lnB>
                    <a:solidFill>
                      <a:srgbClr val="FFFFFF"/>
                    </a:solidFill>
                  </a:tcPr>
                </a:tc>
                <a:tc>
                  <a:txBody>
                    <a:bodyPr/>
                    <a:lstStyle/>
                    <a:p>
                      <a:pPr algn="r"/>
                      <a:r>
                        <a:rPr lang="en-UG">
                          <a:effectLst/>
                        </a:rPr>
                        <a:t>0.15248427421419566</a:t>
                      </a:r>
                    </a:p>
                  </a:txBody>
                  <a:tcPr marT="19050" marB="19050" anchor="ctr">
                    <a:lnL w="12700" cap="flat" cmpd="sng" algn="ctr">
                      <a:solidFill>
                        <a:srgbClr val="20965E"/>
                      </a:solidFill>
                      <a:prstDash val="solid"/>
                      <a:round/>
                      <a:headEnd type="none" w="med" len="med"/>
                      <a:tailEnd type="none" w="med" len="med"/>
                    </a:lnL>
                    <a:lnR w="9525" cap="flat" cmpd="sng" algn="ctr">
                      <a:solidFill>
                        <a:srgbClr val="20965E"/>
                      </a:solidFill>
                      <a:prstDash val="solid"/>
                      <a:round/>
                      <a:headEnd type="none" w="med" len="med"/>
                      <a:tailEnd type="none" w="med" len="med"/>
                    </a:lnR>
                    <a:lnT w="12700" cap="flat" cmpd="sng" algn="ctr">
                      <a:solidFill>
                        <a:srgbClr val="20965E"/>
                      </a:solidFill>
                      <a:prstDash val="solid"/>
                      <a:round/>
                      <a:headEnd type="none" w="med" len="med"/>
                      <a:tailEnd type="none" w="med" len="med"/>
                    </a:lnT>
                    <a:lnB w="12700" cap="flat" cmpd="sng" algn="ctr">
                      <a:solidFill>
                        <a:srgbClr val="20375E"/>
                      </a:solidFill>
                      <a:prstDash val="solid"/>
                      <a:round/>
                      <a:headEnd type="none" w="med" len="med"/>
                      <a:tailEnd type="none" w="med" len="med"/>
                    </a:lnB>
                    <a:solidFill>
                      <a:srgbClr val="FFFFFF"/>
                    </a:solidFill>
                  </a:tcPr>
                </a:tc>
                <a:extLst>
                  <a:ext uri="{0D108BD9-81ED-4DB2-BD59-A6C34878D82A}">
                    <a16:rowId xmlns:a16="http://schemas.microsoft.com/office/drawing/2014/main" val="3511536342"/>
                  </a:ext>
                </a:extLst>
              </a:tr>
              <a:tr h="375957">
                <a:tc>
                  <a:txBody>
                    <a:bodyPr/>
                    <a:lstStyle/>
                    <a:p>
                      <a:r>
                        <a:rPr lang="en-US" b="1">
                          <a:effectLst/>
                        </a:rPr>
                        <a:t>Volunteering</a:t>
                      </a:r>
                    </a:p>
                  </a:txBody>
                  <a:tcPr marT="19050" marB="19050" anchor="ctr">
                    <a:lnL w="12700" cap="flat" cmpd="sng" algn="ctr">
                      <a:solidFill>
                        <a:srgbClr val="E09D5E"/>
                      </a:solidFill>
                      <a:prstDash val="solid"/>
                      <a:round/>
                      <a:headEnd type="none" w="med" len="med"/>
                      <a:tailEnd type="none" w="med" len="med"/>
                    </a:lnL>
                    <a:lnR w="12700" cap="flat" cmpd="sng" algn="ctr">
                      <a:solidFill>
                        <a:srgbClr val="20375E"/>
                      </a:solidFill>
                      <a:prstDash val="solid"/>
                      <a:round/>
                      <a:headEnd type="none" w="med" len="med"/>
                      <a:tailEnd type="none" w="med" len="med"/>
                    </a:lnR>
                    <a:lnT w="12700" cap="flat" cmpd="sng" algn="ctr">
                      <a:solidFill>
                        <a:srgbClr val="E09D5E"/>
                      </a:solidFill>
                      <a:prstDash val="solid"/>
                      <a:round/>
                      <a:headEnd type="none" w="med" len="med"/>
                      <a:tailEnd type="none" w="med" len="med"/>
                    </a:lnT>
                    <a:lnB w="9525" cap="flat" cmpd="sng" algn="ctr">
                      <a:solidFill>
                        <a:srgbClr val="E09D5E"/>
                      </a:solidFill>
                      <a:prstDash val="solid"/>
                      <a:round/>
                      <a:headEnd type="none" w="med" len="med"/>
                      <a:tailEnd type="none" w="med" len="med"/>
                    </a:lnB>
                    <a:solidFill>
                      <a:srgbClr val="FFFFFF"/>
                    </a:solidFill>
                  </a:tcPr>
                </a:tc>
                <a:tc>
                  <a:txBody>
                    <a:bodyPr/>
                    <a:lstStyle/>
                    <a:p>
                      <a:pPr algn="r"/>
                      <a:r>
                        <a:rPr lang="en-UG" dirty="0">
                          <a:effectLst/>
                        </a:rPr>
                        <a:t>-0.005281715690179857</a:t>
                      </a:r>
                    </a:p>
                  </a:txBody>
                  <a:tcPr marT="19050" marB="19050" anchor="ctr">
                    <a:lnL w="12700" cap="flat" cmpd="sng" algn="ctr">
                      <a:solidFill>
                        <a:srgbClr val="20375E"/>
                      </a:solidFill>
                      <a:prstDash val="solid"/>
                      <a:round/>
                      <a:headEnd type="none" w="med" len="med"/>
                      <a:tailEnd type="none" w="med" len="med"/>
                    </a:lnL>
                    <a:lnR w="9525" cap="flat" cmpd="sng" algn="ctr">
                      <a:solidFill>
                        <a:srgbClr val="20375E"/>
                      </a:solidFill>
                      <a:prstDash val="solid"/>
                      <a:round/>
                      <a:headEnd type="none" w="med" len="med"/>
                      <a:tailEnd type="none" w="med" len="med"/>
                    </a:lnR>
                    <a:lnT w="12700" cap="flat" cmpd="sng" algn="ctr">
                      <a:solidFill>
                        <a:srgbClr val="20375E"/>
                      </a:solidFill>
                      <a:prstDash val="solid"/>
                      <a:round/>
                      <a:headEnd type="none" w="med" len="med"/>
                      <a:tailEnd type="none" w="med" len="med"/>
                    </a:lnT>
                    <a:lnB w="9525" cap="flat" cmpd="sng" algn="ctr">
                      <a:solidFill>
                        <a:srgbClr val="20375E"/>
                      </a:solidFill>
                      <a:prstDash val="solid"/>
                      <a:round/>
                      <a:headEnd type="none" w="med" len="med"/>
                      <a:tailEnd type="none" w="med" len="med"/>
                    </a:lnB>
                    <a:solidFill>
                      <a:srgbClr val="FFFFFF"/>
                    </a:solidFill>
                  </a:tcPr>
                </a:tc>
                <a:extLst>
                  <a:ext uri="{0D108BD9-81ED-4DB2-BD59-A6C34878D82A}">
                    <a16:rowId xmlns:a16="http://schemas.microsoft.com/office/drawing/2014/main" val="4207511788"/>
                  </a:ext>
                </a:extLst>
              </a:tr>
            </a:tbl>
          </a:graphicData>
        </a:graphic>
      </p:graphicFrame>
    </p:spTree>
    <p:extLst>
      <p:ext uri="{BB962C8B-B14F-4D97-AF65-F5344CB8AC3E}">
        <p14:creationId xmlns:p14="http://schemas.microsoft.com/office/powerpoint/2010/main" val="424713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016E-F675-403B-A9FB-4D1030980E6E}"/>
              </a:ext>
            </a:extLst>
          </p:cNvPr>
          <p:cNvSpPr>
            <a:spLocks noGrp="1"/>
          </p:cNvSpPr>
          <p:nvPr>
            <p:ph type="title"/>
          </p:nvPr>
        </p:nvSpPr>
        <p:spPr/>
        <p:txBody>
          <a:bodyPr/>
          <a:lstStyle/>
          <a:p>
            <a:r>
              <a:rPr lang="en-US" dirty="0"/>
              <a:t>Influence of the different features on the linear regression model</a:t>
            </a:r>
            <a:endParaRPr lang="en-UG" dirty="0"/>
          </a:p>
        </p:txBody>
      </p:sp>
      <p:sp>
        <p:nvSpPr>
          <p:cNvPr id="3" name="Content Placeholder 2">
            <a:extLst>
              <a:ext uri="{FF2B5EF4-FFF2-40B4-BE49-F238E27FC236}">
                <a16:creationId xmlns:a16="http://schemas.microsoft.com/office/drawing/2014/main" id="{AB5AB442-6782-4188-B6F7-4C627B82746E}"/>
              </a:ext>
            </a:extLst>
          </p:cNvPr>
          <p:cNvSpPr>
            <a:spLocks noGrp="1"/>
          </p:cNvSpPr>
          <p:nvPr>
            <p:ph idx="1"/>
          </p:nvPr>
        </p:nvSpPr>
        <p:spPr>
          <a:xfrm>
            <a:off x="-1" y="1825625"/>
            <a:ext cx="11843657" cy="4836432"/>
          </a:xfrm>
        </p:spPr>
        <p:txBody>
          <a:bodyPr>
            <a:normAutofit fontScale="85000" lnSpcReduction="20000"/>
          </a:bodyPr>
          <a:lstStyle/>
          <a:p>
            <a:pPr algn="l">
              <a:buFont typeface="Arial" panose="020B0604020202020204" pitchFamily="34" charset="0"/>
              <a:buChar char="•"/>
            </a:pPr>
            <a:r>
              <a:rPr lang="en-US" b="0" i="0" dirty="0">
                <a:solidFill>
                  <a:srgbClr val="212121"/>
                </a:solidFill>
                <a:effectLst/>
                <a:latin typeface="Roboto" panose="02000000000000000000" pitchFamily="2" charset="0"/>
              </a:rPr>
              <a:t>Age (-0.005734):</a:t>
            </a:r>
          </a:p>
          <a:p>
            <a:pPr algn="l"/>
            <a:r>
              <a:rPr lang="en-US" b="0" i="0" dirty="0">
                <a:solidFill>
                  <a:srgbClr val="212121"/>
                </a:solidFill>
                <a:effectLst/>
                <a:latin typeface="Roboto" panose="02000000000000000000" pitchFamily="2" charset="0"/>
              </a:rPr>
              <a:t>For each additional year of age, the GPA decreases by approximately 0.0057 points, holding all other variables constant. This suggests that, with our dataset, older students tend to have slightly lower GPAs.</a:t>
            </a:r>
          </a:p>
          <a:p>
            <a:pPr algn="l">
              <a:buFont typeface="Arial" panose="020B0604020202020204" pitchFamily="34" charset="0"/>
              <a:buChar char="•"/>
            </a:pPr>
            <a:r>
              <a:rPr lang="en-US" b="0" i="0" dirty="0">
                <a:solidFill>
                  <a:srgbClr val="212121"/>
                </a:solidFill>
                <a:effectLst/>
                <a:latin typeface="Roboto" panose="02000000000000000000" pitchFamily="2" charset="0"/>
              </a:rPr>
              <a:t>Gender (0.010516):</a:t>
            </a:r>
          </a:p>
          <a:p>
            <a:pPr algn="l"/>
            <a:r>
              <a:rPr lang="en-US" b="0" i="0" dirty="0">
                <a:solidFill>
                  <a:srgbClr val="212121"/>
                </a:solidFill>
                <a:effectLst/>
                <a:latin typeface="Roboto" panose="02000000000000000000" pitchFamily="2" charset="0"/>
              </a:rPr>
              <a:t>This coefficient indicates that if the student is of a certain gender (if coded as binary), being that gender is associated with an increase in GPA by approximately 0.0105 points compared to the other gender, assuming other factors remain constant.</a:t>
            </a:r>
          </a:p>
          <a:p>
            <a:pPr algn="l">
              <a:buFont typeface="Arial" panose="020B0604020202020204" pitchFamily="34" charset="0"/>
              <a:buChar char="•"/>
            </a:pPr>
            <a:r>
              <a:rPr lang="en-US" b="0" i="0" dirty="0">
                <a:solidFill>
                  <a:srgbClr val="212121"/>
                </a:solidFill>
                <a:effectLst/>
                <a:latin typeface="Roboto" panose="02000000000000000000" pitchFamily="2" charset="0"/>
              </a:rPr>
              <a:t>Ethnicity (0.004744):</a:t>
            </a:r>
          </a:p>
          <a:p>
            <a:pPr algn="l"/>
            <a:r>
              <a:rPr lang="en-US" b="0" i="0" dirty="0">
                <a:solidFill>
                  <a:srgbClr val="212121"/>
                </a:solidFill>
                <a:effectLst/>
                <a:latin typeface="Roboto" panose="02000000000000000000" pitchFamily="2" charset="0"/>
              </a:rPr>
              <a:t>Similar to gender, this suggests that the student’s ethnicity is associated with a GPA increase of about 0.0047 points. This may depend on how ethnicity is encoded in your dataset (e.g., one-hot encoding).</a:t>
            </a:r>
          </a:p>
          <a:p>
            <a:pPr algn="l">
              <a:buFont typeface="Arial" panose="020B0604020202020204" pitchFamily="34" charset="0"/>
              <a:buChar char="•"/>
            </a:pPr>
            <a:r>
              <a:rPr lang="en-US" b="0" i="0" dirty="0">
                <a:solidFill>
                  <a:srgbClr val="212121"/>
                </a:solidFill>
                <a:effectLst/>
                <a:latin typeface="Roboto" panose="02000000000000000000" pitchFamily="2" charset="0"/>
              </a:rPr>
              <a:t>Parental Education (0.000125):</a:t>
            </a:r>
          </a:p>
          <a:p>
            <a:pPr algn="l"/>
            <a:r>
              <a:rPr lang="en-US" b="0" i="0" dirty="0">
                <a:solidFill>
                  <a:srgbClr val="212121"/>
                </a:solidFill>
                <a:effectLst/>
                <a:latin typeface="Roboto" panose="02000000000000000000" pitchFamily="2" charset="0"/>
              </a:rPr>
              <a:t>This coefficient shows that for each additional level of parental education (if coded as a numerical scale), the GPA increases by about 0.000125 points. This indicates a very small positive effect.</a:t>
            </a:r>
          </a:p>
          <a:p>
            <a:pPr algn="l">
              <a:buFont typeface="Arial" panose="020B0604020202020204" pitchFamily="34" charset="0"/>
              <a:buChar char="•"/>
            </a:pPr>
            <a:r>
              <a:rPr lang="en-US" b="0" i="0" dirty="0">
                <a:solidFill>
                  <a:srgbClr val="212121"/>
                </a:solidFill>
                <a:effectLst/>
                <a:latin typeface="Roboto" panose="02000000000000000000" pitchFamily="2" charset="0"/>
              </a:rPr>
              <a:t>StudyTimeWeekly (0.029039):</a:t>
            </a:r>
          </a:p>
          <a:p>
            <a:pPr algn="l"/>
            <a:r>
              <a:rPr lang="en-US" b="0" i="0" dirty="0">
                <a:solidFill>
                  <a:srgbClr val="212121"/>
                </a:solidFill>
                <a:effectLst/>
                <a:latin typeface="Roboto" panose="02000000000000000000" pitchFamily="2" charset="0"/>
              </a:rPr>
              <a:t>Each additional hour spent studying per week is associated with an increase in GPA by approximately 0.029 points. This emphasizes the positive impact of study time on academic performance.</a:t>
            </a:r>
          </a:p>
          <a:p>
            <a:pPr algn="l">
              <a:buFont typeface="Arial" panose="020B0604020202020204" pitchFamily="34" charset="0"/>
              <a:buChar char="•"/>
            </a:pPr>
            <a:r>
              <a:rPr lang="en-US" b="0" i="0" dirty="0">
                <a:solidFill>
                  <a:srgbClr val="212121"/>
                </a:solidFill>
                <a:effectLst/>
                <a:latin typeface="Roboto" panose="02000000000000000000" pitchFamily="2" charset="0"/>
              </a:rPr>
              <a:t>Absences (-0.099517):</a:t>
            </a:r>
          </a:p>
          <a:p>
            <a:pPr algn="l"/>
            <a:r>
              <a:rPr lang="en-US" b="0" i="0" dirty="0">
                <a:solidFill>
                  <a:srgbClr val="212121"/>
                </a:solidFill>
                <a:effectLst/>
                <a:latin typeface="Roboto" panose="02000000000000000000" pitchFamily="2" charset="0"/>
              </a:rPr>
              <a:t>Each absence is associated with a decrease in GPA of about 0.0995 points. This suggests that more absences negatively impact academic performance significantly.</a:t>
            </a:r>
          </a:p>
          <a:p>
            <a:endParaRPr lang="en-UG" dirty="0"/>
          </a:p>
        </p:txBody>
      </p:sp>
    </p:spTree>
    <p:extLst>
      <p:ext uri="{BB962C8B-B14F-4D97-AF65-F5344CB8AC3E}">
        <p14:creationId xmlns:p14="http://schemas.microsoft.com/office/powerpoint/2010/main" val="269473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3D65-17B6-4FFD-8AC6-30B01DBA30CF}"/>
              </a:ext>
            </a:extLst>
          </p:cNvPr>
          <p:cNvSpPr>
            <a:spLocks noGrp="1"/>
          </p:cNvSpPr>
          <p:nvPr>
            <p:ph type="title"/>
          </p:nvPr>
        </p:nvSpPr>
        <p:spPr/>
        <p:txBody>
          <a:bodyPr/>
          <a:lstStyle/>
          <a:p>
            <a:r>
              <a:rPr lang="en-US" dirty="0"/>
              <a:t>More on influence of the different features</a:t>
            </a:r>
            <a:endParaRPr lang="en-UG" dirty="0"/>
          </a:p>
        </p:txBody>
      </p:sp>
      <p:sp>
        <p:nvSpPr>
          <p:cNvPr id="3" name="Content Placeholder 2">
            <a:extLst>
              <a:ext uri="{FF2B5EF4-FFF2-40B4-BE49-F238E27FC236}">
                <a16:creationId xmlns:a16="http://schemas.microsoft.com/office/drawing/2014/main" id="{B1C0C383-3DC3-4A0F-B051-023DB3F06B2B}"/>
              </a:ext>
            </a:extLst>
          </p:cNvPr>
          <p:cNvSpPr>
            <a:spLocks noGrp="1"/>
          </p:cNvSpPr>
          <p:nvPr>
            <p:ph idx="1"/>
          </p:nvPr>
        </p:nvSpPr>
        <p:spPr>
          <a:xfrm>
            <a:off x="239485" y="1825624"/>
            <a:ext cx="11778343" cy="5032375"/>
          </a:xfrm>
        </p:spPr>
        <p:txBody>
          <a:bodyPr>
            <a:normAutofit fontScale="85000" lnSpcReduction="20000"/>
          </a:bodyPr>
          <a:lstStyle/>
          <a:p>
            <a:pPr algn="l">
              <a:buFont typeface="Arial" panose="020B0604020202020204" pitchFamily="34" charset="0"/>
              <a:buChar char="•"/>
            </a:pPr>
            <a:r>
              <a:rPr lang="en-US" b="0" i="0" dirty="0">
                <a:solidFill>
                  <a:srgbClr val="212121"/>
                </a:solidFill>
                <a:effectLst/>
                <a:latin typeface="Roboto" panose="02000000000000000000" pitchFamily="2" charset="0"/>
              </a:rPr>
              <a:t>Tutoring (0.258262):</a:t>
            </a:r>
          </a:p>
          <a:p>
            <a:pPr algn="l"/>
            <a:r>
              <a:rPr lang="en-US" b="0" i="0" dirty="0">
                <a:solidFill>
                  <a:srgbClr val="212121"/>
                </a:solidFill>
                <a:effectLst/>
                <a:latin typeface="Roboto" panose="02000000000000000000" pitchFamily="2" charset="0"/>
              </a:rPr>
              <a:t>Each hour of tutoring is associated with an increase in GPA of approximately 0.258 points. This highlights the importance of tutoring in improving students' academic performance.</a:t>
            </a:r>
          </a:p>
          <a:p>
            <a:pPr algn="l">
              <a:buFont typeface="Arial" panose="020B0604020202020204" pitchFamily="34" charset="0"/>
              <a:buChar char="•"/>
            </a:pPr>
            <a:r>
              <a:rPr lang="en-US" b="0" i="0" dirty="0">
                <a:solidFill>
                  <a:srgbClr val="212121"/>
                </a:solidFill>
                <a:effectLst/>
                <a:latin typeface="Roboto" panose="02000000000000000000" pitchFamily="2" charset="0"/>
              </a:rPr>
              <a:t>Parental Support (0.147838):</a:t>
            </a:r>
          </a:p>
          <a:p>
            <a:pPr algn="l"/>
            <a:r>
              <a:rPr lang="en-US" b="0" i="0" dirty="0">
                <a:solidFill>
                  <a:srgbClr val="212121"/>
                </a:solidFill>
                <a:effectLst/>
                <a:latin typeface="Roboto" panose="02000000000000000000" pitchFamily="2" charset="0"/>
              </a:rPr>
              <a:t>Increased parental support is associated with a GPA increase of about 0.148 points, indicating that students who receive more support from their parents tend to perform better academically.</a:t>
            </a:r>
          </a:p>
          <a:p>
            <a:pPr algn="l">
              <a:buFont typeface="Arial" panose="020B0604020202020204" pitchFamily="34" charset="0"/>
              <a:buChar char="•"/>
            </a:pPr>
            <a:r>
              <a:rPr lang="en-US" b="0" i="0" dirty="0">
                <a:solidFill>
                  <a:srgbClr val="212121"/>
                </a:solidFill>
                <a:effectLst/>
                <a:latin typeface="Roboto" panose="02000000000000000000" pitchFamily="2" charset="0"/>
              </a:rPr>
              <a:t>Extracurricular Activities (0.189546):</a:t>
            </a:r>
          </a:p>
          <a:p>
            <a:pPr algn="l"/>
            <a:r>
              <a:rPr lang="en-US" b="0" i="0" dirty="0">
                <a:solidFill>
                  <a:srgbClr val="212121"/>
                </a:solidFill>
                <a:effectLst/>
                <a:latin typeface="Roboto" panose="02000000000000000000" pitchFamily="2" charset="0"/>
              </a:rPr>
              <a:t>Participation in extracurricular activities is associated with a GPA increase of approximately 0.190 points, suggesting that engaging in such activities may positively influence academic performance.</a:t>
            </a:r>
          </a:p>
          <a:p>
            <a:pPr algn="l">
              <a:buFont typeface="Arial" panose="020B0604020202020204" pitchFamily="34" charset="0"/>
              <a:buChar char="•"/>
            </a:pPr>
            <a:r>
              <a:rPr lang="en-US" b="0" i="0" dirty="0">
                <a:solidFill>
                  <a:srgbClr val="212121"/>
                </a:solidFill>
                <a:effectLst/>
                <a:latin typeface="Roboto" panose="02000000000000000000" pitchFamily="2" charset="0"/>
              </a:rPr>
              <a:t>Sports (0.184991):</a:t>
            </a:r>
          </a:p>
          <a:p>
            <a:pPr algn="l"/>
            <a:r>
              <a:rPr lang="en-US" b="0" i="0" dirty="0">
                <a:solidFill>
                  <a:srgbClr val="212121"/>
                </a:solidFill>
                <a:effectLst/>
                <a:latin typeface="Roboto" panose="02000000000000000000" pitchFamily="2" charset="0"/>
              </a:rPr>
              <a:t>Involvement in sports is associated with an increase in GPA of about 0.185 points, indicating that being active in sports can contribute to better academic performance.</a:t>
            </a:r>
          </a:p>
          <a:p>
            <a:pPr algn="l">
              <a:buFont typeface="Arial" panose="020B0604020202020204" pitchFamily="34" charset="0"/>
              <a:buChar char="•"/>
            </a:pPr>
            <a:r>
              <a:rPr lang="en-US" b="0" i="0" dirty="0">
                <a:solidFill>
                  <a:srgbClr val="212121"/>
                </a:solidFill>
                <a:effectLst/>
                <a:latin typeface="Roboto" panose="02000000000000000000" pitchFamily="2" charset="0"/>
              </a:rPr>
              <a:t>Music (0.152484):</a:t>
            </a:r>
          </a:p>
          <a:p>
            <a:pPr algn="l"/>
            <a:r>
              <a:rPr lang="en-US" b="0" i="0" dirty="0">
                <a:solidFill>
                  <a:srgbClr val="212121"/>
                </a:solidFill>
                <a:effectLst/>
                <a:latin typeface="Roboto" panose="02000000000000000000" pitchFamily="2" charset="0"/>
              </a:rPr>
              <a:t>Participation in music-related activities is associated with an increase in GPA of around 0.152 points, highlighting the positive effects of engagement in music on academic success.</a:t>
            </a:r>
          </a:p>
          <a:p>
            <a:pPr algn="l">
              <a:buFont typeface="Arial" panose="020B0604020202020204" pitchFamily="34" charset="0"/>
              <a:buChar char="•"/>
            </a:pPr>
            <a:r>
              <a:rPr lang="en-US" b="0" i="0" dirty="0">
                <a:solidFill>
                  <a:srgbClr val="212121"/>
                </a:solidFill>
                <a:effectLst/>
                <a:latin typeface="Roboto" panose="02000000000000000000" pitchFamily="2" charset="0"/>
              </a:rPr>
              <a:t>Volunteering (-0.005282):</a:t>
            </a:r>
          </a:p>
          <a:p>
            <a:pPr algn="l"/>
            <a:r>
              <a:rPr lang="en-US" b="0" i="0" dirty="0">
                <a:solidFill>
                  <a:srgbClr val="212121"/>
                </a:solidFill>
                <a:effectLst/>
                <a:latin typeface="Roboto" panose="02000000000000000000" pitchFamily="2" charset="0"/>
              </a:rPr>
              <a:t>This coefficient indicates that volunteering is associated with a very slight decrease in GPA (about 0.0053 points), suggesting that it may not have a significant impact on academic performance in this dataset.</a:t>
            </a:r>
          </a:p>
          <a:p>
            <a:endParaRPr lang="en-UG" dirty="0"/>
          </a:p>
        </p:txBody>
      </p:sp>
    </p:spTree>
    <p:extLst>
      <p:ext uri="{BB962C8B-B14F-4D97-AF65-F5344CB8AC3E}">
        <p14:creationId xmlns:p14="http://schemas.microsoft.com/office/powerpoint/2010/main" val="2553216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578A-1BDC-46D5-9081-3AA19825969B}"/>
              </a:ext>
            </a:extLst>
          </p:cNvPr>
          <p:cNvSpPr>
            <a:spLocks noGrp="1"/>
          </p:cNvSpPr>
          <p:nvPr>
            <p:ph type="title"/>
          </p:nvPr>
        </p:nvSpPr>
        <p:spPr/>
        <p:txBody>
          <a:bodyPr/>
          <a:lstStyle/>
          <a:p>
            <a:r>
              <a:rPr lang="en-US" dirty="0"/>
              <a:t>INSIGHTS FROM THE SEQUENTIAL NEURAL NETWORK</a:t>
            </a:r>
            <a:endParaRPr lang="en-UG" dirty="0"/>
          </a:p>
        </p:txBody>
      </p:sp>
      <p:pic>
        <p:nvPicPr>
          <p:cNvPr id="8194" name="Picture 2">
            <a:extLst>
              <a:ext uri="{FF2B5EF4-FFF2-40B4-BE49-F238E27FC236}">
                <a16:creationId xmlns:a16="http://schemas.microsoft.com/office/drawing/2014/main" id="{E76ECC00-8B5A-496C-BB54-A97B0BB3A8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690688"/>
            <a:ext cx="9296400"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47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2A62-7DA0-40B0-87E4-EEEACA55BD3A}"/>
              </a:ext>
            </a:extLst>
          </p:cNvPr>
          <p:cNvSpPr>
            <a:spLocks noGrp="1"/>
          </p:cNvSpPr>
          <p:nvPr>
            <p:ph type="title"/>
          </p:nvPr>
        </p:nvSpPr>
        <p:spPr/>
        <p:txBody>
          <a:bodyPr/>
          <a:lstStyle/>
          <a:p>
            <a:r>
              <a:rPr lang="en-US" dirty="0"/>
              <a:t>Evaluation outcomes of the Sequential Neural Network</a:t>
            </a:r>
            <a:endParaRPr lang="en-UG" dirty="0"/>
          </a:p>
        </p:txBody>
      </p:sp>
      <p:sp>
        <p:nvSpPr>
          <p:cNvPr id="3" name="Content Placeholder 2">
            <a:extLst>
              <a:ext uri="{FF2B5EF4-FFF2-40B4-BE49-F238E27FC236}">
                <a16:creationId xmlns:a16="http://schemas.microsoft.com/office/drawing/2014/main" id="{C0626226-E324-46F9-AAEC-E35D67E26867}"/>
              </a:ext>
            </a:extLst>
          </p:cNvPr>
          <p:cNvSpPr>
            <a:spLocks noGrp="1"/>
          </p:cNvSpPr>
          <p:nvPr>
            <p:ph idx="1"/>
          </p:nvPr>
        </p:nvSpPr>
        <p:spPr/>
        <p:txBody>
          <a:bodyPr/>
          <a:lstStyle/>
          <a:p>
            <a:r>
              <a:rPr lang="en-US" dirty="0"/>
              <a:t>The mean squared error attained is </a:t>
            </a:r>
            <a:r>
              <a:rPr lang="en-UG" b="0" i="0" dirty="0">
                <a:solidFill>
                  <a:srgbClr val="212121"/>
                </a:solidFill>
                <a:effectLst/>
                <a:latin typeface="Courier New" panose="02070309020205020404" pitchFamily="49" charset="0"/>
              </a:rPr>
              <a:t>0.04495909810066223</a:t>
            </a:r>
            <a:endParaRPr lang="en-US" b="0" i="0" dirty="0">
              <a:solidFill>
                <a:srgbClr val="212121"/>
              </a:solidFill>
              <a:effectLst/>
              <a:latin typeface="Courier New" panose="02070309020205020404" pitchFamily="49" charset="0"/>
            </a:endParaRPr>
          </a:p>
          <a:p>
            <a:r>
              <a:rPr lang="en-US" dirty="0">
                <a:solidFill>
                  <a:srgbClr val="212121"/>
                </a:solidFill>
                <a:latin typeface="Courier New" panose="02070309020205020404" pitchFamily="49" charset="0"/>
              </a:rPr>
              <a:t>The mean absolute error attained is </a:t>
            </a:r>
            <a:r>
              <a:rPr lang="en-UG" b="0" i="0" dirty="0">
                <a:solidFill>
                  <a:srgbClr val="212121"/>
                </a:solidFill>
                <a:effectLst/>
                <a:latin typeface="Courier New" panose="02070309020205020404" pitchFamily="49" charset="0"/>
              </a:rPr>
              <a:t>0.1677456498146057</a:t>
            </a:r>
            <a:endParaRPr lang="en-US" b="0" i="0" dirty="0">
              <a:solidFill>
                <a:srgbClr val="212121"/>
              </a:solidFill>
              <a:effectLst/>
              <a:latin typeface="Courier New" panose="02070309020205020404" pitchFamily="49" charset="0"/>
            </a:endParaRPr>
          </a:p>
          <a:p>
            <a:r>
              <a:rPr lang="en-US" dirty="0">
                <a:solidFill>
                  <a:srgbClr val="212121"/>
                </a:solidFill>
                <a:latin typeface="Courier New" panose="02070309020205020404" pitchFamily="49" charset="0"/>
              </a:rPr>
              <a:t>The root mean squared error is </a:t>
            </a:r>
            <a:r>
              <a:rPr lang="en-UG" b="0" i="0" dirty="0">
                <a:solidFill>
                  <a:srgbClr val="212121"/>
                </a:solidFill>
                <a:effectLst/>
                <a:latin typeface="Courier New" panose="02070309020205020404" pitchFamily="49" charset="0"/>
              </a:rPr>
              <a:t>0.21203561127185822</a:t>
            </a:r>
            <a:endParaRPr lang="en-US" b="0" i="0" dirty="0">
              <a:solidFill>
                <a:srgbClr val="212121"/>
              </a:solidFill>
              <a:effectLst/>
              <a:latin typeface="Courier New" panose="02070309020205020404" pitchFamily="49" charset="0"/>
            </a:endParaRPr>
          </a:p>
          <a:p>
            <a:r>
              <a:rPr lang="en-US" dirty="0">
                <a:solidFill>
                  <a:srgbClr val="212121"/>
                </a:solidFill>
                <a:latin typeface="Courier New" panose="02070309020205020404" pitchFamily="49" charset="0"/>
              </a:rPr>
              <a:t>The r2 score attained was </a:t>
            </a:r>
            <a:r>
              <a:rPr lang="en-US" b="0" i="0" dirty="0">
                <a:solidFill>
                  <a:srgbClr val="212121"/>
                </a:solidFill>
                <a:effectLst/>
                <a:latin typeface="Courier New" panose="02070309020205020404" pitchFamily="49" charset="0"/>
              </a:rPr>
              <a:t>0.9456192255020142</a:t>
            </a:r>
            <a:endParaRPr lang="en-UG" dirty="0"/>
          </a:p>
        </p:txBody>
      </p:sp>
    </p:spTree>
    <p:extLst>
      <p:ext uri="{BB962C8B-B14F-4D97-AF65-F5344CB8AC3E}">
        <p14:creationId xmlns:p14="http://schemas.microsoft.com/office/powerpoint/2010/main" val="1736833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DA516-A4C1-416B-8B7F-23CDF8FDF0A2}"/>
              </a:ext>
            </a:extLst>
          </p:cNvPr>
          <p:cNvSpPr>
            <a:spLocks noGrp="1"/>
          </p:cNvSpPr>
          <p:nvPr>
            <p:ph type="title"/>
          </p:nvPr>
        </p:nvSpPr>
        <p:spPr/>
        <p:txBody>
          <a:bodyPr/>
          <a:lstStyle/>
          <a:p>
            <a:r>
              <a:rPr lang="en-US" dirty="0"/>
              <a:t>Comparison of the models</a:t>
            </a:r>
            <a:endParaRPr lang="en-UG" dirty="0"/>
          </a:p>
        </p:txBody>
      </p:sp>
      <p:sp>
        <p:nvSpPr>
          <p:cNvPr id="3" name="Content Placeholder 2">
            <a:extLst>
              <a:ext uri="{FF2B5EF4-FFF2-40B4-BE49-F238E27FC236}">
                <a16:creationId xmlns:a16="http://schemas.microsoft.com/office/drawing/2014/main" id="{FE560F60-4E8E-40A4-83F9-87F92369E2A8}"/>
              </a:ext>
            </a:extLst>
          </p:cNvPr>
          <p:cNvSpPr>
            <a:spLocks noGrp="1"/>
          </p:cNvSpPr>
          <p:nvPr>
            <p:ph idx="1"/>
          </p:nvPr>
        </p:nvSpPr>
        <p:spPr/>
        <p:txBody>
          <a:bodyPr/>
          <a:lstStyle/>
          <a:p>
            <a:r>
              <a:rPr lang="en-US" dirty="0"/>
              <a:t>Using the r2 score value and mean square error, the linear regression model performed better than the sequential neural network.</a:t>
            </a:r>
            <a:endParaRPr lang="en-UG" dirty="0"/>
          </a:p>
        </p:txBody>
      </p:sp>
    </p:spTree>
    <p:extLst>
      <p:ext uri="{BB962C8B-B14F-4D97-AF65-F5344CB8AC3E}">
        <p14:creationId xmlns:p14="http://schemas.microsoft.com/office/powerpoint/2010/main" val="19927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BD1E-93B5-4842-8EC9-5DC6708BF064}"/>
              </a:ext>
            </a:extLst>
          </p:cNvPr>
          <p:cNvSpPr>
            <a:spLocks noGrp="1"/>
          </p:cNvSpPr>
          <p:nvPr>
            <p:ph type="title"/>
          </p:nvPr>
        </p:nvSpPr>
        <p:spPr/>
        <p:txBody>
          <a:bodyPr>
            <a:normAutofit/>
          </a:bodyPr>
          <a:lstStyle/>
          <a:p>
            <a:r>
              <a:rPr lang="en-US" dirty="0"/>
              <a:t>GOAL OF THE MODEL</a:t>
            </a:r>
            <a:endParaRPr lang="en-UG" dirty="0"/>
          </a:p>
        </p:txBody>
      </p:sp>
      <p:sp>
        <p:nvSpPr>
          <p:cNvPr id="3" name="Content Placeholder 2">
            <a:extLst>
              <a:ext uri="{FF2B5EF4-FFF2-40B4-BE49-F238E27FC236}">
                <a16:creationId xmlns:a16="http://schemas.microsoft.com/office/drawing/2014/main" id="{96219067-C3AD-4D00-BE5E-910B6374EC0B}"/>
              </a:ext>
            </a:extLst>
          </p:cNvPr>
          <p:cNvSpPr>
            <a:spLocks noGrp="1"/>
          </p:cNvSpPr>
          <p:nvPr>
            <p:ph idx="1"/>
          </p:nvPr>
        </p:nvSpPr>
        <p:spPr/>
        <p:txBody>
          <a:bodyPr/>
          <a:lstStyle/>
          <a:p>
            <a:r>
              <a:rPr lang="en-US" dirty="0"/>
              <a:t>The model predicts students’ GPA basing on different features like the students’ weekly study time in hours, parents education level, parents involvement in students’ academics and many others.</a:t>
            </a:r>
            <a:endParaRPr lang="en-UG" dirty="0"/>
          </a:p>
        </p:txBody>
      </p:sp>
    </p:spTree>
    <p:extLst>
      <p:ext uri="{BB962C8B-B14F-4D97-AF65-F5344CB8AC3E}">
        <p14:creationId xmlns:p14="http://schemas.microsoft.com/office/powerpoint/2010/main" val="47346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08B7-EBCE-49A4-996E-D39CA2A4064A}"/>
              </a:ext>
            </a:extLst>
          </p:cNvPr>
          <p:cNvSpPr>
            <a:spLocks noGrp="1"/>
          </p:cNvSpPr>
          <p:nvPr>
            <p:ph type="title"/>
          </p:nvPr>
        </p:nvSpPr>
        <p:spPr/>
        <p:txBody>
          <a:bodyPr/>
          <a:lstStyle/>
          <a:p>
            <a:r>
              <a:rPr lang="en-US" dirty="0"/>
              <a:t>INSIGHTFUL VISUALIZATIONS FROM THE DATA</a:t>
            </a:r>
            <a:endParaRPr lang="en-UG" dirty="0"/>
          </a:p>
        </p:txBody>
      </p:sp>
      <p:sp>
        <p:nvSpPr>
          <p:cNvPr id="3" name="Content Placeholder 2">
            <a:extLst>
              <a:ext uri="{FF2B5EF4-FFF2-40B4-BE49-F238E27FC236}">
                <a16:creationId xmlns:a16="http://schemas.microsoft.com/office/drawing/2014/main" id="{4DA03679-9D77-404F-93C1-05E291D42666}"/>
              </a:ext>
            </a:extLst>
          </p:cNvPr>
          <p:cNvSpPr>
            <a:spLocks noGrp="1"/>
          </p:cNvSpPr>
          <p:nvPr>
            <p:ph idx="1"/>
          </p:nvPr>
        </p:nvSpPr>
        <p:spPr/>
        <p:txBody>
          <a:bodyPr/>
          <a:lstStyle/>
          <a:p>
            <a:r>
              <a:rPr lang="en-US" dirty="0"/>
              <a:t>The slides below contain insightful visualizations on the data;</a:t>
            </a:r>
            <a:endParaRPr lang="en-UG" dirty="0"/>
          </a:p>
        </p:txBody>
      </p:sp>
    </p:spTree>
    <p:extLst>
      <p:ext uri="{BB962C8B-B14F-4D97-AF65-F5344CB8AC3E}">
        <p14:creationId xmlns:p14="http://schemas.microsoft.com/office/powerpoint/2010/main" val="220497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4C57-07E4-46D7-8A54-14E4D40C7812}"/>
              </a:ext>
            </a:extLst>
          </p:cNvPr>
          <p:cNvSpPr>
            <a:spLocks noGrp="1"/>
          </p:cNvSpPr>
          <p:nvPr>
            <p:ph type="title"/>
          </p:nvPr>
        </p:nvSpPr>
        <p:spPr/>
        <p:txBody>
          <a:bodyPr/>
          <a:lstStyle/>
          <a:p>
            <a:r>
              <a:rPr lang="en-US" dirty="0"/>
              <a:t>Distribution of Weekly Study Time</a:t>
            </a:r>
            <a:endParaRPr lang="en-UG" dirty="0"/>
          </a:p>
        </p:txBody>
      </p:sp>
      <p:pic>
        <p:nvPicPr>
          <p:cNvPr id="1030" name="Picture 6">
            <a:extLst>
              <a:ext uri="{FF2B5EF4-FFF2-40B4-BE49-F238E27FC236}">
                <a16:creationId xmlns:a16="http://schemas.microsoft.com/office/drawing/2014/main" id="{7762B5F4-FE58-420E-B0D8-03DE8B68B6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9982199"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9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6753-C88B-4903-A7C7-AF35D68A0FC5}"/>
              </a:ext>
            </a:extLst>
          </p:cNvPr>
          <p:cNvSpPr>
            <a:spLocks noGrp="1"/>
          </p:cNvSpPr>
          <p:nvPr>
            <p:ph type="title"/>
          </p:nvPr>
        </p:nvSpPr>
        <p:spPr/>
        <p:txBody>
          <a:bodyPr/>
          <a:lstStyle/>
          <a:p>
            <a:r>
              <a:rPr lang="en-US" dirty="0"/>
              <a:t>Distribution of GPA</a:t>
            </a:r>
            <a:endParaRPr lang="en-UG" dirty="0"/>
          </a:p>
        </p:txBody>
      </p:sp>
      <p:pic>
        <p:nvPicPr>
          <p:cNvPr id="2050" name="Picture 2">
            <a:extLst>
              <a:ext uri="{FF2B5EF4-FFF2-40B4-BE49-F238E27FC236}">
                <a16:creationId xmlns:a16="http://schemas.microsoft.com/office/drawing/2014/main" id="{6A1E3E63-B19F-4278-8F3E-51B1AE0283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60277" y="2160588"/>
            <a:ext cx="603148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21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6295-8F9F-4C28-AF70-ED13F9A24784}"/>
              </a:ext>
            </a:extLst>
          </p:cNvPr>
          <p:cNvSpPr>
            <a:spLocks noGrp="1"/>
          </p:cNvSpPr>
          <p:nvPr>
            <p:ph type="title"/>
          </p:nvPr>
        </p:nvSpPr>
        <p:spPr/>
        <p:txBody>
          <a:bodyPr/>
          <a:lstStyle/>
          <a:p>
            <a:r>
              <a:rPr lang="en-US" dirty="0"/>
              <a:t>Relationship between GPA and absences</a:t>
            </a:r>
            <a:endParaRPr lang="en-UG" dirty="0"/>
          </a:p>
        </p:txBody>
      </p:sp>
      <p:pic>
        <p:nvPicPr>
          <p:cNvPr id="3074" name="Picture 2">
            <a:extLst>
              <a:ext uri="{FF2B5EF4-FFF2-40B4-BE49-F238E27FC236}">
                <a16:creationId xmlns:a16="http://schemas.microsoft.com/office/drawing/2014/main" id="{20D2F560-F105-4122-A667-4BBE0080B0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2209" y="2160588"/>
            <a:ext cx="596762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45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5F36-A1F8-4CD8-9D0D-F75843D2C94F}"/>
              </a:ext>
            </a:extLst>
          </p:cNvPr>
          <p:cNvSpPr>
            <a:spLocks noGrp="1"/>
          </p:cNvSpPr>
          <p:nvPr>
            <p:ph type="title"/>
          </p:nvPr>
        </p:nvSpPr>
        <p:spPr/>
        <p:txBody>
          <a:bodyPr/>
          <a:lstStyle/>
          <a:p>
            <a:r>
              <a:rPr lang="en-US" dirty="0"/>
              <a:t>Relationship between Weekly Study Time and GPA</a:t>
            </a:r>
            <a:endParaRPr lang="en-UG" dirty="0"/>
          </a:p>
        </p:txBody>
      </p:sp>
      <p:pic>
        <p:nvPicPr>
          <p:cNvPr id="4098" name="Picture 2">
            <a:extLst>
              <a:ext uri="{FF2B5EF4-FFF2-40B4-BE49-F238E27FC236}">
                <a16:creationId xmlns:a16="http://schemas.microsoft.com/office/drawing/2014/main" id="{77D69E0F-5D6E-4503-91F8-F6ABEAE8C7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029" y="1825624"/>
            <a:ext cx="11582400"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17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1C30-8409-4583-9BFD-FB76DBFC9903}"/>
              </a:ext>
            </a:extLst>
          </p:cNvPr>
          <p:cNvSpPr>
            <a:spLocks noGrp="1"/>
          </p:cNvSpPr>
          <p:nvPr>
            <p:ph type="title"/>
          </p:nvPr>
        </p:nvSpPr>
        <p:spPr/>
        <p:txBody>
          <a:bodyPr/>
          <a:lstStyle/>
          <a:p>
            <a:r>
              <a:rPr lang="en-US" dirty="0"/>
              <a:t>Relationship between Extracurricular and GPA</a:t>
            </a:r>
            <a:endParaRPr lang="en-UG" dirty="0"/>
          </a:p>
        </p:txBody>
      </p:sp>
      <p:pic>
        <p:nvPicPr>
          <p:cNvPr id="5122" name="Picture 2">
            <a:extLst>
              <a:ext uri="{FF2B5EF4-FFF2-40B4-BE49-F238E27FC236}">
                <a16:creationId xmlns:a16="http://schemas.microsoft.com/office/drawing/2014/main" id="{BFDEC697-D0B1-4B9A-8C56-A3D4570546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42537" y="2160588"/>
            <a:ext cx="606696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26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B2AA-4875-4034-9189-4F038893D16B}"/>
              </a:ext>
            </a:extLst>
          </p:cNvPr>
          <p:cNvSpPr>
            <a:spLocks noGrp="1"/>
          </p:cNvSpPr>
          <p:nvPr>
            <p:ph type="title"/>
          </p:nvPr>
        </p:nvSpPr>
        <p:spPr/>
        <p:txBody>
          <a:bodyPr/>
          <a:lstStyle/>
          <a:p>
            <a:r>
              <a:rPr lang="en-US" dirty="0"/>
              <a:t>Relationship between Absences, Weekly Study Time and GPA</a:t>
            </a:r>
            <a:endParaRPr lang="en-UG" dirty="0"/>
          </a:p>
        </p:txBody>
      </p:sp>
      <p:pic>
        <p:nvPicPr>
          <p:cNvPr id="6146" name="Picture 2">
            <a:extLst>
              <a:ext uri="{FF2B5EF4-FFF2-40B4-BE49-F238E27FC236}">
                <a16:creationId xmlns:a16="http://schemas.microsoft.com/office/drawing/2014/main" id="{A94DD55D-1AF7-479A-B60A-FEBBD723C2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5343" y="2160588"/>
            <a:ext cx="3841352"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71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TotalTime>
  <Words>850</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Roboto</vt:lpstr>
      <vt:lpstr>Trebuchet MS</vt:lpstr>
      <vt:lpstr>Wingdings 3</vt:lpstr>
      <vt:lpstr>Facet</vt:lpstr>
      <vt:lpstr>GROUP 2: STUDENTS’ GPA PREDICTION</vt:lpstr>
      <vt:lpstr>GOAL OF THE MODEL</vt:lpstr>
      <vt:lpstr>INSIGHTFUL VISUALIZATIONS FROM THE DATA</vt:lpstr>
      <vt:lpstr>Distribution of Weekly Study Time</vt:lpstr>
      <vt:lpstr>Distribution of GPA</vt:lpstr>
      <vt:lpstr>Relationship between GPA and absences</vt:lpstr>
      <vt:lpstr>Relationship between Weekly Study Time and GPA</vt:lpstr>
      <vt:lpstr>Relationship between Extracurricular and GPA</vt:lpstr>
      <vt:lpstr>Relationship between Absences, Weekly Study Time and GPA</vt:lpstr>
      <vt:lpstr>INSIGHTS FROM THE DATA</vt:lpstr>
      <vt:lpstr>PREDICTION MODELS USED</vt:lpstr>
      <vt:lpstr>INSIGHTS FROM THE LINEAR REGRESSION MODEL(Evaluation)</vt:lpstr>
      <vt:lpstr>Coefficients of the linear regression model</vt:lpstr>
      <vt:lpstr>Influence of the different features on the linear regression model</vt:lpstr>
      <vt:lpstr>More on influence of the different features</vt:lpstr>
      <vt:lpstr>INSIGHTS FROM THE SEQUENTIAL NEURAL NETWORK</vt:lpstr>
      <vt:lpstr>Evaluation outcomes of the Sequential Neural Network</vt:lpstr>
      <vt:lpstr>Comparison of the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STUDENTS’ GPA PREDICTION</dc:title>
  <dc:creator>Arnold Beeka</dc:creator>
  <cp:lastModifiedBy>Arnold Beeka</cp:lastModifiedBy>
  <cp:revision>9</cp:revision>
  <dcterms:created xsi:type="dcterms:W3CDTF">2024-10-17T11:09:59Z</dcterms:created>
  <dcterms:modified xsi:type="dcterms:W3CDTF">2024-11-04T17:01:53Z</dcterms:modified>
</cp:coreProperties>
</file>