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88" r:id="rId2"/>
    <p:sldId id="919" r:id="rId3"/>
    <p:sldId id="920" r:id="rId4"/>
    <p:sldId id="921" r:id="rId5"/>
    <p:sldId id="911" r:id="rId6"/>
    <p:sldId id="8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SG-Logo_Cutout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8"/>
          <a:stretch>
            <a:fillRect/>
          </a:stretch>
        </p:blipFill>
        <p:spPr bwMode="auto">
          <a:xfrm>
            <a:off x="5653623" y="0"/>
            <a:ext cx="653838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 descr="SG-Logo_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828676"/>
            <a:ext cx="2321984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6" descr="SG-Logo_Cutout 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8"/>
          <a:stretch>
            <a:fillRect/>
          </a:stretch>
        </p:blipFill>
        <p:spPr bwMode="auto">
          <a:xfrm>
            <a:off x="5653623" y="0"/>
            <a:ext cx="653838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3" descr="SG-Logo_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828676"/>
            <a:ext cx="2321984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577" y="2184711"/>
            <a:ext cx="6830319" cy="1470025"/>
          </a:xfrm>
        </p:spPr>
        <p:txBody>
          <a:bodyPr anchor="t">
            <a:norm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572" y="5004414"/>
            <a:ext cx="9750629" cy="63438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586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C350AD-E4C7-844D-B888-D88E72290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tartup genome logo + grey text VERY LARGE 4300 pix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" y="6557010"/>
            <a:ext cx="1521883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98603" y="6581780"/>
            <a:ext cx="1496484" cy="272239"/>
          </a:xfrm>
          <a:prstGeom prst="rect">
            <a:avLst/>
          </a:prstGeom>
          <a:noFill/>
          <a:ln>
            <a:noFill/>
          </a:ln>
          <a:extLst/>
        </p:spPr>
        <p:txBody>
          <a:bodyPr lIns="117207" tIns="58603" rIns="117207" bIns="58603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7F7F7F"/>
                </a:solidFill>
                <a:latin typeface="Open Sans Light" charset="0"/>
              </a:rPr>
              <a:t>©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6033"/>
            <a:ext cx="10972800" cy="537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E9302-3C75-C14C-B80E-B68971899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tartup genome logo + grey text VERY LARGE 4300 pix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" y="6557010"/>
            <a:ext cx="1521883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98603" y="6581780"/>
            <a:ext cx="1496484" cy="272239"/>
          </a:xfrm>
          <a:prstGeom prst="rect">
            <a:avLst/>
          </a:prstGeom>
          <a:noFill/>
          <a:ln>
            <a:noFill/>
          </a:ln>
          <a:extLst/>
        </p:spPr>
        <p:txBody>
          <a:bodyPr lIns="117207" tIns="58603" rIns="117207" bIns="58603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7F7F7F"/>
                </a:solidFill>
                <a:latin typeface="Open Sans Light" charset="0"/>
              </a:rPr>
              <a:t>©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4"/>
          </a:xfrm>
          <a:prstGeom prst="rect">
            <a:avLst/>
          </a:prstGeom>
        </p:spPr>
        <p:txBody>
          <a:bodyPr vert="horz" wrap="square" lIns="117207" tIns="58603" rIns="117207" bIns="58603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4"/>
          </a:xfrm>
          <a:prstGeom prst="rect">
            <a:avLst/>
          </a:prstGeom>
        </p:spPr>
        <p:txBody>
          <a:bodyPr vert="horz" wrap="square" lIns="117207" tIns="58603" rIns="117207" bIns="58603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8C3DBA-5A17-4F4B-9D50-AA9D0D009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4"/>
          </a:xfrm>
          <a:prstGeom prst="rect">
            <a:avLst/>
          </a:prstGeom>
        </p:spPr>
        <p:txBody>
          <a:bodyPr vert="horz" wrap="square" lIns="117207" tIns="58603" rIns="117207" bIns="58603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4"/>
          </a:xfrm>
          <a:prstGeom prst="rect">
            <a:avLst/>
          </a:prstGeom>
        </p:spPr>
        <p:txBody>
          <a:bodyPr vert="horz" wrap="square" lIns="117207" tIns="58603" rIns="117207" bIns="58603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46CA1B-87B0-7743-83D6-295FEC228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7620"/>
            <a:ext cx="10972800" cy="99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211" tIns="58605" rIns="117211" bIns="586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6"/>
            <a:ext cx="10972800" cy="537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211" tIns="58605" rIns="117211" bIns="586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5084" y="6486526"/>
            <a:ext cx="2844800" cy="365760"/>
          </a:xfrm>
          <a:prstGeom prst="rect">
            <a:avLst/>
          </a:prstGeom>
        </p:spPr>
        <p:txBody>
          <a:bodyPr vert="horz" wrap="square" lIns="117211" tIns="58605" rIns="117211" bIns="5860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>
                <a:solidFill>
                  <a:srgbClr val="898989"/>
                </a:solidFill>
                <a:latin typeface="Open Sans Light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A6031-6AD8-1C44-9D48-C7B70C1623DC}" type="slidenum">
              <a:rPr lang="en-US"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0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586060" rtl="0" eaLnBrk="0" fontAlgn="base" hangingPunct="0">
        <a:spcBef>
          <a:spcPct val="0"/>
        </a:spcBef>
        <a:spcAft>
          <a:spcPct val="0"/>
        </a:spcAft>
        <a:defRPr sz="2600" kern="1200">
          <a:solidFill>
            <a:srgbClr val="49B5CE"/>
          </a:solidFill>
          <a:latin typeface="Open Sans Light"/>
          <a:ea typeface="ＭＳ Ｐゴシック" charset="0"/>
          <a:cs typeface="Open Sans Light"/>
        </a:defRPr>
      </a:lvl1pPr>
      <a:lvl2pPr algn="l" defTabSz="586060" rtl="0" eaLnBrk="0" fontAlgn="base" hangingPunct="0">
        <a:spcBef>
          <a:spcPct val="0"/>
        </a:spcBef>
        <a:spcAft>
          <a:spcPct val="0"/>
        </a:spcAft>
        <a:defRPr sz="2600">
          <a:solidFill>
            <a:srgbClr val="45BAD1"/>
          </a:solidFill>
          <a:latin typeface="Open Sans Light" charset="0"/>
          <a:ea typeface="ＭＳ Ｐゴシック" charset="0"/>
          <a:cs typeface="Open Sans Light" charset="0"/>
        </a:defRPr>
      </a:lvl2pPr>
      <a:lvl3pPr algn="l" defTabSz="586060" rtl="0" eaLnBrk="0" fontAlgn="base" hangingPunct="0">
        <a:spcBef>
          <a:spcPct val="0"/>
        </a:spcBef>
        <a:spcAft>
          <a:spcPct val="0"/>
        </a:spcAft>
        <a:defRPr sz="2600">
          <a:solidFill>
            <a:srgbClr val="45BAD1"/>
          </a:solidFill>
          <a:latin typeface="Open Sans Light" charset="0"/>
          <a:ea typeface="ＭＳ Ｐゴシック" charset="0"/>
          <a:cs typeface="Open Sans Light" charset="0"/>
        </a:defRPr>
      </a:lvl3pPr>
      <a:lvl4pPr algn="l" defTabSz="586060" rtl="0" eaLnBrk="0" fontAlgn="base" hangingPunct="0">
        <a:spcBef>
          <a:spcPct val="0"/>
        </a:spcBef>
        <a:spcAft>
          <a:spcPct val="0"/>
        </a:spcAft>
        <a:defRPr sz="2600">
          <a:solidFill>
            <a:srgbClr val="45BAD1"/>
          </a:solidFill>
          <a:latin typeface="Open Sans Light" charset="0"/>
          <a:ea typeface="ＭＳ Ｐゴシック" charset="0"/>
          <a:cs typeface="Open Sans Light" charset="0"/>
        </a:defRPr>
      </a:lvl4pPr>
      <a:lvl5pPr algn="l" defTabSz="586060" rtl="0" eaLnBrk="0" fontAlgn="base" hangingPunct="0">
        <a:spcBef>
          <a:spcPct val="0"/>
        </a:spcBef>
        <a:spcAft>
          <a:spcPct val="0"/>
        </a:spcAft>
        <a:defRPr sz="2600">
          <a:solidFill>
            <a:srgbClr val="45BAD1"/>
          </a:solidFill>
          <a:latin typeface="Open Sans Light" charset="0"/>
          <a:ea typeface="ＭＳ Ｐゴシック" charset="0"/>
          <a:cs typeface="Open Sans Light" charset="0"/>
        </a:defRPr>
      </a:lvl5pPr>
      <a:lvl6pPr marL="586060" algn="l" defTabSz="586060" rtl="0" fontAlgn="base">
        <a:spcBef>
          <a:spcPct val="0"/>
        </a:spcBef>
        <a:spcAft>
          <a:spcPct val="0"/>
        </a:spcAft>
        <a:defRPr sz="2600">
          <a:solidFill>
            <a:srgbClr val="45BAD1"/>
          </a:solidFill>
          <a:latin typeface="Open Sans Light" charset="0"/>
          <a:ea typeface="ＭＳ Ｐゴシック" charset="0"/>
        </a:defRPr>
      </a:lvl6pPr>
      <a:lvl7pPr marL="1172121" algn="l" defTabSz="586060" rtl="0" fontAlgn="base">
        <a:spcBef>
          <a:spcPct val="0"/>
        </a:spcBef>
        <a:spcAft>
          <a:spcPct val="0"/>
        </a:spcAft>
        <a:defRPr sz="2600">
          <a:solidFill>
            <a:srgbClr val="45BAD1"/>
          </a:solidFill>
          <a:latin typeface="Open Sans Light" charset="0"/>
          <a:ea typeface="ＭＳ Ｐゴシック" charset="0"/>
        </a:defRPr>
      </a:lvl7pPr>
      <a:lvl8pPr marL="1758180" algn="l" defTabSz="586060" rtl="0" fontAlgn="base">
        <a:spcBef>
          <a:spcPct val="0"/>
        </a:spcBef>
        <a:spcAft>
          <a:spcPct val="0"/>
        </a:spcAft>
        <a:defRPr sz="2600">
          <a:solidFill>
            <a:srgbClr val="45BAD1"/>
          </a:solidFill>
          <a:latin typeface="Open Sans Light" charset="0"/>
          <a:ea typeface="ＭＳ Ｐゴシック" charset="0"/>
        </a:defRPr>
      </a:lvl8pPr>
      <a:lvl9pPr marL="2344241" algn="l" defTabSz="586060" rtl="0" fontAlgn="base">
        <a:spcBef>
          <a:spcPct val="0"/>
        </a:spcBef>
        <a:spcAft>
          <a:spcPct val="0"/>
        </a:spcAft>
        <a:defRPr sz="2600">
          <a:solidFill>
            <a:srgbClr val="45BAD1"/>
          </a:solidFill>
          <a:latin typeface="Open Sans Light" charset="0"/>
          <a:ea typeface="ＭＳ Ｐゴシック" charset="0"/>
        </a:defRPr>
      </a:lvl9pPr>
    </p:titleStyle>
    <p:bodyStyle>
      <a:lvl1pPr marL="221808" indent="-221808" algn="l" defTabSz="58606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Open Sans"/>
          <a:ea typeface="ＭＳ Ｐゴシック" charset="0"/>
          <a:cs typeface="Open Sans"/>
        </a:defRPr>
      </a:lvl1pPr>
      <a:lvl2pPr marL="807869" indent="-221808" algn="l" defTabSz="58606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Open Sans Light"/>
          <a:ea typeface="ＭＳ Ｐゴシック" charset="0"/>
          <a:cs typeface="Open Sans Light"/>
        </a:defRPr>
      </a:lvl2pPr>
      <a:lvl3pPr marL="1322706" indent="-150585" algn="l" defTabSz="58606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Open Sans Light"/>
          <a:ea typeface="Open Sans Light" charset="0"/>
          <a:cs typeface="Open Sans Light"/>
        </a:defRPr>
      </a:lvl3pPr>
      <a:lvl4pPr marL="1906731" indent="-148550" algn="l" defTabSz="58606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Open Sans Light"/>
          <a:ea typeface="Open Sans Light" charset="0"/>
          <a:cs typeface="Open Sans Light"/>
        </a:defRPr>
      </a:lvl4pPr>
      <a:lvl5pPr marL="2490754" indent="-146515" algn="l" defTabSz="58606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Open Sans Light"/>
          <a:ea typeface="Open Sans Light" charset="0"/>
          <a:cs typeface="Open Sans Light"/>
        </a:defRPr>
      </a:lvl5pPr>
      <a:lvl6pPr marL="322333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390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45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1508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6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1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8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24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29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35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4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482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2B97-DEA4-C441-A948-6B3D59E46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Ecosystem Infrastructure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115A2-35A0-C54E-8AD9-C89FF297B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86BB9-8F02-6147-B36E-3D3C82A8C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350AD-E4C7-844D-B888-D88E72290270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86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BC19-BEFC-CD46-A319-B0A516D1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 Infrastructure as a Success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11C4-995F-BE49-84B6-0269A3DE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Organizations play a major role in building a large and connected community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role in:</a:t>
            </a:r>
          </a:p>
          <a:p>
            <a:pPr lvl="1"/>
            <a:r>
              <a:rPr lang="en-US" dirty="0"/>
              <a:t>Activating talent into starting</a:t>
            </a:r>
          </a:p>
          <a:p>
            <a:pPr lvl="1"/>
            <a:r>
              <a:rPr lang="en-US" dirty="0"/>
              <a:t>Building connected community</a:t>
            </a:r>
          </a:p>
          <a:p>
            <a:pPr lvl="1"/>
            <a:r>
              <a:rPr lang="en-US" dirty="0"/>
              <a:t>Supporting global connections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Next research cycle for Member Ecosystems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6225-B40C-A746-A06C-1925B8ED3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E9302-3C75-C14C-B80E-B6897189940A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16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4FF4-386A-7B42-94A5-CBBDAF27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evaluate each component and the overall Ecosystem Infrastructure Score on a 100-point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D303B-4AA0-8F49-B3EC-9F4145437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E9302-3C75-C14C-B80E-B6897189940A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E1C01F8-6579-4E62-B89A-C30EB45A4BC7}"/>
              </a:ext>
            </a:extLst>
          </p:cNvPr>
          <p:cNvSpPr/>
          <p:nvPr/>
        </p:nvSpPr>
        <p:spPr>
          <a:xfrm>
            <a:off x="623447" y="1647239"/>
            <a:ext cx="2258297" cy="542930"/>
          </a:xfrm>
          <a:prstGeom prst="homePlate">
            <a:avLst/>
          </a:prstGeom>
          <a:solidFill>
            <a:srgbClr val="49B5C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Accelerators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5AD1C7B-F1A7-47F0-87AB-5641A7D6B518}"/>
              </a:ext>
            </a:extLst>
          </p:cNvPr>
          <p:cNvSpPr/>
          <p:nvPr/>
        </p:nvSpPr>
        <p:spPr>
          <a:xfrm>
            <a:off x="623447" y="2320506"/>
            <a:ext cx="2258297" cy="542930"/>
          </a:xfrm>
          <a:prstGeom prst="homePlate">
            <a:avLst/>
          </a:prstGeom>
          <a:solidFill>
            <a:srgbClr val="49B5C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Incubators and Co-working Spaces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B0C3E1B-057F-4E61-AEBE-7160DB4E8C39}"/>
              </a:ext>
            </a:extLst>
          </p:cNvPr>
          <p:cNvSpPr/>
          <p:nvPr/>
        </p:nvSpPr>
        <p:spPr>
          <a:xfrm>
            <a:off x="623447" y="2993773"/>
            <a:ext cx="2258297" cy="542930"/>
          </a:xfrm>
          <a:prstGeom prst="homePlate">
            <a:avLst/>
          </a:prstGeom>
          <a:solidFill>
            <a:srgbClr val="49B5C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Entrepreneurial Events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FD83BC6-C218-4B9F-82E7-92DABDB5DCE7}"/>
              </a:ext>
            </a:extLst>
          </p:cNvPr>
          <p:cNvSpPr/>
          <p:nvPr/>
        </p:nvSpPr>
        <p:spPr>
          <a:xfrm>
            <a:off x="623447" y="3667040"/>
            <a:ext cx="2258297" cy="542930"/>
          </a:xfrm>
          <a:prstGeom prst="homePlate">
            <a:avLst/>
          </a:prstGeom>
          <a:solidFill>
            <a:srgbClr val="49B5C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Investors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1DCADBD-09A4-4D7D-BBBA-D68EA2F91847}"/>
              </a:ext>
            </a:extLst>
          </p:cNvPr>
          <p:cNvSpPr/>
          <p:nvPr/>
        </p:nvSpPr>
        <p:spPr>
          <a:xfrm>
            <a:off x="623447" y="4340307"/>
            <a:ext cx="2258297" cy="542930"/>
          </a:xfrm>
          <a:prstGeom prst="homePlate">
            <a:avLst/>
          </a:prstGeom>
          <a:solidFill>
            <a:srgbClr val="49B5C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Education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8D29994-6966-474B-9C1F-DDA25068B6CC}"/>
              </a:ext>
            </a:extLst>
          </p:cNvPr>
          <p:cNvSpPr/>
          <p:nvPr/>
        </p:nvSpPr>
        <p:spPr>
          <a:xfrm>
            <a:off x="623447" y="5013574"/>
            <a:ext cx="2258297" cy="542930"/>
          </a:xfrm>
          <a:prstGeom prst="homePlate">
            <a:avLst/>
          </a:prstGeom>
          <a:solidFill>
            <a:srgbClr val="49B5C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Diversity and Inclusion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29E0D31-77CB-4BCB-83B9-01B2F4E14AE7}"/>
              </a:ext>
            </a:extLst>
          </p:cNvPr>
          <p:cNvSpPr/>
          <p:nvPr/>
        </p:nvSpPr>
        <p:spPr>
          <a:xfrm>
            <a:off x="623447" y="5686843"/>
            <a:ext cx="2258297" cy="542930"/>
          </a:xfrm>
          <a:prstGeom prst="homePlate">
            <a:avLst/>
          </a:prstGeom>
          <a:solidFill>
            <a:srgbClr val="49B5C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Startup Buzz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DBA76-DC26-4FB8-802B-824A3802078D}"/>
              </a:ext>
            </a:extLst>
          </p:cNvPr>
          <p:cNvSpPr/>
          <p:nvPr/>
        </p:nvSpPr>
        <p:spPr>
          <a:xfrm>
            <a:off x="3039327" y="1647239"/>
            <a:ext cx="7296164" cy="5429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Evaluation of accelerators in the ecosystem based on experience, functional specialization, mentorship offerings, investments and more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88375F-6230-4FA9-B0E3-E346BDB2ADA6}"/>
              </a:ext>
            </a:extLst>
          </p:cNvPr>
          <p:cNvSpPr/>
          <p:nvPr/>
        </p:nvSpPr>
        <p:spPr>
          <a:xfrm>
            <a:off x="3039327" y="2321302"/>
            <a:ext cx="7296164" cy="5429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Presence of co-working spaces and incubators and industry specializations offered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3D3DB2-9655-4F83-9DE9-C545648F59C6}"/>
              </a:ext>
            </a:extLst>
          </p:cNvPr>
          <p:cNvSpPr/>
          <p:nvPr/>
        </p:nvSpPr>
        <p:spPr>
          <a:xfrm>
            <a:off x="3039327" y="2995365"/>
            <a:ext cx="7296164" cy="5429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Measure of the breadth and frequency of startup events organized in the ecosystem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9F972-EBE9-4632-AF91-EA4F03CD39B9}"/>
              </a:ext>
            </a:extLst>
          </p:cNvPr>
          <p:cNvSpPr/>
          <p:nvPr/>
        </p:nvSpPr>
        <p:spPr>
          <a:xfrm>
            <a:off x="3039327" y="3669428"/>
            <a:ext cx="7296164" cy="5429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Scoring based on the presence of different early-stage investor types and volume of funding in the ecosystem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2BB78D-2D6F-4990-8EC3-D9CD49394802}"/>
              </a:ext>
            </a:extLst>
          </p:cNvPr>
          <p:cNvSpPr/>
          <p:nvPr/>
        </p:nvSpPr>
        <p:spPr>
          <a:xfrm>
            <a:off x="3039327" y="4343491"/>
            <a:ext cx="7296164" cy="5429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 of the various educational offerings for budding startup founders in the ecosystem weighed by the quality and quantity of programs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D6DF18-42FF-4D74-BF43-91C86A6CB5A2}"/>
              </a:ext>
            </a:extLst>
          </p:cNvPr>
          <p:cNvSpPr/>
          <p:nvPr/>
        </p:nvSpPr>
        <p:spPr>
          <a:xfrm>
            <a:off x="3039327" y="5013574"/>
            <a:ext cx="7296164" cy="5429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Assessment of the breadth of programs in the ecosystem focused on entrepreneurs from minority groups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EDF47A-27E5-49A5-A6BB-D12E5566F1BC}"/>
              </a:ext>
            </a:extLst>
          </p:cNvPr>
          <p:cNvSpPr/>
          <p:nvPr/>
        </p:nvSpPr>
        <p:spPr>
          <a:xfrm>
            <a:off x="3039327" y="5691615"/>
            <a:ext cx="7296164" cy="5429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 analysis of the interest building within a city pertaining to startups and entrepreneurship as measured by web activity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1B077-A43D-49C2-8B68-30C5F566713D}"/>
              </a:ext>
            </a:extLst>
          </p:cNvPr>
          <p:cNvSpPr txBox="1"/>
          <p:nvPr/>
        </p:nvSpPr>
        <p:spPr>
          <a:xfrm>
            <a:off x="911365" y="1121734"/>
            <a:ext cx="168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Sub-Factor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940D9-0132-4CFB-8117-241DD4152234}"/>
              </a:ext>
            </a:extLst>
          </p:cNvPr>
          <p:cNvSpPr txBox="1"/>
          <p:nvPr/>
        </p:nvSpPr>
        <p:spPr>
          <a:xfrm>
            <a:off x="6092957" y="1129935"/>
            <a:ext cx="171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2293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4B0D-6E54-DB47-85A8-90F73A36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B4D9-965E-6E42-A0F7-CFE25B1E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Ecosystem Rubric</a:t>
            </a:r>
          </a:p>
          <a:p>
            <a:pPr lvl="1"/>
            <a:r>
              <a:rPr lang="en-US" dirty="0"/>
              <a:t>Quantifying qualitative interviews</a:t>
            </a:r>
          </a:p>
          <a:p>
            <a:pPr lvl="1"/>
            <a:endParaRPr lang="en-US" dirty="0"/>
          </a:p>
          <a:p>
            <a:r>
              <a:rPr lang="en-US" dirty="0"/>
              <a:t>Web search interest</a:t>
            </a:r>
          </a:p>
          <a:p>
            <a:pPr lvl="1"/>
            <a:r>
              <a:rPr lang="en-US" dirty="0"/>
              <a:t>Startup buzz and entrepreneurial interest, Google Trends</a:t>
            </a:r>
          </a:p>
          <a:p>
            <a:pPr lvl="1"/>
            <a:endParaRPr lang="en-US" dirty="0"/>
          </a:p>
          <a:p>
            <a:r>
              <a:rPr lang="en-US" dirty="0"/>
              <a:t>Investment data</a:t>
            </a:r>
          </a:p>
          <a:p>
            <a:pPr lvl="1"/>
            <a:r>
              <a:rPr lang="en-US" dirty="0" err="1"/>
              <a:t>Crunchbase</a:t>
            </a:r>
            <a:r>
              <a:rPr lang="en-US" dirty="0"/>
              <a:t>, </a:t>
            </a:r>
            <a:r>
              <a:rPr lang="en-US" dirty="0" err="1"/>
              <a:t>Dealroom</a:t>
            </a:r>
            <a:r>
              <a:rPr lang="en-US" dirty="0"/>
              <a:t>, Pitchbook</a:t>
            </a:r>
          </a:p>
          <a:p>
            <a:endParaRPr lang="en-US" dirty="0"/>
          </a:p>
          <a:p>
            <a:r>
              <a:rPr lang="en-US" dirty="0"/>
              <a:t>Accelerator presence</a:t>
            </a:r>
          </a:p>
          <a:p>
            <a:pPr lvl="1"/>
            <a:r>
              <a:rPr lang="en-US" dirty="0" err="1"/>
              <a:t>Crunchbase</a:t>
            </a:r>
            <a:r>
              <a:rPr lang="en-US" dirty="0"/>
              <a:t>, Seed Accelerator Rankings</a:t>
            </a:r>
          </a:p>
          <a:p>
            <a:pPr lvl="1"/>
            <a:endParaRPr lang="en-US" dirty="0"/>
          </a:p>
          <a:p>
            <a:r>
              <a:rPr lang="en-US" dirty="0"/>
              <a:t>Events from the web</a:t>
            </a:r>
          </a:p>
          <a:p>
            <a:pPr lvl="1"/>
            <a:r>
              <a:rPr lang="en-US" dirty="0" err="1"/>
              <a:t>Meetup.com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D47A4-EC94-F549-83C6-DD38E8811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E9302-3C75-C14C-B80E-B6897189940A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4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B5AA-54E6-2C42-922D-37106E1F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city, with currently low Ecosystem Infrastructure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2F5BD-F7D3-9F41-9EDB-D6141274F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E9302-3C75-C14C-B80E-B6897189940A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D2C19F-8EE1-4F1F-97ED-8D114B0B2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3156"/>
              </p:ext>
            </p:extLst>
          </p:nvPr>
        </p:nvGraphicFramePr>
        <p:xfrm>
          <a:off x="609599" y="1830332"/>
          <a:ext cx="10972804" cy="4268866"/>
        </p:xfrm>
        <a:graphic>
          <a:graphicData uri="http://schemas.openxmlformats.org/drawingml/2006/table">
            <a:tbl>
              <a:tblPr/>
              <a:tblGrid>
                <a:gridCol w="2373783">
                  <a:extLst>
                    <a:ext uri="{9D8B030D-6E8A-4147-A177-3AD203B41FA5}">
                      <a16:colId xmlns:a16="http://schemas.microsoft.com/office/drawing/2014/main" val="2693817004"/>
                    </a:ext>
                  </a:extLst>
                </a:gridCol>
                <a:gridCol w="1066104">
                  <a:extLst>
                    <a:ext uri="{9D8B030D-6E8A-4147-A177-3AD203B41FA5}">
                      <a16:colId xmlns:a16="http://schemas.microsoft.com/office/drawing/2014/main" val="243294212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54130113"/>
                    </a:ext>
                  </a:extLst>
                </a:gridCol>
                <a:gridCol w="1027103">
                  <a:extLst>
                    <a:ext uri="{9D8B030D-6E8A-4147-A177-3AD203B41FA5}">
                      <a16:colId xmlns:a16="http://schemas.microsoft.com/office/drawing/2014/main" val="3324040159"/>
                    </a:ext>
                  </a:extLst>
                </a:gridCol>
                <a:gridCol w="1193584">
                  <a:extLst>
                    <a:ext uri="{9D8B030D-6E8A-4147-A177-3AD203B41FA5}">
                      <a16:colId xmlns:a16="http://schemas.microsoft.com/office/drawing/2014/main" val="4049416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1863794"/>
                    </a:ext>
                  </a:extLst>
                </a:gridCol>
                <a:gridCol w="357578">
                  <a:extLst>
                    <a:ext uri="{9D8B030D-6E8A-4147-A177-3AD203B41FA5}">
                      <a16:colId xmlns:a16="http://schemas.microsoft.com/office/drawing/2014/main" val="1074399620"/>
                    </a:ext>
                  </a:extLst>
                </a:gridCol>
                <a:gridCol w="382651">
                  <a:extLst>
                    <a:ext uri="{9D8B030D-6E8A-4147-A177-3AD203B41FA5}">
                      <a16:colId xmlns:a16="http://schemas.microsoft.com/office/drawing/2014/main" val="2629413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0784909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561890844"/>
                    </a:ext>
                  </a:extLst>
                </a:gridCol>
                <a:gridCol w="682173">
                  <a:extLst>
                    <a:ext uri="{9D8B030D-6E8A-4147-A177-3AD203B41FA5}">
                      <a16:colId xmlns:a16="http://schemas.microsoft.com/office/drawing/2014/main" val="3291619663"/>
                    </a:ext>
                  </a:extLst>
                </a:gridCol>
              </a:tblGrid>
              <a:tr h="52098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Success Factor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34061"/>
                  </a:ext>
                </a:extLst>
              </a:tr>
              <a:tr h="52098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Accelerators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Any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Industry Focus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Operating for 5+ years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Any</a:t>
                      </a: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Funding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Equity Funding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Physical Space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Mentorship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Global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783789"/>
                  </a:ext>
                </a:extLst>
              </a:tr>
              <a:tr h="355700">
                <a:tc>
                  <a:txBody>
                    <a:bodyPr/>
                    <a:lstStyle/>
                    <a:p>
                      <a:pPr marL="0" marR="0" lvl="0" indent="0" algn="l" defTabSz="5860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Incubators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Any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Industry Focus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gridSpan="7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48511"/>
                  </a:ext>
                </a:extLst>
              </a:tr>
              <a:tr h="268415">
                <a:tc>
                  <a:txBody>
                    <a:bodyPr/>
                    <a:lstStyle/>
                    <a:p>
                      <a:pPr marL="0" marR="0" lvl="0" indent="0" algn="l" defTabSz="5860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Co-Working Spaces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Any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Industry Focus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6001"/>
                  </a:ext>
                </a:extLst>
              </a:tr>
              <a:tr h="41551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Events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Hackathons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Pitch Competitions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i="0" kern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B-Plan</a:t>
                      </a:r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Startup Creation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Meetups and Conferences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03752"/>
                  </a:ext>
                </a:extLst>
              </a:tr>
              <a:tr h="35570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Investors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Individuals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Groups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i="0" kern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VC Offices</a:t>
                      </a:r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Family Offices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City/State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15141"/>
                  </a:ext>
                </a:extLst>
              </a:tr>
              <a:tr h="443057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Education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Tech Transfer Offices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University Entrepreneurship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i="0" kern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K-12</a:t>
                      </a:r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i="0" kern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Coding Schools</a:t>
                      </a:r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1779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Inclusion/Diversity Programs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Women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Racial Minorities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i="0" kern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Immigrants</a:t>
                      </a:r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Lower Socioeconomic Background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Other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882662"/>
                  </a:ext>
                </a:extLst>
              </a:tr>
              <a:tr h="418487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Entrepreneurial Buzz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i="0" kern="120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Buzz Score</a:t>
                      </a:r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C2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303549"/>
                  </a:ext>
                </a:extLst>
              </a:tr>
              <a:tr h="418487">
                <a:tc gridSpan="7">
                  <a:txBody>
                    <a:bodyPr/>
                    <a:lstStyle/>
                    <a:p>
                      <a:pPr rtl="0" fontAlgn="b"/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C2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Startup Fever Score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Startup Fever Score</a:t>
                      </a:r>
                      <a:endParaRPr lang="en-US" sz="2400" b="1" dirty="0"/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1151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EB2D0C-BEAE-4C53-8C86-2CA67DEE7831}"/>
              </a:ext>
            </a:extLst>
          </p:cNvPr>
          <p:cNvSpPr txBox="1"/>
          <p:nvPr/>
        </p:nvSpPr>
        <p:spPr>
          <a:xfrm>
            <a:off x="10836759" y="1948934"/>
            <a:ext cx="80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95866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B5AA-54E6-2C42-922D-37106E1F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specific areas of development,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CB4B-B4E8-2D4E-88F8-7452A154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Accelerators with industry focus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Specific event types missing</a:t>
            </a:r>
          </a:p>
          <a:p>
            <a:endParaRPr lang="en-US" b="1" dirty="0"/>
          </a:p>
          <a:p>
            <a:r>
              <a:rPr lang="en-US" b="1" dirty="0"/>
              <a:t>Investment Gaps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Inclusion and Diversity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2F5BD-F7D3-9F41-9EDB-D6141274F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E9302-3C75-C14C-B80E-B6897189940A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Open Sans Light" charset="0"/>
                <a:ea typeface="+mn-ea"/>
                <a:cs typeface="+mn-cs"/>
              </a:rPr>
              <a:pPr marL="0" marR="0" lvl="0" indent="0" algn="r" defTabSz="9142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Open Sans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712485"/>
      </p:ext>
    </p:extLst>
  </p:cSld>
  <p:clrMapOvr>
    <a:masterClrMapping/>
  </p:clrMapOvr>
</p:sld>
</file>

<file path=ppt/theme/theme1.xml><?xml version="1.0" encoding="utf-8"?>
<a:theme xmlns:a="http://schemas.openxmlformats.org/drawingml/2006/main" name="Startup Genome Powerpoint Template 16-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345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Open Sans Light</vt:lpstr>
      <vt:lpstr>Startup Genome Powerpoint Template 16-10</vt:lpstr>
      <vt:lpstr>Ecosystem Infrastructure Analysis</vt:lpstr>
      <vt:lpstr>Ecosystem Infrastructure as a Success Factor</vt:lpstr>
      <vt:lpstr>We evaluate each component and the overall Ecosystem Infrastructure Score on a 100-point scale</vt:lpstr>
      <vt:lpstr>Key Data Sources</vt:lpstr>
      <vt:lpstr>Sample city, with currently low Ecosystem Infrastructure score</vt:lpstr>
      <vt:lpstr>Identify specific areas of development,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Infrastructure Analysis</dc:title>
  <dc:creator>dilip bhatia</dc:creator>
  <cp:lastModifiedBy>dilip bhatia</cp:lastModifiedBy>
  <cp:revision>1</cp:revision>
  <dcterms:created xsi:type="dcterms:W3CDTF">2019-01-14T10:57:37Z</dcterms:created>
  <dcterms:modified xsi:type="dcterms:W3CDTF">2019-01-14T11:01:11Z</dcterms:modified>
</cp:coreProperties>
</file>