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p:scale>
          <a:sx n="20" d="100"/>
          <a:sy n="20" d="100"/>
        </p:scale>
        <p:origin x="12" y="47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3F4-4381-8EFF-1385017E350E}"/>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3F4-4381-8EFF-1385017E350E}"/>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3F4-4381-8EFF-1385017E350E}"/>
            </c:ext>
          </c:extLst>
        </c:ser>
        <c:dLbls>
          <c:showLegendKey val="0"/>
          <c:showVal val="0"/>
          <c:showCatName val="0"/>
          <c:showSerName val="0"/>
          <c:showPercent val="0"/>
          <c:showBubbleSize val="0"/>
        </c:dLbls>
        <c:gapWidth val="80"/>
        <c:overlap val="25"/>
        <c:axId val="419234352"/>
        <c:axId val="419234912"/>
      </c:barChart>
      <c:catAx>
        <c:axId val="41923435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19234912"/>
        <c:crosses val="autoZero"/>
        <c:auto val="1"/>
        <c:lblAlgn val="ctr"/>
        <c:lblOffset val="100"/>
        <c:noMultiLvlLbl val="0"/>
      </c:catAx>
      <c:valAx>
        <c:axId val="41923491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19234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Describe this step in your experiment</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smtClean="0"/>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Describe this step in your experiment</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Describe this step in your experiment</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1</a:t>
          </a:r>
          <a:endParaRPr lang="en-US" sz="30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smtClean="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2</a:t>
          </a:r>
          <a:endParaRPr lang="en-US" sz="30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3</a:t>
          </a:r>
          <a:endParaRPr lang="en-US" sz="30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4</a:t>
          </a:r>
          <a:endParaRPr lang="en-US" sz="3000" kern="1200" dirty="0"/>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3/13/2016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Automatic DJ Software</a:t>
            </a:r>
            <a:endParaRPr lang="en-US" dirty="0"/>
          </a:p>
        </p:txBody>
      </p:sp>
      <p:sp>
        <p:nvSpPr>
          <p:cNvPr id="23" name="Text Placeholder 22"/>
          <p:cNvSpPr>
            <a:spLocks noGrp="1"/>
          </p:cNvSpPr>
          <p:nvPr>
            <p:ph type="body" sz="quarter" idx="36"/>
          </p:nvPr>
        </p:nvSpPr>
        <p:spPr/>
        <p:txBody>
          <a:bodyPr/>
          <a:lstStyle/>
          <a:p>
            <a:r>
              <a:rPr lang="en-US" dirty="0" smtClean="0"/>
              <a:t>Devon </a:t>
            </a:r>
            <a:r>
              <a:rPr lang="en-US" dirty="0" err="1" smtClean="0"/>
              <a:t>D’Apuzzo</a:t>
            </a:r>
            <a:r>
              <a:rPr lang="en-US" dirty="0" smtClean="0"/>
              <a:t> | Victor Lalo | Matthew Shipley</a:t>
            </a:r>
            <a:endParaRPr lang="en-US" dirty="0"/>
          </a:p>
        </p:txBody>
      </p:sp>
      <p:sp>
        <p:nvSpPr>
          <p:cNvPr id="67" name="Text Placeholder 66"/>
          <p:cNvSpPr>
            <a:spLocks noGrp="1"/>
          </p:cNvSpPr>
          <p:nvPr>
            <p:ph type="body" sz="quarter" idx="13"/>
          </p:nvPr>
        </p:nvSpPr>
        <p:spPr/>
        <p:txBody>
          <a:bodyPr/>
          <a:lstStyle/>
          <a:p>
            <a:r>
              <a:rPr lang="en-US" dirty="0" smtClean="0"/>
              <a:t>Goal</a:t>
            </a:r>
            <a:endParaRPr lang="en-US" dirty="0"/>
          </a:p>
        </p:txBody>
      </p:sp>
      <p:sp>
        <p:nvSpPr>
          <p:cNvPr id="69" name="Text Placeholder 68"/>
          <p:cNvSpPr>
            <a:spLocks noGrp="1"/>
          </p:cNvSpPr>
          <p:nvPr>
            <p:ph type="body" sz="quarter" idx="39"/>
          </p:nvPr>
        </p:nvSpPr>
        <p:spPr/>
        <p:txBody>
          <a:bodyPr/>
          <a:lstStyle/>
          <a:p>
            <a:r>
              <a:rPr lang="en-US" dirty="0" smtClean="0"/>
              <a:t>Automatically mix an imported batch of songs together so that each song seamlessly transitions into the next.</a:t>
            </a:r>
            <a:endParaRPr lang="en-US" dirty="0"/>
          </a:p>
        </p:txBody>
      </p:sp>
      <p:sp>
        <p:nvSpPr>
          <p:cNvPr id="68" name="Text Placeholder 67"/>
          <p:cNvSpPr>
            <a:spLocks noGrp="1"/>
          </p:cNvSpPr>
          <p:nvPr>
            <p:ph type="body" sz="quarter" idx="37"/>
          </p:nvPr>
        </p:nvSpPr>
        <p:spPr/>
        <p:txBody>
          <a:bodyPr/>
          <a:lstStyle/>
          <a:p>
            <a:r>
              <a:rPr lang="en-US" dirty="0" smtClean="0"/>
              <a:t>Purpose</a:t>
            </a:r>
            <a:endParaRPr lang="en-US" dirty="0"/>
          </a:p>
        </p:txBody>
      </p:sp>
      <p:sp>
        <p:nvSpPr>
          <p:cNvPr id="11" name="Content Placeholder 10"/>
          <p:cNvSpPr>
            <a:spLocks noGrp="1"/>
          </p:cNvSpPr>
          <p:nvPr>
            <p:ph sz="quarter" idx="38"/>
          </p:nvPr>
        </p:nvSpPr>
        <p:spPr>
          <a:xfrm>
            <a:off x="1143000" y="11868911"/>
            <a:ext cx="12801600" cy="5929232"/>
          </a:xfrm>
        </p:spPr>
        <p:txBody>
          <a:bodyPr>
            <a:normAutofit/>
          </a:bodyPr>
          <a:lstStyle/>
          <a:p>
            <a:r>
              <a:rPr lang="en-US" sz="3400" dirty="0" smtClean="0"/>
              <a:t>Allow user to playback a group of songs without breaks</a:t>
            </a:r>
            <a:endParaRPr lang="en-US" sz="3400" dirty="0" smtClean="0"/>
          </a:p>
          <a:p>
            <a:r>
              <a:rPr lang="en-US" sz="3400" dirty="0" smtClean="0"/>
              <a:t>Arrange songs together in a natural order</a:t>
            </a:r>
            <a:endParaRPr lang="en-US" sz="3400" dirty="0" smtClean="0"/>
          </a:p>
          <a:p>
            <a:r>
              <a:rPr lang="en-US" sz="3400" dirty="0" smtClean="0"/>
              <a:t>Seamlessly change tempo from song to song</a:t>
            </a:r>
          </a:p>
          <a:p>
            <a:r>
              <a:rPr lang="en-US" sz="3400" dirty="0" smtClean="0"/>
              <a:t>Match up strong beats of each song during the transitions</a:t>
            </a:r>
          </a:p>
          <a:p>
            <a:r>
              <a:rPr lang="en-US" sz="3400" dirty="0" smtClean="0"/>
              <a:t>Match up song entrances at strong phrase markers</a:t>
            </a:r>
          </a:p>
          <a:p>
            <a:r>
              <a:rPr lang="en-US" sz="3400" dirty="0" smtClean="0"/>
              <a:t>Avoid clashes in frequency during the song transitions</a:t>
            </a:r>
          </a:p>
          <a:p>
            <a:r>
              <a:rPr lang="en-US" sz="3400" dirty="0" smtClean="0"/>
              <a:t>Incorporate algorithm into an easy to use web-based interface</a:t>
            </a:r>
            <a:endParaRPr lang="en-US" sz="3400" dirty="0"/>
          </a:p>
        </p:txBody>
      </p:sp>
      <p:sp>
        <p:nvSpPr>
          <p:cNvPr id="7" name="Text Placeholder 6"/>
          <p:cNvSpPr>
            <a:spLocks noGrp="1"/>
          </p:cNvSpPr>
          <p:nvPr>
            <p:ph type="body" sz="quarter" idx="17"/>
          </p:nvPr>
        </p:nvSpPr>
        <p:spPr>
          <a:xfrm>
            <a:off x="1143000" y="17477874"/>
            <a:ext cx="12801600" cy="1219200"/>
          </a:xfrm>
        </p:spPr>
        <p:txBody>
          <a:bodyPr/>
          <a:lstStyle/>
          <a:p>
            <a:r>
              <a:rPr lang="en-US" dirty="0" smtClean="0"/>
              <a:t>Current Alternatives</a:t>
            </a:r>
            <a:endParaRPr lang="en-US" dirty="0"/>
          </a:p>
        </p:txBody>
      </p:sp>
      <p:sp>
        <p:nvSpPr>
          <p:cNvPr id="12" name="Content Placeholder 11"/>
          <p:cNvSpPr>
            <a:spLocks noGrp="1"/>
          </p:cNvSpPr>
          <p:nvPr>
            <p:ph sz="quarter" idx="25"/>
          </p:nvPr>
        </p:nvSpPr>
        <p:spPr>
          <a:xfrm>
            <a:off x="1143000" y="18697073"/>
            <a:ext cx="12801600" cy="12294555"/>
          </a:xfrm>
        </p:spPr>
        <p:txBody>
          <a:bodyPr>
            <a:normAutofit/>
          </a:bodyPr>
          <a:lstStyle/>
          <a:p>
            <a:r>
              <a:rPr lang="en-US" sz="4000" b="1" dirty="0" smtClean="0"/>
              <a:t>iTunes Crossfade: </a:t>
            </a:r>
            <a:r>
              <a:rPr lang="en-US" sz="4000" dirty="0" smtClean="0"/>
              <a:t>User sets a time length, and software fades out from the previous song and into the next song during the specified time</a:t>
            </a:r>
          </a:p>
          <a:p>
            <a:r>
              <a:rPr lang="en-US" sz="4000" b="1" dirty="0" smtClean="0"/>
              <a:t>Spotify </a:t>
            </a:r>
            <a:r>
              <a:rPr lang="en-US" sz="4000" b="1" dirty="0"/>
              <a:t>Gapless Playback: </a:t>
            </a:r>
            <a:r>
              <a:rPr lang="en-US" sz="4000" dirty="0"/>
              <a:t>Zero gap between songs; immediately concatenates the two audio files, but no overlap between </a:t>
            </a:r>
            <a:r>
              <a:rPr lang="en-US" sz="4000" dirty="0" smtClean="0"/>
              <a:t>songs</a:t>
            </a:r>
            <a:endParaRPr lang="en-US" sz="4000" dirty="0"/>
          </a:p>
          <a:p>
            <a:r>
              <a:rPr lang="en-US" sz="4000" b="1" dirty="0" err="1"/>
              <a:t>VirtualDJ</a:t>
            </a:r>
            <a:r>
              <a:rPr lang="en-US" sz="4000" b="1" dirty="0"/>
              <a:t> </a:t>
            </a:r>
            <a:r>
              <a:rPr lang="en-US" sz="4000" b="1" dirty="0" err="1"/>
              <a:t>AutoMix</a:t>
            </a:r>
            <a:r>
              <a:rPr lang="en-US" sz="4000" b="1" dirty="0"/>
              <a:t>:</a:t>
            </a:r>
            <a:r>
              <a:rPr lang="en-US" sz="4000" dirty="0"/>
              <a:t> Closest to our desired outcome. User adds song to playlist, and </a:t>
            </a:r>
            <a:r>
              <a:rPr lang="en-US" sz="4000" dirty="0" err="1"/>
              <a:t>VirtualDJ</a:t>
            </a:r>
            <a:r>
              <a:rPr lang="en-US" sz="4000" dirty="0"/>
              <a:t> </a:t>
            </a:r>
            <a:r>
              <a:rPr lang="en-US" sz="4000" dirty="0" err="1"/>
              <a:t>beatmatches</a:t>
            </a:r>
            <a:r>
              <a:rPr lang="en-US" sz="4000" dirty="0"/>
              <a:t> the songs and continuously changes tempo during song transitions. </a:t>
            </a:r>
            <a:r>
              <a:rPr lang="en-US" sz="4000" dirty="0" err="1"/>
              <a:t>VirtualDJ</a:t>
            </a:r>
            <a:r>
              <a:rPr lang="en-US" sz="4000" dirty="0"/>
              <a:t> only mixes in the user selected order and does not automatically determine the optimal </a:t>
            </a:r>
            <a:r>
              <a:rPr lang="en-US" sz="4000" dirty="0" smtClean="0"/>
              <a:t>order</a:t>
            </a:r>
          </a:p>
          <a:p>
            <a:r>
              <a:rPr lang="en-US" sz="4000" b="1" dirty="0" smtClean="0"/>
              <a:t>Human DJ:</a:t>
            </a:r>
            <a:r>
              <a:rPr lang="en-US" sz="4000" dirty="0" smtClean="0"/>
              <a:t> Dynamically selects and plays records, changing the speed and pitch manually and lining up phrases organically responding to the audience. Optimal sound, but requires a lot of equipment (turntables, mixer, amplifier).</a:t>
            </a:r>
            <a:endParaRPr lang="en-US" sz="4000" b="1"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523867874"/>
              </p:ext>
            </p:extLst>
          </p:nvPr>
        </p:nvGraphicFramePr>
        <p:xfrm>
          <a:off x="15544800" y="19444345"/>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15"/>
          <p:cNvSpPr>
            <a:spLocks noGrp="1"/>
          </p:cNvSpPr>
          <p:nvPr>
            <p:ph type="body" sz="quarter" idx="29"/>
          </p:nvPr>
        </p:nvSpPr>
        <p:spPr>
          <a:xfrm>
            <a:off x="15544800" y="28178760"/>
            <a:ext cx="12801600" cy="1219200"/>
          </a:xfrm>
        </p:spPr>
        <p:txBody>
          <a:bodyPr/>
          <a:lstStyle/>
          <a:p>
            <a:r>
              <a:rPr lang="en-US" smtClean="0"/>
              <a:t>Data / Observations</a:t>
            </a:r>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6" name="Content Placeholder 5"/>
          <p:cNvSpPr>
            <a:spLocks noGrp="1"/>
          </p:cNvSpPr>
          <p:nvPr>
            <p:ph sz="quarter" idx="33"/>
          </p:nvPr>
        </p:nvSpPr>
        <p:spPr/>
        <p:txBody>
          <a:bodyPr/>
          <a:lstStyle/>
          <a:p>
            <a:r>
              <a:rPr lang="en-US" smtClean="0"/>
              <a:t>Include results based on your experiments</a:t>
            </a:r>
          </a:p>
          <a:p>
            <a:r>
              <a:rPr lang="en-US" smtClean="0"/>
              <a:t>Result 2</a:t>
            </a:r>
          </a:p>
          <a:p>
            <a:r>
              <a:rPr lang="en-US" smtClean="0"/>
              <a:t>Result 3</a:t>
            </a:r>
            <a:endParaRPr lang="en-US" dirty="0"/>
          </a:p>
        </p:txBody>
      </p:sp>
      <p:sp>
        <p:nvSpPr>
          <p:cNvPr id="71" name="Text Placeholder 70"/>
          <p:cNvSpPr>
            <a:spLocks noGrp="1"/>
          </p:cNvSpPr>
          <p:nvPr>
            <p:ph type="body" sz="quarter" idx="41"/>
          </p:nvPr>
        </p:nvSpPr>
        <p:spPr/>
        <p:txBody>
          <a:bodyPr/>
          <a:lstStyle/>
          <a:p>
            <a:r>
              <a:rPr lang="en-US" smtClean="0"/>
              <a:t>Conclusion</a:t>
            </a:r>
            <a:endParaRPr lang="en-US" dirty="0"/>
          </a:p>
        </p:txBody>
      </p:sp>
      <p:sp>
        <p:nvSpPr>
          <p:cNvPr id="15" name="Content Placeholder 14"/>
          <p:cNvSpPr>
            <a:spLocks noGrp="1"/>
          </p:cNvSpPr>
          <p:nvPr>
            <p:ph sz="quarter" idx="42"/>
          </p:nvPr>
        </p:nvSpPr>
        <p:spPr/>
        <p:txBody>
          <a:bodyPr/>
          <a:lstStyle/>
          <a:p>
            <a:r>
              <a:rPr lang="en-US" smtClean="0"/>
              <a:t>Brief summary of what you discovered based on results</a:t>
            </a:r>
          </a:p>
          <a:p>
            <a:r>
              <a:rPr lang="en-US" smtClean="0"/>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smtClean="0"/>
              <a:t>Works Cited</a:t>
            </a:r>
            <a:endParaRPr lang="en-US" dirty="0"/>
          </a:p>
        </p:txBody>
      </p:sp>
      <p:sp>
        <p:nvSpPr>
          <p:cNvPr id="22" name="Content Placeholder 21"/>
          <p:cNvSpPr>
            <a:spLocks noGrp="1"/>
          </p:cNvSpPr>
          <p:nvPr>
            <p:ph sz="quarter" idx="35"/>
          </p:nvPr>
        </p:nvSpPr>
        <p:spPr/>
        <p:txBody>
          <a:bodyPr/>
          <a:lstStyle/>
          <a:p>
            <a:r>
              <a:rPr lang="en-US" dirty="0" smtClean="0"/>
              <a:t>Include print and electronic sources in alphabetical order</a:t>
            </a:r>
            <a:endParaRPr lang="en-US" dirty="0"/>
          </a:p>
        </p:txBody>
      </p:sp>
      <p:pic>
        <p:nvPicPr>
          <p:cNvPr id="10" name="Picture Placeholder 9"/>
          <p:cNvPicPr>
            <a:picLocks noGrp="1" noChangeAspect="1"/>
          </p:cNvPicPr>
          <p:nvPr>
            <p:ph type="pic" sz="quarter" idx="43"/>
          </p:nvPr>
        </p:nvPicPr>
        <p:blipFill>
          <a:blip r:embed="rId8">
            <a:extLst>
              <a:ext uri="{28A0092B-C50C-407E-A947-70E740481C1C}">
                <a14:useLocalDpi xmlns:a14="http://schemas.microsoft.com/office/drawing/2010/main" val="0"/>
              </a:ext>
            </a:extLst>
          </a:blip>
          <a:srcRect t="21984" b="21984"/>
          <a:stretch>
            <a:fillRect/>
          </a:stretch>
        </p:blipFill>
        <p:spPr/>
      </p:pic>
      <p:sp>
        <p:nvSpPr>
          <p:cNvPr id="29" name="Text Placeholder 28"/>
          <p:cNvSpPr>
            <a:spLocks noGrp="1"/>
          </p:cNvSpPr>
          <p:nvPr>
            <p:ph type="body" sz="quarter" idx="21"/>
          </p:nvPr>
        </p:nvSpPr>
        <p:spPr/>
        <p:txBody>
          <a:bodyPr/>
          <a:lstStyle/>
          <a:p>
            <a:r>
              <a:rPr lang="en-US" dirty="0" smtClean="0"/>
              <a:t>Manual Algorithm Implementation</a:t>
            </a:r>
            <a:endParaRPr lang="en-US" dirty="0"/>
          </a:p>
        </p:txBody>
      </p:sp>
      <p:sp>
        <p:nvSpPr>
          <p:cNvPr id="39" name="Content Placeholder 10"/>
          <p:cNvSpPr>
            <a:spLocks noGrp="1"/>
          </p:cNvSpPr>
          <p:nvPr>
            <p:ph sz="quarter" idx="38"/>
          </p:nvPr>
        </p:nvSpPr>
        <p:spPr>
          <a:xfrm>
            <a:off x="15544800" y="13924292"/>
            <a:ext cx="12801600" cy="2342403"/>
          </a:xfrm>
        </p:spPr>
        <p:txBody>
          <a:bodyPr>
            <a:normAutofit/>
          </a:bodyPr>
          <a:lstStyle/>
          <a:p>
            <a:pPr marL="0" indent="0">
              <a:buNone/>
            </a:pPr>
            <a:r>
              <a:rPr lang="en-US" sz="3400" dirty="0" smtClean="0"/>
              <a:t>Strong beats in each song are detected. Tempos of both songs are shifted to the average BPM. The sample numbers of each strong beat are lined up over an identical 32-bar phrase. Linear fades are applied to ensure even output amplitude.</a:t>
            </a:r>
            <a:endParaRPr lang="en-US" sz="3400" dirty="0"/>
          </a:p>
        </p:txBody>
      </p:sp>
      <p:pic>
        <p:nvPicPr>
          <p:cNvPr id="34" name="Picture 33"/>
          <p:cNvPicPr>
            <a:picLocks noChangeAspect="1"/>
          </p:cNvPicPr>
          <p:nvPr/>
        </p:nvPicPr>
        <p:blipFill>
          <a:blip r:embed="rId9"/>
          <a:stretch>
            <a:fillRect/>
          </a:stretch>
        </p:blipFill>
        <p:spPr>
          <a:xfrm>
            <a:off x="15544800" y="7206747"/>
            <a:ext cx="12801600" cy="6107084"/>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351</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Automatic DJ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2016-03-14T00:18:53Z</dcterms:created>
  <dcterms:modified xsi:type="dcterms:W3CDTF">2016-03-14T04:03:16Z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