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 id="2147484114" r:id="rId5"/>
  </p:sldMasterIdLst>
  <p:notesMasterIdLst>
    <p:notesMasterId r:id="rId23"/>
  </p:notesMasterIdLst>
  <p:sldIdLst>
    <p:sldId id="257" r:id="rId6"/>
    <p:sldId id="276" r:id="rId7"/>
    <p:sldId id="280" r:id="rId8"/>
    <p:sldId id="277" r:id="rId9"/>
    <p:sldId id="278" r:id="rId10"/>
    <p:sldId id="279" r:id="rId11"/>
    <p:sldId id="270" r:id="rId12"/>
    <p:sldId id="281" r:id="rId13"/>
    <p:sldId id="285" r:id="rId14"/>
    <p:sldId id="286" r:id="rId15"/>
    <p:sldId id="284" r:id="rId16"/>
    <p:sldId id="287" r:id="rId17"/>
    <p:sldId id="288" r:id="rId18"/>
    <p:sldId id="290" r:id="rId19"/>
    <p:sldId id="291" r:id="rId20"/>
    <p:sldId id="292" r:id="rId21"/>
    <p:sldId id="259" r:id="rId22"/>
  </p:sldIdLst>
  <p:sldSz cx="12192000" cy="6858000"/>
  <p:notesSz cx="6805613" cy="9944100"/>
  <p:defaultTextStyle>
    <a:defPPr>
      <a:defRPr lang="nl-BE"/>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96">
          <p15:clr>
            <a:srgbClr val="A4A3A4"/>
          </p15:clr>
        </p15:guide>
        <p15:guide id="2" orient="horz" pos="3127">
          <p15:clr>
            <a:srgbClr val="A4A3A4"/>
          </p15:clr>
        </p15:guide>
        <p15:guide id="3" pos="197">
          <p15:clr>
            <a:srgbClr val="A4A3A4"/>
          </p15:clr>
        </p15:guide>
        <p15:guide id="4" pos="2144">
          <p15:clr>
            <a:srgbClr val="A4A3A4"/>
          </p15:clr>
        </p15:guide>
        <p15:guide id="5" pos="4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56231" autoAdjust="0"/>
  </p:normalViewPr>
  <p:slideViewPr>
    <p:cSldViewPr snapToGrid="0" snapToObjects="1" showGuides="1">
      <p:cViewPr varScale="1">
        <p:scale>
          <a:sx n="73" d="100"/>
          <a:sy n="73" d="100"/>
        </p:scale>
        <p:origin x="1536" y="6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66" d="100"/>
          <a:sy n="66" d="100"/>
        </p:scale>
        <p:origin x="0" y="0"/>
      </p:cViewPr>
      <p:guideLst>
        <p:guide orient="horz" pos="196"/>
        <p:guide orient="horz" pos="3127"/>
        <p:guide pos="197"/>
        <p:guide pos="2144"/>
        <p:guide pos="409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A9723468-0D86-4F35-9A63-FAB835CAA7A4}" type="datetimeFigureOut">
              <a:rPr lang="en-BE" smtClean="0"/>
              <a:t>03/01/2022</a:t>
            </a:fld>
            <a:endParaRPr lang="en-BE"/>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2EC49853-82C1-48BE-A3E9-209ADE1D1A1E}" type="slidenum">
              <a:rPr lang="en-BE" smtClean="0"/>
              <a:t>‹#›</a:t>
            </a:fld>
            <a:endParaRPr lang="en-BE"/>
          </a:p>
        </p:txBody>
      </p:sp>
    </p:spTree>
    <p:extLst>
      <p:ext uri="{BB962C8B-B14F-4D97-AF65-F5344CB8AC3E}">
        <p14:creationId xmlns:p14="http://schemas.microsoft.com/office/powerpoint/2010/main" val="212859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chosen the second project: Document ranking with a Neural retrieval model.</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1</a:t>
            </a:fld>
            <a:endParaRPr lang="en-BE"/>
          </a:p>
        </p:txBody>
      </p:sp>
    </p:spTree>
    <p:extLst>
      <p:ext uri="{BB962C8B-B14F-4D97-AF65-F5344CB8AC3E}">
        <p14:creationId xmlns:p14="http://schemas.microsoft.com/office/powerpoint/2010/main" val="74496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10</a:t>
            </a:fld>
            <a:endParaRPr lang="en-BE"/>
          </a:p>
        </p:txBody>
      </p:sp>
    </p:spTree>
    <p:extLst>
      <p:ext uri="{BB962C8B-B14F-4D97-AF65-F5344CB8AC3E}">
        <p14:creationId xmlns:p14="http://schemas.microsoft.com/office/powerpoint/2010/main" val="3919459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11</a:t>
            </a:fld>
            <a:endParaRPr lang="en-BE"/>
          </a:p>
        </p:txBody>
      </p:sp>
    </p:spTree>
    <p:extLst>
      <p:ext uri="{BB962C8B-B14F-4D97-AF65-F5344CB8AC3E}">
        <p14:creationId xmlns:p14="http://schemas.microsoft.com/office/powerpoint/2010/main" val="1860481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12</a:t>
            </a:fld>
            <a:endParaRPr lang="en-BE"/>
          </a:p>
        </p:txBody>
      </p:sp>
    </p:spTree>
    <p:extLst>
      <p:ext uri="{BB962C8B-B14F-4D97-AF65-F5344CB8AC3E}">
        <p14:creationId xmlns:p14="http://schemas.microsoft.com/office/powerpoint/2010/main" val="3425152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14</a:t>
            </a:fld>
            <a:endParaRPr lang="en-BE"/>
          </a:p>
        </p:txBody>
      </p:sp>
    </p:spTree>
    <p:extLst>
      <p:ext uri="{BB962C8B-B14F-4D97-AF65-F5344CB8AC3E}">
        <p14:creationId xmlns:p14="http://schemas.microsoft.com/office/powerpoint/2010/main" val="2583368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15</a:t>
            </a:fld>
            <a:endParaRPr lang="en-BE"/>
          </a:p>
        </p:txBody>
      </p:sp>
    </p:spTree>
    <p:extLst>
      <p:ext uri="{BB962C8B-B14F-4D97-AF65-F5344CB8AC3E}">
        <p14:creationId xmlns:p14="http://schemas.microsoft.com/office/powerpoint/2010/main" val="3153351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16</a:t>
            </a:fld>
            <a:endParaRPr lang="en-BE"/>
          </a:p>
        </p:txBody>
      </p:sp>
    </p:spTree>
    <p:extLst>
      <p:ext uri="{BB962C8B-B14F-4D97-AF65-F5344CB8AC3E}">
        <p14:creationId xmlns:p14="http://schemas.microsoft.com/office/powerpoint/2010/main" val="1046150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17</a:t>
            </a:fld>
            <a:endParaRPr lang="en-BE"/>
          </a:p>
        </p:txBody>
      </p:sp>
    </p:spTree>
    <p:extLst>
      <p:ext uri="{BB962C8B-B14F-4D97-AF65-F5344CB8AC3E}">
        <p14:creationId xmlns:p14="http://schemas.microsoft.com/office/powerpoint/2010/main" val="2760157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recommended in the assignment, I used BERT for the semantic analysis of the documents. BERT is a Transformer-based Neural network model. More specifically, I used the sentence-transformers Python library, which provided an easy interface to use and refine some pretrained models. </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2</a:t>
            </a:fld>
            <a:endParaRPr lang="en-BE"/>
          </a:p>
        </p:txBody>
      </p:sp>
    </p:spTree>
    <p:extLst>
      <p:ext uri="{BB962C8B-B14F-4D97-AF65-F5344CB8AC3E}">
        <p14:creationId xmlns:p14="http://schemas.microsoft.com/office/powerpoint/2010/main" val="60406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the basic architecture of SBERT. A sentences gets split into word tokens and those get converted to vectors with BERT. Those vectors representing the document then get pooled, to get one vector representing the entire document, e.g. by taking the mean. This way, for a sentence A we get the vector u. Once we have some vectors like this, we can compare them to each other, for example by taking the cosine-similarity of them to see how closely related their semantic meaning is. </a:t>
            </a:r>
            <a:br>
              <a:rPr lang="en-US" dirty="0"/>
            </a:b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3</a:t>
            </a:fld>
            <a:endParaRPr lang="en-BE"/>
          </a:p>
        </p:txBody>
      </p:sp>
    </p:spTree>
    <p:extLst>
      <p:ext uri="{BB962C8B-B14F-4D97-AF65-F5344CB8AC3E}">
        <p14:creationId xmlns:p14="http://schemas.microsoft.com/office/powerpoint/2010/main" val="3791940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two different kind of Encoders: A Bi-Encoder and a Cross-Encoder. When we get a new search query, we first retrieve a few candidates with the Bi-Encoder (e.g. 100) and then re-rank them using the cross-encoder to generate a ranked hit list. </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4</a:t>
            </a:fld>
            <a:endParaRPr lang="en-BE"/>
          </a:p>
        </p:txBody>
      </p:sp>
    </p:spTree>
    <p:extLst>
      <p:ext uri="{BB962C8B-B14F-4D97-AF65-F5344CB8AC3E}">
        <p14:creationId xmlns:p14="http://schemas.microsoft.com/office/powerpoint/2010/main" val="1614860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bi-encoder first indexes all documents by mapping them to a vector. When we get a new query, we first map this to the same vector space and then select some nearby documents (represented by a vector) to retrieve a candidate set. The advantage of this is that it is fast, but it’s not always accurate, so we use a Cross-Encoder to improve those results by reranking them. </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5</a:t>
            </a:fld>
            <a:endParaRPr lang="en-BE"/>
          </a:p>
        </p:txBody>
      </p:sp>
    </p:spTree>
    <p:extLst>
      <p:ext uri="{BB962C8B-B14F-4D97-AF65-F5344CB8AC3E}">
        <p14:creationId xmlns:p14="http://schemas.microsoft.com/office/powerpoint/2010/main" val="1960194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Cross-Encoder does pairwise comparisons between the query and the selected candidate documents. For each document, this returns a relevance score between 0 and 1. The documents with the highest score are predicted to be the most relevant for the user, so they get shown first in our ranked list.</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6</a:t>
            </a:fld>
            <a:endParaRPr lang="en-BE"/>
          </a:p>
        </p:txBody>
      </p:sp>
    </p:spTree>
    <p:extLst>
      <p:ext uri="{BB962C8B-B14F-4D97-AF65-F5344CB8AC3E}">
        <p14:creationId xmlns:p14="http://schemas.microsoft.com/office/powerpoint/2010/main" val="2476696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in earlier presentations, SBERT contains a lot of pretrained models you can use. </a:t>
            </a:r>
            <a:r>
              <a:rPr lang="en-US" dirty="0" err="1"/>
              <a:t>MSMarco</a:t>
            </a:r>
            <a:r>
              <a:rPr lang="en-US" dirty="0"/>
              <a:t> seemed the most relevant for our use case. It is based on 500 thousand queries from the Bing Search engine, but </a:t>
            </a:r>
            <a:r>
              <a:rPr lang="en-US" dirty="0" err="1"/>
              <a:t>Robbe</a:t>
            </a:r>
            <a:r>
              <a:rPr lang="en-US" dirty="0"/>
              <a:t> mentioned in his presentation that it didn’t perform well for them, so I might also have to try some other datasets. </a:t>
            </a:r>
          </a:p>
        </p:txBody>
      </p:sp>
      <p:sp>
        <p:nvSpPr>
          <p:cNvPr id="4" name="Slide Number Placeholder 3"/>
          <p:cNvSpPr>
            <a:spLocks noGrp="1"/>
          </p:cNvSpPr>
          <p:nvPr>
            <p:ph type="sldNum" sz="quarter" idx="5"/>
          </p:nvPr>
        </p:nvSpPr>
        <p:spPr/>
        <p:txBody>
          <a:bodyPr/>
          <a:lstStyle/>
          <a:p>
            <a:fld id="{2EC49853-82C1-48BE-A3E9-209ADE1D1A1E}" type="slidenum">
              <a:rPr lang="en-BE" smtClean="0"/>
              <a:t>7</a:t>
            </a:fld>
            <a:endParaRPr lang="en-BE"/>
          </a:p>
        </p:txBody>
      </p:sp>
    </p:spTree>
    <p:extLst>
      <p:ext uri="{BB962C8B-B14F-4D97-AF65-F5344CB8AC3E}">
        <p14:creationId xmlns:p14="http://schemas.microsoft.com/office/powerpoint/2010/main" val="535263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a:t>
            </a:r>
            <a:r>
              <a:rPr lang="en-US" dirty="0" err="1"/>
              <a:t>pretained</a:t>
            </a:r>
            <a:r>
              <a:rPr lang="en-US" dirty="0"/>
              <a:t> models can still be improved. Since we have a large set containing labels, we can use those to fine tune the chosen model.</a:t>
            </a:r>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8</a:t>
            </a:fld>
            <a:endParaRPr lang="en-BE"/>
          </a:p>
        </p:txBody>
      </p:sp>
    </p:spTree>
    <p:extLst>
      <p:ext uri="{BB962C8B-B14F-4D97-AF65-F5344CB8AC3E}">
        <p14:creationId xmlns:p14="http://schemas.microsoft.com/office/powerpoint/2010/main" val="971950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EC49853-82C1-48BE-A3E9-209ADE1D1A1E}" type="slidenum">
              <a:rPr lang="en-BE" smtClean="0"/>
              <a:t>9</a:t>
            </a:fld>
            <a:endParaRPr lang="en-BE"/>
          </a:p>
        </p:txBody>
      </p:sp>
    </p:spTree>
    <p:extLst>
      <p:ext uri="{BB962C8B-B14F-4D97-AF65-F5344CB8AC3E}">
        <p14:creationId xmlns:p14="http://schemas.microsoft.com/office/powerpoint/2010/main" val="354244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hasCustomPrompt="1"/>
          </p:nvPr>
        </p:nvSpPr>
        <p:spPr/>
        <p:txBody>
          <a:bodyPr/>
          <a:lstStyle>
            <a:lvl1pPr>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hasCustomPrompt="1"/>
          </p:nvPr>
        </p:nvSpPr>
        <p:spPr>
          <a:xfrm>
            <a:off x="623888" y="1516380"/>
            <a:ext cx="10944225" cy="4720907"/>
          </a:xfrm>
          <a:prstGeom prst="rect">
            <a:avLst/>
          </a:prstGeom>
        </p:spPr>
        <p:txBody>
          <a:bodyPr/>
          <a:lstStyle>
            <a:lvl1pPr>
              <a:defRPr/>
            </a:lvl1pPr>
            <a:lvl2pPr>
              <a:defRPr/>
            </a:lvl2pPr>
            <a:lvl3pPr>
              <a:defRPr/>
            </a:lvl3pPr>
            <a:lvl4pPr>
              <a:defRPr/>
            </a:lvl4pPr>
            <a:lvl5pPr>
              <a:defRPr/>
            </a:lvl5pPr>
            <a:lvl6pPr>
              <a:defRPr/>
            </a:lvl6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188563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8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a:t>Project title</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a:t>Project title</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a:t>Project title</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a:t>Project title</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a:t>Project title</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a:t>Project title</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414916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hasCustomPrompt="1"/>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967EE9E6-2701-5E4F-A341-5478485FBD82}"/>
              </a:ext>
            </a:extLst>
          </p:cNvPr>
          <p:cNvSpPr>
            <a:spLocks noGrp="1"/>
          </p:cNvSpPr>
          <p:nvPr>
            <p:ph type="chart" sz="quarter" idx="11" hasCustomPrompt="1"/>
          </p:nvPr>
        </p:nvSpPr>
        <p:spPr>
          <a:xfrm>
            <a:off x="623889" y="1578459"/>
            <a:ext cx="10944224" cy="465882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 typeface="Arial" panose="020B0604020202020204" pitchFamily="34" charset="0"/>
              <a:buNone/>
              <a:tabLst/>
              <a:defRPr b="0" i="0">
                <a:latin typeface="Calibri Light" panose="020F0302020204030204" pitchFamily="34" charset="0"/>
                <a:cs typeface="Calibri Light" panose="020F0302020204030204" pitchFamily="34" charset="0"/>
              </a:defRPr>
            </a:lvl1pPr>
          </a:lstStyle>
          <a:p>
            <a:pPr marL="457200" marR="0" lvl="0" indent="-457200" algn="l" defTabSz="914400" rtl="0" eaLnBrk="1" fontAlgn="auto" latinLnBrk="0" hangingPunct="1">
              <a:lnSpc>
                <a:spcPct val="90000"/>
              </a:lnSpc>
              <a:spcBef>
                <a:spcPts val="1000"/>
              </a:spcBef>
              <a:spcAft>
                <a:spcPts val="0"/>
              </a:spcAft>
              <a:buClr>
                <a:schemeClr val="accent2"/>
              </a:buClr>
              <a:buSzPct val="75000"/>
              <a:tabLst/>
              <a:defRPr/>
            </a:pPr>
            <a:r>
              <a:rPr lang="en-US" noProof="0"/>
              <a:t>Click the icon to add an object</a:t>
            </a:r>
          </a:p>
        </p:txBody>
      </p:sp>
    </p:spTree>
    <p:extLst>
      <p:ext uri="{BB962C8B-B14F-4D97-AF65-F5344CB8AC3E}">
        <p14:creationId xmlns:p14="http://schemas.microsoft.com/office/powerpoint/2010/main" val="308275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hasCustomPrompt="1"/>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object</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en-US" noProof="0" dirty="0"/>
              <a:t>Click to edit master subtitle style</a:t>
            </a:r>
          </a:p>
        </p:txBody>
      </p:sp>
    </p:spTree>
    <p:extLst>
      <p:ext uri="{BB962C8B-B14F-4D97-AF65-F5344CB8AC3E}">
        <p14:creationId xmlns:p14="http://schemas.microsoft.com/office/powerpoint/2010/main" val="3683614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8025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Antwerpen_titleredfull">
    <p:bg>
      <p:bgPr>
        <a:solidFill>
          <a:schemeClr val="accent2"/>
        </a:solidFill>
        <a:effectLst/>
      </p:bgPr>
    </p:bg>
    <p:spTree>
      <p:nvGrpSpPr>
        <p:cNvPr id="1" name=""/>
        <p:cNvGrpSpPr/>
        <p:nvPr/>
      </p:nvGrpSpPr>
      <p:grpSpPr>
        <a:xfrm>
          <a:off x="0" y="0"/>
          <a:ext cx="0" cy="0"/>
          <a:chOff x="0" y="0"/>
          <a:chExt cx="0" cy="0"/>
        </a:xfrm>
      </p:grpSpPr>
      <p:sp>
        <p:nvSpPr>
          <p:cNvPr id="3" name="Tijdelijke aanduiding voor titel 1">
            <a:extLst>
              <a:ext uri="{FF2B5EF4-FFF2-40B4-BE49-F238E27FC236}">
                <a16:creationId xmlns:a16="http://schemas.microsoft.com/office/drawing/2014/main" id="{7ABBDCB5-5D2A-8947-AEB8-B06A6093E366}"/>
              </a:ext>
            </a:extLst>
          </p:cNvPr>
          <p:cNvSpPr>
            <a:spLocks noGrp="1"/>
          </p:cNvSpPr>
          <p:nvPr>
            <p:ph type="title" hasCustomPrompt="1"/>
          </p:nvPr>
        </p:nvSpPr>
        <p:spPr>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ext Placeholder 6">
            <a:extLst>
              <a:ext uri="{FF2B5EF4-FFF2-40B4-BE49-F238E27FC236}">
                <a16:creationId xmlns:a16="http://schemas.microsoft.com/office/drawing/2014/main" id="{DBF08461-C600-4C47-803A-43BF0EAD9B39}"/>
              </a:ext>
            </a:extLst>
          </p:cNvPr>
          <p:cNvSpPr>
            <a:spLocks noGrp="1"/>
          </p:cNvSpPr>
          <p:nvPr>
            <p:ph type="body" sz="quarter" idx="10" hasCustomPrompt="1"/>
          </p:nvPr>
        </p:nvSpPr>
        <p:spPr>
          <a:xfrm>
            <a:off x="623888" y="4471987"/>
            <a:ext cx="10944225" cy="1062037"/>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dirty="0"/>
              <a:t>Click to edit master subtitle style</a:t>
            </a:r>
          </a:p>
        </p:txBody>
      </p:sp>
      <p:pic>
        <p:nvPicPr>
          <p:cNvPr id="16" name="Afbeelding 12">
            <a:extLst>
              <a:ext uri="{FF2B5EF4-FFF2-40B4-BE49-F238E27FC236}">
                <a16:creationId xmlns:a16="http://schemas.microsoft.com/office/drawing/2014/main" id="{D9C957F6-60B6-4D8B-A101-1844D34A62D3}"/>
              </a:ext>
            </a:extLst>
          </p:cNvPr>
          <p:cNvPicPr>
            <a:picLocks noChangeAspect="1"/>
          </p:cNvPicPr>
          <p:nvPr userDrawn="1"/>
        </p:nvPicPr>
        <p:blipFill>
          <a:blip r:embed="rId2"/>
          <a:stretch>
            <a:fillRect/>
          </a:stretch>
        </p:blipFill>
        <p:spPr>
          <a:xfrm>
            <a:off x="4723059" y="1506906"/>
            <a:ext cx="2745882" cy="720000"/>
          </a:xfrm>
          <a:prstGeom prst="rect">
            <a:avLst/>
          </a:prstGeom>
        </p:spPr>
      </p:pic>
    </p:spTree>
    <p:extLst>
      <p:ext uri="{BB962C8B-B14F-4D97-AF65-F5344CB8AC3E}">
        <p14:creationId xmlns:p14="http://schemas.microsoft.com/office/powerpoint/2010/main" val="381238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hasCustomPrompt="1"/>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dirty="0"/>
              <a:t>Click to edit master subtitle style</a:t>
            </a:r>
          </a:p>
        </p:txBody>
      </p:sp>
      <p:pic>
        <p:nvPicPr>
          <p:cNvPr id="17" name="Afbeelding 5">
            <a:extLst>
              <a:ext uri="{FF2B5EF4-FFF2-40B4-BE49-F238E27FC236}">
                <a16:creationId xmlns:a16="http://schemas.microsoft.com/office/drawing/2014/main" id="{B9DEEA89-1D64-4629-B832-554B89D05163}"/>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3523788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Antwerpen_1imagewithU">
    <p:spTree>
      <p:nvGrpSpPr>
        <p:cNvPr id="1" name=""/>
        <p:cNvGrpSpPr/>
        <p:nvPr/>
      </p:nvGrpSpPr>
      <p:grpSpPr>
        <a:xfrm>
          <a:off x="0" y="0"/>
          <a:ext cx="0" cy="0"/>
          <a:chOff x="0" y="0"/>
          <a:chExt cx="0" cy="0"/>
        </a:xfrm>
      </p:grpSpPr>
      <p:sp>
        <p:nvSpPr>
          <p:cNvPr id="3" name="Picture Placeholder 19">
            <a:extLst>
              <a:ext uri="{FF2B5EF4-FFF2-40B4-BE49-F238E27FC236}">
                <a16:creationId xmlns:a16="http://schemas.microsoft.com/office/drawing/2014/main" id="{C3132F7D-D063-1C4B-8D0F-49AC33221A42}"/>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398203282"/>
      </p:ext>
    </p:extLst>
  </p:cSld>
  <p:clrMapOvr>
    <a:masterClrMapping/>
  </p:clrMapOvr>
  <p:extLst>
    <p:ext uri="{DCECCB84-F9BA-43D5-87BE-67443E8EF086}">
      <p15:sldGuideLst xmlns:p15="http://schemas.microsoft.com/office/powerpoint/2012/main">
        <p15:guide id="1" orient="horz" pos="39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Antwerpen_1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999222-05DA-F24F-99F4-A098BCC40D85}"/>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pic>
        <p:nvPicPr>
          <p:cNvPr id="14" name="Afbeelding 5">
            <a:extLst>
              <a:ext uri="{FF2B5EF4-FFF2-40B4-BE49-F238E27FC236}">
                <a16:creationId xmlns:a16="http://schemas.microsoft.com/office/drawing/2014/main" id="{5364E5CA-8701-44A9-9FAA-5375A1F5CEBF}"/>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4196090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Antwerpen_1imagequote">
    <p:spTree>
      <p:nvGrpSpPr>
        <p:cNvPr id="1" name=""/>
        <p:cNvGrpSpPr/>
        <p:nvPr/>
      </p:nvGrpSpPr>
      <p:grpSpPr>
        <a:xfrm>
          <a:off x="0" y="0"/>
          <a:ext cx="0" cy="0"/>
          <a:chOff x="0" y="0"/>
          <a:chExt cx="0" cy="0"/>
        </a:xfrm>
      </p:grpSpPr>
      <p:sp>
        <p:nvSpPr>
          <p:cNvPr id="3" name="Tijdelijke aanduiding voor afbeelding 3">
            <a:extLst>
              <a:ext uri="{FF2B5EF4-FFF2-40B4-BE49-F238E27FC236}">
                <a16:creationId xmlns:a16="http://schemas.microsoft.com/office/drawing/2014/main" id="{BF020726-1AA6-EE4D-9CD8-9B40673609EC}"/>
              </a:ext>
            </a:extLst>
          </p:cNvPr>
          <p:cNvSpPr>
            <a:spLocks noGrp="1"/>
          </p:cNvSpPr>
          <p:nvPr>
            <p:ph type="pic" sz="quarter" idx="10" hasCustomPrompt="1"/>
          </p:nvPr>
        </p:nvSpPr>
        <p:spPr>
          <a:xfrm>
            <a:off x="0" y="0"/>
            <a:ext cx="12192000" cy="6858000"/>
          </a:xfrm>
          <a:prstGeom prst="rect">
            <a:avLst/>
          </a:prstGeom>
          <a:solidFill>
            <a:schemeClr val="accent1"/>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89753A3A-E019-254C-9677-C9C519017AAD}"/>
              </a:ext>
            </a:extLst>
          </p:cNvPr>
          <p:cNvSpPr>
            <a:spLocks noGrp="1"/>
          </p:cNvSpPr>
          <p:nvPr>
            <p:ph type="body" sz="quarter" idx="12" hasCustomPrompt="1"/>
          </p:nvPr>
        </p:nvSpPr>
        <p:spPr>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4D01101A-4B64-9146-92CB-AB7133B61F74}"/>
              </a:ext>
            </a:extLst>
          </p:cNvPr>
          <p:cNvSpPr>
            <a:spLocks noGrp="1"/>
          </p:cNvSpPr>
          <p:nvPr>
            <p:ph type="body" sz="quarter" idx="13" hasCustomPrompt="1"/>
          </p:nvPr>
        </p:nvSpPr>
        <p:spPr>
          <a:xfrm>
            <a:off x="7805738" y="1500371"/>
            <a:ext cx="3762375" cy="1945955"/>
          </a:xfrm>
          <a:prstGeom prst="rect">
            <a:avLst/>
          </a:prstGeom>
        </p:spPr>
        <p:txBody>
          <a:bodyPr lIns="0" tIns="0" rIns="0" bIns="0"/>
          <a:lstStyle>
            <a:lvl1pPr>
              <a:spcBef>
                <a:spcPts val="0"/>
              </a:spcBef>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spTree>
    <p:extLst>
      <p:ext uri="{BB962C8B-B14F-4D97-AF65-F5344CB8AC3E}">
        <p14:creationId xmlns:p14="http://schemas.microsoft.com/office/powerpoint/2010/main" val="1092190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Antwerpen_1imagequoteandlogo">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9DBE046-B8F3-D840-ABA8-37DDBE8E14F1}"/>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29C33EA9-EAA8-554B-9770-EC4BF96CD42E}"/>
              </a:ext>
            </a:extLst>
          </p:cNvPr>
          <p:cNvSpPr>
            <a:spLocks noGrp="1"/>
          </p:cNvSpPr>
          <p:nvPr>
            <p:ph type="body" sz="quarter" idx="12" hasCustomPrompt="1"/>
          </p:nvPr>
        </p:nvSpPr>
        <p:spPr>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9A2A5195-C3FC-3548-A159-FD845F8D8AB0}"/>
              </a:ext>
            </a:extLst>
          </p:cNvPr>
          <p:cNvSpPr>
            <a:spLocks noGrp="1"/>
          </p:cNvSpPr>
          <p:nvPr>
            <p:ph type="body" sz="quarter" idx="13" hasCustomPrompt="1"/>
          </p:nvPr>
        </p:nvSpPr>
        <p:spPr>
          <a:xfrm>
            <a:off x="7805739" y="1500371"/>
            <a:ext cx="3416443" cy="1945955"/>
          </a:xfrm>
          <a:prstGeom prst="rect">
            <a:avLst/>
          </a:prstGeom>
        </p:spPr>
        <p:txBody>
          <a:bodyPr lIns="0" tIns="0" rIns="0" bIns="0"/>
          <a:lstStyle>
            <a:lvl1pPr>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pic>
        <p:nvPicPr>
          <p:cNvPr id="16" name="Afbeelding 5">
            <a:extLst>
              <a:ext uri="{FF2B5EF4-FFF2-40B4-BE49-F238E27FC236}">
                <a16:creationId xmlns:a16="http://schemas.microsoft.com/office/drawing/2014/main" id="{D1E7E4FE-EB1E-4D7F-8B3F-62E84FC8F5CA}"/>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2810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hasCustomPrompt="1"/>
          </p:nvPr>
        </p:nvSpPr>
        <p:spPr>
          <a:xfrm>
            <a:off x="6564313" y="620713"/>
            <a:ext cx="5003800" cy="1385085"/>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defRPr b="0"/>
            </a:lvl1pPr>
          </a:lstStyle>
          <a:p>
            <a:pPr lvl="0"/>
            <a:r>
              <a:rPr lang="en-US" noProof="0"/>
              <a:t>Object</a:t>
            </a:r>
          </a:p>
        </p:txBody>
      </p:sp>
    </p:spTree>
    <p:extLst>
      <p:ext uri="{BB962C8B-B14F-4D97-AF65-F5344CB8AC3E}">
        <p14:creationId xmlns:p14="http://schemas.microsoft.com/office/powerpoint/2010/main" val="1791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en-US" noProof="0" dirty="0"/>
              <a:t>First Name Surname</a:t>
            </a: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en-US"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en-US" sz="1600" b="0" i="0" noProof="0">
              <a:latin typeface="ITC Officina Sans Std Book" panose="020B0506040203020204" pitchFamily="34" charset="77"/>
            </a:endParaRPr>
          </a:p>
        </p:txBody>
      </p:sp>
      <p:sp>
        <p:nvSpPr>
          <p:cNvPr id="11" name="Slide Number Placeholder 2">
            <a:extLst>
              <a:ext uri="{FF2B5EF4-FFF2-40B4-BE49-F238E27FC236}">
                <a16:creationId xmlns:a16="http://schemas.microsoft.com/office/drawing/2014/main" id="{7E144AFC-D904-4FB6-B919-055F696512AF}"/>
              </a:ext>
            </a:extLst>
          </p:cNvPr>
          <p:cNvSpPr>
            <a:spLocks noGrp="1"/>
          </p:cNvSpPr>
          <p:nvPr>
            <p:ph type="sldNum" sz="quarter" idx="10"/>
          </p:nvPr>
        </p:nvSpPr>
        <p:spPr>
          <a:xfrm>
            <a:off x="8923493" y="6339173"/>
            <a:ext cx="2644619" cy="365125"/>
          </a:xfrm>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pic>
        <p:nvPicPr>
          <p:cNvPr id="22" name="Afbeelding 9">
            <a:extLst>
              <a:ext uri="{FF2B5EF4-FFF2-40B4-BE49-F238E27FC236}">
                <a16:creationId xmlns:a16="http://schemas.microsoft.com/office/drawing/2014/main" id="{752406CF-E1DB-4F93-8F26-924E16946274}"/>
              </a:ext>
            </a:extLst>
          </p:cNvPr>
          <p:cNvPicPr>
            <a:picLocks noChangeAspect="1"/>
          </p:cNvPicPr>
          <p:nvPr userDrawn="1"/>
        </p:nvPicPr>
        <p:blipFill>
          <a:blip r:embed="rId2"/>
          <a:stretch>
            <a:fillRect/>
          </a:stretch>
        </p:blipFill>
        <p:spPr>
          <a:xfrm>
            <a:off x="6419850" y="620713"/>
            <a:ext cx="457200" cy="431800"/>
          </a:xfrm>
          <a:prstGeom prst="rect">
            <a:avLst/>
          </a:prstGeom>
        </p:spPr>
      </p:pic>
    </p:spTree>
    <p:extLst>
      <p:ext uri="{BB962C8B-B14F-4D97-AF65-F5344CB8AC3E}">
        <p14:creationId xmlns:p14="http://schemas.microsoft.com/office/powerpoint/2010/main" val="18336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hasCustomPrompt="1"/>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defRPr b="0" i="0">
                <a:latin typeface="Calibri" panose="020F0502020204030204" pitchFamily="34" charset="0"/>
                <a:cs typeface="Calibri" panose="020F0502020204030204" pitchFamily="34" charset="0"/>
              </a:defRPr>
            </a:lvl1pPr>
          </a:lstStyle>
          <a:p>
            <a:r>
              <a:rPr lang="en-US" noProof="0"/>
              <a:t>Object</a:t>
            </a:r>
          </a:p>
        </p:txBody>
      </p:sp>
      <p:sp>
        <p:nvSpPr>
          <p:cNvPr id="8" name="Picture Placeholder 7">
            <a:extLst>
              <a:ext uri="{FF2B5EF4-FFF2-40B4-BE49-F238E27FC236}">
                <a16:creationId xmlns:a16="http://schemas.microsoft.com/office/drawing/2014/main" id="{76A3A24F-2120-4AFD-BACB-61D96D62CDEE}"/>
              </a:ext>
            </a:extLst>
          </p:cNvPr>
          <p:cNvSpPr>
            <a:spLocks noGrp="1"/>
          </p:cNvSpPr>
          <p:nvPr>
            <p:ph type="pic" idx="1" hasCustomPrompt="1"/>
          </p:nvPr>
        </p:nvSpPr>
        <p:spPr>
          <a:xfrm>
            <a:off x="623888" y="620713"/>
            <a:ext cx="3338512" cy="5616575"/>
          </a:xfrm>
          <a:custGeom>
            <a:avLst/>
            <a:gdLst>
              <a:gd name="connsiteX0" fmla="*/ 0 w 3338512"/>
              <a:gd name="connsiteY0" fmla="*/ 0 h 5616575"/>
              <a:gd name="connsiteX1" fmla="*/ 1897639 w 3338512"/>
              <a:gd name="connsiteY1" fmla="*/ 0 h 5616575"/>
              <a:gd name="connsiteX2" fmla="*/ 2245442 w 3338512"/>
              <a:gd name="connsiteY2" fmla="*/ 0 h 5616575"/>
              <a:gd name="connsiteX3" fmla="*/ 3338512 w 3338512"/>
              <a:gd name="connsiteY3" fmla="*/ 0 h 5616575"/>
              <a:gd name="connsiteX4" fmla="*/ 3338512 w 3338512"/>
              <a:gd name="connsiteY4" fmla="*/ 5616000 h 5616575"/>
              <a:gd name="connsiteX5" fmla="*/ 2245442 w 3338512"/>
              <a:gd name="connsiteY5" fmla="*/ 5616000 h 5616575"/>
              <a:gd name="connsiteX6" fmla="*/ 2245442 w 3338512"/>
              <a:gd name="connsiteY6" fmla="*/ 5616575 h 5616575"/>
              <a:gd name="connsiteX7" fmla="*/ 219036 w 3338512"/>
              <a:gd name="connsiteY7" fmla="*/ 5616575 h 5616575"/>
              <a:gd name="connsiteX8" fmla="*/ 174900 w 3338512"/>
              <a:gd name="connsiteY8" fmla="*/ 5611430 h 5616575"/>
              <a:gd name="connsiteX9" fmla="*/ 0 w 3338512"/>
              <a:gd name="connsiteY9"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8512" h="5616575">
                <a:moveTo>
                  <a:pt x="0" y="0"/>
                </a:moveTo>
                <a:lnTo>
                  <a:pt x="1897639" y="0"/>
                </a:lnTo>
                <a:lnTo>
                  <a:pt x="2245442" y="0"/>
                </a:lnTo>
                <a:lnTo>
                  <a:pt x="3338512" y="0"/>
                </a:lnTo>
                <a:lnTo>
                  <a:pt x="3338512" y="5616000"/>
                </a:lnTo>
                <a:lnTo>
                  <a:pt x="2245442" y="5616000"/>
                </a:lnTo>
                <a:lnTo>
                  <a:pt x="2245442" y="5616575"/>
                </a:lnTo>
                <a:lnTo>
                  <a:pt x="219036" y="5616575"/>
                </a:lnTo>
                <a:lnTo>
                  <a:pt x="174900" y="5611430"/>
                </a:lnTo>
                <a:cubicBezTo>
                  <a:pt x="75085"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dirty="0"/>
              <a:t>Click the icon to add an image</a:t>
            </a:r>
          </a:p>
        </p:txBody>
      </p:sp>
    </p:spTree>
    <p:extLst>
      <p:ext uri="{BB962C8B-B14F-4D97-AF65-F5344CB8AC3E}">
        <p14:creationId xmlns:p14="http://schemas.microsoft.com/office/powerpoint/2010/main" val="14673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hasCustomPrompt="1"/>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defRPr b="0" i="0">
                <a:latin typeface="Calibri Light" panose="020F0302020204030204" pitchFamily="34" charset="0"/>
                <a:cs typeface="Calibri Light" panose="020F0302020204030204" pitchFamily="34" charset="0"/>
              </a:defRPr>
            </a:lvl1pPr>
          </a:lstStyle>
          <a:p>
            <a:r>
              <a:rPr lang="en-US" noProof="0"/>
              <a:t>Object</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60649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Tree>
    <p:extLst>
      <p:ext uri="{BB962C8B-B14F-4D97-AF65-F5344CB8AC3E}">
        <p14:creationId xmlns:p14="http://schemas.microsoft.com/office/powerpoint/2010/main" val="34221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Tree>
    <p:extLst>
      <p:ext uri="{BB962C8B-B14F-4D97-AF65-F5344CB8AC3E}">
        <p14:creationId xmlns:p14="http://schemas.microsoft.com/office/powerpoint/2010/main" val="167923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Antwerpen_3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dirty="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2" name="Title 1">
            <a:extLst>
              <a:ext uri="{FF2B5EF4-FFF2-40B4-BE49-F238E27FC236}">
                <a16:creationId xmlns:a16="http://schemas.microsoft.com/office/drawing/2014/main" id="{E788162A-5A9D-4BDD-AC29-D36DAB78652C}"/>
              </a:ext>
            </a:extLst>
          </p:cNvPr>
          <p:cNvSpPr>
            <a:spLocks noGrp="1"/>
          </p:cNvSpPr>
          <p:nvPr>
            <p:ph type="title" hasCustomPrompt="1"/>
          </p:nvPr>
        </p:nvSpPr>
        <p:spPr>
          <a:xfrm>
            <a:off x="623887" y="620713"/>
            <a:ext cx="10944226" cy="791794"/>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Tree>
    <p:extLst>
      <p:ext uri="{BB962C8B-B14F-4D97-AF65-F5344CB8AC3E}">
        <p14:creationId xmlns:p14="http://schemas.microsoft.com/office/powerpoint/2010/main" val="80889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Antwerpen_2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09" y="1578459"/>
            <a:ext cx="5307799"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6253391" y="1578459"/>
            <a:ext cx="5307799"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en-US" noProof="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09" y="2122223"/>
            <a:ext cx="5307799"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6253391" y="2122223"/>
            <a:ext cx="5307799"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en-US" noProof="0"/>
              <a:t>Object</a:t>
            </a:r>
          </a:p>
          <a:p>
            <a:pPr lvl="1"/>
            <a:r>
              <a:rPr lang="en-US" noProof="0"/>
              <a:t>Second level</a:t>
            </a:r>
          </a:p>
          <a:p>
            <a:pPr lvl="2"/>
            <a:r>
              <a:rPr lang="en-US" noProof="0"/>
              <a:t>Third level</a:t>
            </a:r>
          </a:p>
          <a:p>
            <a:pPr lvl="3"/>
            <a:r>
              <a:rPr lang="en-US" noProof="0"/>
              <a:t>Fourth level</a:t>
            </a:r>
          </a:p>
          <a:p>
            <a:pPr lvl="4"/>
            <a:r>
              <a:rPr lang="en-US" noProof="0"/>
              <a:t>Fifth level</a:t>
            </a:r>
          </a:p>
          <a:p>
            <a:pPr lvl="4"/>
            <a:endParaRPr lang="en-US" noProof="0"/>
          </a:p>
          <a:p>
            <a:pPr lvl="1"/>
            <a:endParaRPr lang="en-US" noProof="0"/>
          </a:p>
        </p:txBody>
      </p:sp>
      <p:sp>
        <p:nvSpPr>
          <p:cNvPr id="12" name="Title 1">
            <a:extLst>
              <a:ext uri="{FF2B5EF4-FFF2-40B4-BE49-F238E27FC236}">
                <a16:creationId xmlns:a16="http://schemas.microsoft.com/office/drawing/2014/main" id="{E788162A-5A9D-4BDD-AC29-D36DAB78652C}"/>
              </a:ext>
            </a:extLst>
          </p:cNvPr>
          <p:cNvSpPr>
            <a:spLocks noGrp="1"/>
          </p:cNvSpPr>
          <p:nvPr>
            <p:ph type="title" hasCustomPrompt="1"/>
          </p:nvPr>
        </p:nvSpPr>
        <p:spPr>
          <a:xfrm>
            <a:off x="623887" y="620713"/>
            <a:ext cx="10944226" cy="791794"/>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Tree>
    <p:extLst>
      <p:ext uri="{BB962C8B-B14F-4D97-AF65-F5344CB8AC3E}">
        <p14:creationId xmlns:p14="http://schemas.microsoft.com/office/powerpoint/2010/main" val="323179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en-US" noProof="0" dirty="0"/>
              <a:t>Click to edit master title style</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8" name="Afbeelding 5">
            <a:extLst>
              <a:ext uri="{FF2B5EF4-FFF2-40B4-BE49-F238E27FC236}">
                <a16:creationId xmlns:a16="http://schemas.microsoft.com/office/drawing/2014/main" id="{28FB73F1-7269-47FF-86D6-7DE691640759}"/>
              </a:ext>
            </a:extLst>
          </p:cNvPr>
          <p:cNvPicPr>
            <a:picLocks noChangeAspect="1"/>
          </p:cNvPicPr>
          <p:nvPr userDrawn="1"/>
        </p:nvPicPr>
        <p:blipFill>
          <a:blip r:embed="rId15"/>
          <a:stretch>
            <a:fillRect/>
          </a:stretch>
        </p:blipFill>
        <p:spPr>
          <a:xfrm>
            <a:off x="626400" y="6466361"/>
            <a:ext cx="867176" cy="226800"/>
          </a:xfrm>
          <a:prstGeom prst="rect">
            <a:avLst/>
          </a:prstGeom>
        </p:spPr>
      </p:pic>
    </p:spTree>
  </p:cSld>
  <p:clrMap bg1="lt1" tx1="dk1" bg2="lt2" tx2="dk2" accent1="accent1" accent2="accent2" accent3="accent3" accent4="accent4" accent5="accent5" accent6="accent6" hlink="hlink" folHlink="folHlink"/>
  <p:sldLayoutIdLst>
    <p:sldLayoutId id="2147484115" r:id="rId1"/>
    <p:sldLayoutId id="2147484105" r:id="rId2"/>
    <p:sldLayoutId id="2147484106" r:id="rId3"/>
    <p:sldLayoutId id="2147484107" r:id="rId4"/>
    <p:sldLayoutId id="2147484108" r:id="rId5"/>
    <p:sldLayoutId id="2147484109" r:id="rId6"/>
    <p:sldLayoutId id="2147484110" r:id="rId7"/>
    <p:sldLayoutId id="2147484116" r:id="rId8"/>
    <p:sldLayoutId id="2147484117" r:id="rId9"/>
    <p:sldLayoutId id="2147484111" r:id="rId10"/>
    <p:sldLayoutId id="2147484113" r:id="rId11"/>
    <p:sldLayoutId id="2147484112" r:id="rId12"/>
    <p:sldLayoutId id="2147484102" r:id="rId13"/>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guide id="3" orient="horz" pos="391" userDrawn="1">
          <p15:clr>
            <a:srgbClr val="F26B43"/>
          </p15:clr>
        </p15:guide>
        <p15:guide id="4" orient="horz" pos="39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393" userDrawn="1">
          <p15:clr>
            <a:srgbClr val="F26B43"/>
          </p15:clr>
        </p15:guide>
        <p15:guide id="3" pos="7287" userDrawn="1">
          <p15:clr>
            <a:srgbClr val="F26B43"/>
          </p15:clr>
        </p15:guide>
        <p15:guide id="4"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evisible.co/blog/fine-tune-your-content-before-its-publishe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7654-B1F8-CB41-A11C-78EAAE0B4DB9}"/>
              </a:ext>
            </a:extLst>
          </p:cNvPr>
          <p:cNvSpPr>
            <a:spLocks noGrp="1"/>
          </p:cNvSpPr>
          <p:nvPr>
            <p:ph type="title"/>
          </p:nvPr>
        </p:nvSpPr>
        <p:spPr/>
        <p:txBody>
          <a:bodyPr>
            <a:normAutofit fontScale="90000"/>
          </a:bodyPr>
          <a:lstStyle/>
          <a:p>
            <a:r>
              <a:rPr lang="en-US" noProof="0" dirty="0"/>
              <a:t>Neural retrieval model - Document ranking</a:t>
            </a:r>
          </a:p>
        </p:txBody>
      </p:sp>
      <p:sp>
        <p:nvSpPr>
          <p:cNvPr id="3" name="Text Placeholder 2">
            <a:extLst>
              <a:ext uri="{FF2B5EF4-FFF2-40B4-BE49-F238E27FC236}">
                <a16:creationId xmlns:a16="http://schemas.microsoft.com/office/drawing/2014/main" id="{BE59F27B-4FA1-1945-B3AE-2234EB3F591F}"/>
              </a:ext>
            </a:extLst>
          </p:cNvPr>
          <p:cNvSpPr>
            <a:spLocks noGrp="1"/>
          </p:cNvSpPr>
          <p:nvPr>
            <p:ph type="body" sz="quarter" idx="10"/>
          </p:nvPr>
        </p:nvSpPr>
        <p:spPr/>
        <p:txBody>
          <a:bodyPr/>
          <a:lstStyle/>
          <a:p>
            <a:r>
              <a:rPr lang="en-US" dirty="0"/>
              <a:t>Arno Deceuninck</a:t>
            </a:r>
          </a:p>
        </p:txBody>
      </p:sp>
    </p:spTree>
    <p:extLst>
      <p:ext uri="{BB962C8B-B14F-4D97-AF65-F5344CB8AC3E}">
        <p14:creationId xmlns:p14="http://schemas.microsoft.com/office/powerpoint/2010/main" val="232380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494FE7-D33E-49E5-9FED-BE14093B97DF}"/>
              </a:ext>
            </a:extLst>
          </p:cNvPr>
          <p:cNvSpPr>
            <a:spLocks noGrp="1"/>
          </p:cNvSpPr>
          <p:nvPr>
            <p:ph type="title"/>
          </p:nvPr>
        </p:nvSpPr>
        <p:spPr/>
        <p:txBody>
          <a:bodyPr/>
          <a:lstStyle/>
          <a:p>
            <a:r>
              <a:rPr lang="en-US" noProof="0" dirty="0" err="1"/>
              <a:t>CrossEncoder</a:t>
            </a:r>
            <a:r>
              <a:rPr lang="en-US" noProof="0" dirty="0"/>
              <a:t> selection</a:t>
            </a:r>
          </a:p>
        </p:txBody>
      </p:sp>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a:xfrm>
            <a:off x="8923493" y="6339173"/>
            <a:ext cx="2644619" cy="365125"/>
          </a:xfrm>
        </p:spPr>
        <p:txBody>
          <a:bodyPr/>
          <a:lstStyle/>
          <a:p>
            <a:fld id="{E038E271-308C-2E46-A3EC-56326F9084CC}" type="slidenum">
              <a:rPr lang="nl-BE" smtClean="0"/>
              <a:pPr/>
              <a:t>10</a:t>
            </a:fld>
            <a:endParaRPr lang="nl-BE" dirty="0"/>
          </a:p>
        </p:txBody>
      </p:sp>
      <p:sp>
        <p:nvSpPr>
          <p:cNvPr id="7" name="Text Placeholder 6">
            <a:extLst>
              <a:ext uri="{FF2B5EF4-FFF2-40B4-BE49-F238E27FC236}">
                <a16:creationId xmlns:a16="http://schemas.microsoft.com/office/drawing/2014/main" id="{2D361F8A-5995-48A9-9138-5390614326DE}"/>
              </a:ext>
            </a:extLst>
          </p:cNvPr>
          <p:cNvSpPr>
            <a:spLocks noGrp="1"/>
          </p:cNvSpPr>
          <p:nvPr>
            <p:ph type="body" sz="quarter" idx="11"/>
          </p:nvPr>
        </p:nvSpPr>
        <p:spPr/>
        <p:txBody>
          <a:bodyPr/>
          <a:lstStyle/>
          <a:p>
            <a:pPr marL="0" indent="0">
              <a:buNone/>
            </a:pPr>
            <a:endParaRPr lang="nl-BE" dirty="0"/>
          </a:p>
        </p:txBody>
      </p:sp>
      <p:graphicFrame>
        <p:nvGraphicFramePr>
          <p:cNvPr id="4" name="Table 4">
            <a:extLst>
              <a:ext uri="{FF2B5EF4-FFF2-40B4-BE49-F238E27FC236}">
                <a16:creationId xmlns:a16="http://schemas.microsoft.com/office/drawing/2014/main" id="{C5950442-B1B2-499C-BBDD-6C6C8B92E9F7}"/>
              </a:ext>
            </a:extLst>
          </p:cNvPr>
          <p:cNvGraphicFramePr>
            <a:graphicFrameLocks noGrp="1"/>
          </p:cNvGraphicFramePr>
          <p:nvPr>
            <p:extLst>
              <p:ext uri="{D42A27DB-BD31-4B8C-83A1-F6EECF244321}">
                <p14:modId xmlns:p14="http://schemas.microsoft.com/office/powerpoint/2010/main" val="1260993646"/>
              </p:ext>
            </p:extLst>
          </p:nvPr>
        </p:nvGraphicFramePr>
        <p:xfrm>
          <a:off x="623888" y="1532086"/>
          <a:ext cx="11001716" cy="4180840"/>
        </p:xfrm>
        <a:graphic>
          <a:graphicData uri="http://schemas.openxmlformats.org/drawingml/2006/table">
            <a:tbl>
              <a:tblPr firstRow="1" bandRow="1">
                <a:tableStyleId>{5C22544A-7EE6-4342-B048-85BDC9FD1C3A}</a:tableStyleId>
              </a:tblPr>
              <a:tblGrid>
                <a:gridCol w="5396185">
                  <a:extLst>
                    <a:ext uri="{9D8B030D-6E8A-4147-A177-3AD203B41FA5}">
                      <a16:colId xmlns:a16="http://schemas.microsoft.com/office/drawing/2014/main" val="893250589"/>
                    </a:ext>
                  </a:extLst>
                </a:gridCol>
                <a:gridCol w="2032000">
                  <a:extLst>
                    <a:ext uri="{9D8B030D-6E8A-4147-A177-3AD203B41FA5}">
                      <a16:colId xmlns:a16="http://schemas.microsoft.com/office/drawing/2014/main" val="12837825"/>
                    </a:ext>
                  </a:extLst>
                </a:gridCol>
                <a:gridCol w="2032000">
                  <a:extLst>
                    <a:ext uri="{9D8B030D-6E8A-4147-A177-3AD203B41FA5}">
                      <a16:colId xmlns:a16="http://schemas.microsoft.com/office/drawing/2014/main" val="1683640150"/>
                    </a:ext>
                  </a:extLst>
                </a:gridCol>
                <a:gridCol w="1541531">
                  <a:extLst>
                    <a:ext uri="{9D8B030D-6E8A-4147-A177-3AD203B41FA5}">
                      <a16:colId xmlns:a16="http://schemas.microsoft.com/office/drawing/2014/main" val="2542474634"/>
                    </a:ext>
                  </a:extLst>
                </a:gridCol>
              </a:tblGrid>
              <a:tr h="370840">
                <a:tc>
                  <a:txBody>
                    <a:bodyPr/>
                    <a:lstStyle/>
                    <a:p>
                      <a:pPr algn="ctr" rtl="0" fontAlgn="t">
                        <a:spcBef>
                          <a:spcPts val="0"/>
                        </a:spcBef>
                        <a:spcAft>
                          <a:spcPts val="1200"/>
                        </a:spcAft>
                      </a:pPr>
                      <a:r>
                        <a:rPr lang="en-US" sz="2400" b="1" kern="1200" dirty="0">
                          <a:solidFill>
                            <a:schemeClr val="lt1"/>
                          </a:solidFill>
                          <a:latin typeface="+mn-lt"/>
                          <a:ea typeface="+mn-ea"/>
                          <a:cs typeface="+mn-cs"/>
                        </a:rPr>
                        <a:t>Name</a:t>
                      </a:r>
                    </a:p>
                  </a:txBody>
                  <a:tcPr marL="127000" marR="127000" marT="63500" marB="63500"/>
                </a:tc>
                <a:tc>
                  <a:txBody>
                    <a:bodyPr/>
                    <a:lstStyle/>
                    <a:p>
                      <a:pPr algn="ctr" rtl="0" fontAlgn="t">
                        <a:spcBef>
                          <a:spcPts val="0"/>
                        </a:spcBef>
                        <a:spcAft>
                          <a:spcPts val="1200"/>
                        </a:spcAft>
                      </a:pPr>
                      <a:r>
                        <a:rPr lang="en-US" sz="2400" b="1" kern="1200" dirty="0">
                          <a:solidFill>
                            <a:schemeClr val="lt1"/>
                          </a:solidFill>
                          <a:latin typeface="+mn-lt"/>
                          <a:ea typeface="+mn-ea"/>
                          <a:cs typeface="+mn-cs"/>
                        </a:rPr>
                        <a:t>Recall@10</a:t>
                      </a:r>
                    </a:p>
                  </a:txBody>
                  <a:tcPr marL="127000" marR="127000" marT="63500" marB="63500"/>
                </a:tc>
                <a:tc>
                  <a:txBody>
                    <a:bodyPr/>
                    <a:lstStyle/>
                    <a:p>
                      <a:pPr algn="ctr" rtl="0" fontAlgn="t">
                        <a:spcBef>
                          <a:spcPts val="0"/>
                        </a:spcBef>
                        <a:spcAft>
                          <a:spcPts val="1200"/>
                        </a:spcAft>
                      </a:pPr>
                      <a:r>
                        <a:rPr lang="en-US" sz="2400" b="1" kern="1200" dirty="0">
                          <a:solidFill>
                            <a:schemeClr val="lt1"/>
                          </a:solidFill>
                          <a:latin typeface="+mn-lt"/>
                          <a:ea typeface="+mn-ea"/>
                          <a:cs typeface="+mn-cs"/>
                        </a:rPr>
                        <a:t>precision@10</a:t>
                      </a:r>
                    </a:p>
                  </a:txBody>
                  <a:tcPr marL="127000" marR="127000" marT="63500" marB="63500"/>
                </a:tc>
                <a:tc>
                  <a:txBody>
                    <a:bodyPr/>
                    <a:lstStyle/>
                    <a:p>
                      <a:pPr algn="ctr" rtl="0" fontAlgn="t">
                        <a:spcBef>
                          <a:spcPts val="0"/>
                        </a:spcBef>
                        <a:spcAft>
                          <a:spcPts val="1200"/>
                        </a:spcAft>
                      </a:pPr>
                      <a:r>
                        <a:rPr lang="en-US" sz="2400" b="1" kern="1200" dirty="0">
                          <a:solidFill>
                            <a:schemeClr val="lt1"/>
                          </a:solidFill>
                          <a:latin typeface="+mn-lt"/>
                          <a:ea typeface="+mn-ea"/>
                          <a:cs typeface="+mn-cs"/>
                        </a:rPr>
                        <a:t>Time</a:t>
                      </a:r>
                    </a:p>
                  </a:txBody>
                  <a:tcPr marL="127000" marR="127000" marT="63500" marB="63500"/>
                </a:tc>
                <a:extLst>
                  <a:ext uri="{0D108BD9-81ED-4DB2-BD59-A6C34878D82A}">
                    <a16:rowId xmlns:a16="http://schemas.microsoft.com/office/drawing/2014/main" val="4254323710"/>
                  </a:ext>
                </a:extLst>
              </a:tr>
              <a:tr h="370840">
                <a:tc>
                  <a:txBody>
                    <a:bodyPr/>
                    <a:lstStyle/>
                    <a:p>
                      <a:pPr algn="just" rtl="0" fontAlgn="t">
                        <a:spcBef>
                          <a:spcPts val="0"/>
                        </a:spcBef>
                        <a:spcAft>
                          <a:spcPts val="1200"/>
                        </a:spcAft>
                      </a:pPr>
                      <a:r>
                        <a:rPr lang="en-US" sz="2400" b="0" i="0" u="none" strike="noStrike" kern="1200" dirty="0" err="1">
                          <a:solidFill>
                            <a:schemeClr val="dk1"/>
                          </a:solidFill>
                          <a:effectLst/>
                          <a:latin typeface="+mn-lt"/>
                          <a:ea typeface="+mn-ea"/>
                          <a:cs typeface="+mn-cs"/>
                        </a:rPr>
                        <a:t>LuceneRetriever</a:t>
                      </a:r>
                      <a:endParaRPr lang="en-US" sz="2400" b="0" i="0" u="none" strike="noStrike" kern="1200" dirty="0">
                        <a:solidFill>
                          <a:schemeClr val="dk1"/>
                        </a:solidFill>
                        <a:effectLst/>
                        <a:latin typeface="+mn-lt"/>
                        <a:ea typeface="+mn-ea"/>
                        <a:cs typeface="+mn-cs"/>
                      </a:endParaRP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0.49958</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0.49642</a:t>
                      </a:r>
                    </a:p>
                  </a:txBody>
                  <a:tcPr marL="127000" marR="127000" marT="63500" marB="63500"/>
                </a:tc>
                <a:tc>
                  <a:txBody>
                    <a:bodyPr/>
                    <a:lstStyle/>
                    <a:p>
                      <a:pPr algn="just" rtl="0" fontAlgn="t">
                        <a:spcBef>
                          <a:spcPts val="0"/>
                        </a:spcBef>
                        <a:spcAft>
                          <a:spcPts val="1200"/>
                        </a:spcAft>
                      </a:pPr>
                      <a:r>
                        <a:rPr lang="en-US" sz="2400" b="0" i="0" u="none" strike="noStrike" kern="1200">
                          <a:solidFill>
                            <a:schemeClr val="dk1"/>
                          </a:solidFill>
                          <a:effectLst/>
                          <a:latin typeface="+mn-lt"/>
                          <a:ea typeface="+mn-ea"/>
                          <a:cs typeface="+mn-cs"/>
                        </a:rPr>
                        <a:t>431.44it/s</a:t>
                      </a:r>
                    </a:p>
                  </a:txBody>
                  <a:tcPr marL="127000" marR="127000" marT="63500" marB="63500"/>
                </a:tc>
                <a:extLst>
                  <a:ext uri="{0D108BD9-81ED-4DB2-BD59-A6C34878D82A}">
                    <a16:rowId xmlns:a16="http://schemas.microsoft.com/office/drawing/2014/main" val="792329417"/>
                  </a:ext>
                </a:extLst>
              </a:tr>
              <a:tr h="370840">
                <a:tc>
                  <a:txBody>
                    <a:bodyPr/>
                    <a:lstStyle/>
                    <a:p>
                      <a:pPr algn="just" rtl="0" fontAlgn="t">
                        <a:spcBef>
                          <a:spcPts val="0"/>
                        </a:spcBef>
                        <a:spcAft>
                          <a:spcPts val="1200"/>
                        </a:spcAft>
                      </a:pPr>
                      <a:r>
                        <a:rPr lang="en-US" sz="2400" b="0" i="0" u="none" strike="noStrike" kern="1200" dirty="0" err="1">
                          <a:solidFill>
                            <a:schemeClr val="dk1"/>
                          </a:solidFill>
                          <a:effectLst/>
                          <a:latin typeface="+mn-lt"/>
                          <a:ea typeface="+mn-ea"/>
                          <a:cs typeface="+mn-cs"/>
                        </a:rPr>
                        <a:t>BiCrossRetriever</a:t>
                      </a:r>
                      <a:r>
                        <a:rPr lang="en-US" sz="2400" b="0" i="0" u="none" strike="noStrike" kern="1200" dirty="0">
                          <a:solidFill>
                            <a:schemeClr val="dk1"/>
                          </a:solidFill>
                          <a:effectLst/>
                          <a:latin typeface="+mn-lt"/>
                          <a:ea typeface="+mn-ea"/>
                          <a:cs typeface="+mn-cs"/>
                        </a:rPr>
                        <a:t> (</a:t>
                      </a:r>
                      <a:r>
                        <a:rPr lang="en-US" sz="2400" b="0" i="0" u="none" strike="noStrike" kern="1200" dirty="0" err="1">
                          <a:solidFill>
                            <a:schemeClr val="dk1"/>
                          </a:solidFill>
                          <a:effectLst/>
                          <a:latin typeface="+mn-lt"/>
                          <a:ea typeface="+mn-ea"/>
                          <a:cs typeface="+mn-cs"/>
                        </a:rPr>
                        <a:t>MsMarco</a:t>
                      </a:r>
                      <a:r>
                        <a:rPr lang="en-US" sz="2400" b="0" i="0" u="none" strike="noStrike" kern="1200" dirty="0">
                          <a:solidFill>
                            <a:schemeClr val="dk1"/>
                          </a:solidFill>
                          <a:effectLst/>
                          <a:latin typeface="+mn-lt"/>
                          <a:ea typeface="+mn-ea"/>
                          <a:cs typeface="+mn-cs"/>
                        </a:rPr>
                        <a:t>)</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0.24137</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0.30258</a:t>
                      </a:r>
                    </a:p>
                  </a:txBody>
                  <a:tcPr marL="127000" marR="127000" marT="63500" marB="63500"/>
                </a:tc>
                <a:tc>
                  <a:txBody>
                    <a:bodyPr/>
                    <a:lstStyle/>
                    <a:p>
                      <a:pPr algn="just" rtl="0" fontAlgn="t">
                        <a:spcBef>
                          <a:spcPts val="0"/>
                        </a:spcBef>
                        <a:spcAft>
                          <a:spcPts val="1200"/>
                        </a:spcAft>
                      </a:pPr>
                      <a:r>
                        <a:rPr lang="en-US" sz="2400" b="0" i="0" u="none" strike="noStrike" kern="1200" dirty="0">
                          <a:solidFill>
                            <a:schemeClr val="dk1"/>
                          </a:solidFill>
                          <a:effectLst/>
                          <a:latin typeface="+mn-lt"/>
                          <a:ea typeface="+mn-ea"/>
                          <a:cs typeface="+mn-cs"/>
                        </a:rPr>
                        <a:t>1.62it/s</a:t>
                      </a:r>
                    </a:p>
                  </a:txBody>
                  <a:tcPr marL="127000" marR="127000" marT="63500" marB="63500"/>
                </a:tc>
                <a:extLst>
                  <a:ext uri="{0D108BD9-81ED-4DB2-BD59-A6C34878D82A}">
                    <a16:rowId xmlns:a16="http://schemas.microsoft.com/office/drawing/2014/main" val="4092686114"/>
                  </a:ext>
                </a:extLst>
              </a:tr>
              <a:tr h="370840">
                <a:tc>
                  <a:txBody>
                    <a:bodyPr/>
                    <a:lstStyle/>
                    <a:p>
                      <a:pPr algn="just" rtl="0" fontAlgn="t">
                        <a:spcBef>
                          <a:spcPts val="0"/>
                        </a:spcBef>
                        <a:spcAft>
                          <a:spcPts val="1200"/>
                        </a:spcAft>
                      </a:pPr>
                      <a:r>
                        <a:rPr lang="en-US" sz="2400" b="0" i="0" u="none" strike="noStrike" kern="1200" dirty="0" err="1">
                          <a:solidFill>
                            <a:schemeClr val="dk1"/>
                          </a:solidFill>
                          <a:effectLst/>
                          <a:latin typeface="+mn-lt"/>
                          <a:ea typeface="+mn-ea"/>
                          <a:cs typeface="+mn-cs"/>
                        </a:rPr>
                        <a:t>LuceneCrossRetriever</a:t>
                      </a:r>
                      <a:r>
                        <a:rPr lang="en-US" sz="2400" b="0" i="0" u="none" strike="noStrike" kern="1200" dirty="0">
                          <a:solidFill>
                            <a:schemeClr val="dk1"/>
                          </a:solidFill>
                          <a:effectLst/>
                          <a:latin typeface="+mn-lt"/>
                          <a:ea typeface="+mn-ea"/>
                          <a:cs typeface="+mn-cs"/>
                        </a:rPr>
                        <a:t>                  (</a:t>
                      </a:r>
                      <a:r>
                        <a:rPr lang="en-US" sz="2400" b="0" i="0" u="none" strike="noStrike" kern="1200" dirty="0" err="1">
                          <a:solidFill>
                            <a:schemeClr val="dk1"/>
                          </a:solidFill>
                          <a:effectLst/>
                          <a:latin typeface="+mn-lt"/>
                          <a:ea typeface="+mn-ea"/>
                          <a:cs typeface="+mn-cs"/>
                        </a:rPr>
                        <a:t>MsMarco-TinyBERT</a:t>
                      </a:r>
                      <a:r>
                        <a:rPr lang="en-US" sz="2400" b="0" i="0" u="none" strike="noStrike" kern="1200" dirty="0">
                          <a:solidFill>
                            <a:schemeClr val="dk1"/>
                          </a:solidFill>
                          <a:effectLst/>
                          <a:latin typeface="+mn-lt"/>
                          <a:ea typeface="+mn-ea"/>
                          <a:cs typeface="+mn-cs"/>
                        </a:rPr>
                        <a:t>)</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0.43721</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0.43416</a:t>
                      </a:r>
                    </a:p>
                  </a:txBody>
                  <a:tcPr marL="127000" marR="127000" marT="63500" marB="63500"/>
                </a:tc>
                <a:tc>
                  <a:txBody>
                    <a:bodyPr/>
                    <a:lstStyle/>
                    <a:p>
                      <a:pPr algn="just" rtl="0" fontAlgn="t">
                        <a:spcBef>
                          <a:spcPts val="0"/>
                        </a:spcBef>
                        <a:spcAft>
                          <a:spcPts val="1200"/>
                        </a:spcAft>
                      </a:pPr>
                      <a:r>
                        <a:rPr lang="en-US" sz="2400" b="0" i="0" u="none" strike="noStrike" kern="1200" dirty="0">
                          <a:solidFill>
                            <a:schemeClr val="dk1"/>
                          </a:solidFill>
                          <a:effectLst/>
                          <a:latin typeface="+mn-lt"/>
                          <a:ea typeface="+mn-ea"/>
                          <a:cs typeface="+mn-cs"/>
                        </a:rPr>
                        <a:t>6.72it/s</a:t>
                      </a:r>
                    </a:p>
                  </a:txBody>
                  <a:tcPr marL="127000" marR="127000" marT="63500" marB="63500"/>
                </a:tc>
                <a:extLst>
                  <a:ext uri="{0D108BD9-81ED-4DB2-BD59-A6C34878D82A}">
                    <a16:rowId xmlns:a16="http://schemas.microsoft.com/office/drawing/2014/main" val="4180434767"/>
                  </a:ext>
                </a:extLst>
              </a:tr>
              <a:tr h="370840">
                <a:tc>
                  <a:txBody>
                    <a:bodyPr/>
                    <a:lstStyle/>
                    <a:p>
                      <a:pPr algn="just" rtl="0" fontAlgn="t">
                        <a:spcBef>
                          <a:spcPts val="0"/>
                        </a:spcBef>
                        <a:spcAft>
                          <a:spcPts val="1200"/>
                        </a:spcAft>
                      </a:pPr>
                      <a:r>
                        <a:rPr lang="en-US" sz="2400" b="0" i="0" u="none" strike="noStrike" kern="1200" dirty="0" err="1">
                          <a:solidFill>
                            <a:schemeClr val="dk1"/>
                          </a:solidFill>
                          <a:effectLst/>
                          <a:latin typeface="+mn-lt"/>
                          <a:ea typeface="+mn-ea"/>
                          <a:cs typeface="+mn-cs"/>
                        </a:rPr>
                        <a:t>LuceneCrossRetriever</a:t>
                      </a:r>
                      <a:r>
                        <a:rPr lang="en-US" sz="2400" b="0" i="0" u="none" strike="noStrike" kern="1200" dirty="0">
                          <a:solidFill>
                            <a:schemeClr val="dk1"/>
                          </a:solidFill>
                          <a:effectLst/>
                          <a:latin typeface="+mn-lt"/>
                          <a:ea typeface="+mn-ea"/>
                          <a:cs typeface="+mn-cs"/>
                        </a:rPr>
                        <a:t>                  (</a:t>
                      </a:r>
                      <a:r>
                        <a:rPr lang="en-US" sz="2400" b="0" i="0" u="none" strike="noStrike" kern="1200" dirty="0" err="1">
                          <a:solidFill>
                            <a:schemeClr val="dk1"/>
                          </a:solidFill>
                          <a:effectLst/>
                          <a:latin typeface="+mn-lt"/>
                          <a:ea typeface="+mn-ea"/>
                          <a:cs typeface="+mn-cs"/>
                        </a:rPr>
                        <a:t>MsMarco-MiniLM</a:t>
                      </a:r>
                      <a:r>
                        <a:rPr lang="en-US" sz="2400" b="0" i="0" u="none" strike="noStrike" kern="1200" dirty="0">
                          <a:solidFill>
                            <a:schemeClr val="dk1"/>
                          </a:solidFill>
                          <a:effectLst/>
                          <a:latin typeface="+mn-lt"/>
                          <a:ea typeface="+mn-ea"/>
                          <a:cs typeface="+mn-cs"/>
                        </a:rPr>
                        <a:t>)</a:t>
                      </a:r>
                    </a:p>
                  </a:txBody>
                  <a:tcPr marL="127000" marR="127000" marT="63500" marB="63500"/>
                </a:tc>
                <a:tc>
                  <a:txBody>
                    <a:bodyPr/>
                    <a:lstStyle/>
                    <a:p>
                      <a:pPr algn="just" rtl="0" fontAlgn="t">
                        <a:spcBef>
                          <a:spcPts val="0"/>
                        </a:spcBef>
                        <a:spcAft>
                          <a:spcPts val="1200"/>
                        </a:spcAft>
                      </a:pPr>
                      <a:r>
                        <a:rPr lang="en-BE" sz="2400" b="0" i="0" u="none" strike="noStrike" kern="1200" dirty="0">
                          <a:solidFill>
                            <a:schemeClr val="dk1"/>
                          </a:solidFill>
                          <a:effectLst/>
                          <a:latin typeface="+mn-lt"/>
                          <a:ea typeface="+mn-ea"/>
                          <a:cs typeface="+mn-cs"/>
                        </a:rPr>
                        <a:t>0.45076</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0.44782</a:t>
                      </a:r>
                    </a:p>
                  </a:txBody>
                  <a:tcPr marL="127000" marR="127000" marT="63500" marB="63500"/>
                </a:tc>
                <a:tc>
                  <a:txBody>
                    <a:bodyPr/>
                    <a:lstStyle/>
                    <a:p>
                      <a:pPr algn="just" rtl="0" fontAlgn="t">
                        <a:spcBef>
                          <a:spcPts val="0"/>
                        </a:spcBef>
                        <a:spcAft>
                          <a:spcPts val="1200"/>
                        </a:spcAft>
                      </a:pPr>
                      <a:r>
                        <a:rPr lang="en-US" sz="2400" b="0" i="0" u="none" strike="noStrike" kern="1200">
                          <a:solidFill>
                            <a:schemeClr val="dk1"/>
                          </a:solidFill>
                          <a:effectLst/>
                          <a:latin typeface="+mn-lt"/>
                          <a:ea typeface="+mn-ea"/>
                          <a:cs typeface="+mn-cs"/>
                        </a:rPr>
                        <a:t>1.08s/it</a:t>
                      </a:r>
                    </a:p>
                  </a:txBody>
                  <a:tcPr marL="127000" marR="127000" marT="63500" marB="63500"/>
                </a:tc>
                <a:extLst>
                  <a:ext uri="{0D108BD9-81ED-4DB2-BD59-A6C34878D82A}">
                    <a16:rowId xmlns:a16="http://schemas.microsoft.com/office/drawing/2014/main" val="608908482"/>
                  </a:ext>
                </a:extLst>
              </a:tr>
              <a:tr h="370840">
                <a:tc>
                  <a:txBody>
                    <a:bodyPr/>
                    <a:lstStyle/>
                    <a:p>
                      <a:pPr algn="just" rtl="0" fontAlgn="t">
                        <a:spcBef>
                          <a:spcPts val="0"/>
                        </a:spcBef>
                        <a:spcAft>
                          <a:spcPts val="1200"/>
                        </a:spcAft>
                      </a:pPr>
                      <a:r>
                        <a:rPr lang="en-US" sz="2400" b="0" i="0" u="none" strike="noStrike" kern="1200" dirty="0" err="1">
                          <a:solidFill>
                            <a:schemeClr val="dk1"/>
                          </a:solidFill>
                          <a:effectLst/>
                          <a:latin typeface="+mn-lt"/>
                          <a:ea typeface="+mn-ea"/>
                          <a:cs typeface="+mn-cs"/>
                        </a:rPr>
                        <a:t>LuceneCrossRetriever</a:t>
                      </a:r>
                      <a:r>
                        <a:rPr lang="en-US" sz="2400" b="0" i="0" u="none" strike="noStrike" kern="1200" dirty="0">
                          <a:solidFill>
                            <a:schemeClr val="dk1"/>
                          </a:solidFill>
                          <a:effectLst/>
                          <a:latin typeface="+mn-lt"/>
                          <a:ea typeface="+mn-ea"/>
                          <a:cs typeface="+mn-cs"/>
                        </a:rPr>
                        <a:t> (QNLI)</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0.36328</a:t>
                      </a:r>
                    </a:p>
                  </a:txBody>
                  <a:tcPr marL="127000" marR="127000" marT="63500" marB="63500"/>
                </a:tc>
                <a:tc>
                  <a:txBody>
                    <a:bodyPr/>
                    <a:lstStyle/>
                    <a:p>
                      <a:pPr algn="just" rtl="0" fontAlgn="t">
                        <a:spcBef>
                          <a:spcPts val="0"/>
                        </a:spcBef>
                        <a:spcAft>
                          <a:spcPts val="1200"/>
                        </a:spcAft>
                      </a:pPr>
                      <a:r>
                        <a:rPr lang="en-BE" sz="2400" b="0" i="0" u="none" strike="noStrike" kern="1200" dirty="0">
                          <a:solidFill>
                            <a:schemeClr val="dk1"/>
                          </a:solidFill>
                          <a:effectLst/>
                          <a:latin typeface="+mn-lt"/>
                          <a:ea typeface="+mn-ea"/>
                          <a:cs typeface="+mn-cs"/>
                        </a:rPr>
                        <a:t>0.36055</a:t>
                      </a:r>
                    </a:p>
                  </a:txBody>
                  <a:tcPr marL="127000" marR="127000" marT="63500" marB="63500"/>
                </a:tc>
                <a:tc>
                  <a:txBody>
                    <a:bodyPr/>
                    <a:lstStyle/>
                    <a:p>
                      <a:pPr algn="just" rtl="0" fontAlgn="t">
                        <a:spcBef>
                          <a:spcPts val="0"/>
                        </a:spcBef>
                        <a:spcAft>
                          <a:spcPts val="1200"/>
                        </a:spcAft>
                      </a:pPr>
                      <a:r>
                        <a:rPr lang="en-US" sz="2400" b="0" i="0" u="none" strike="noStrike" kern="1200" dirty="0">
                          <a:solidFill>
                            <a:schemeClr val="dk1"/>
                          </a:solidFill>
                          <a:effectLst/>
                          <a:latin typeface="+mn-lt"/>
                          <a:ea typeface="+mn-ea"/>
                          <a:cs typeface="+mn-cs"/>
                        </a:rPr>
                        <a:t>3.20s/it</a:t>
                      </a:r>
                    </a:p>
                  </a:txBody>
                  <a:tcPr marL="127000" marR="127000" marT="63500" marB="63500"/>
                </a:tc>
                <a:extLst>
                  <a:ext uri="{0D108BD9-81ED-4DB2-BD59-A6C34878D82A}">
                    <a16:rowId xmlns:a16="http://schemas.microsoft.com/office/drawing/2014/main" val="3287852911"/>
                  </a:ext>
                </a:extLst>
              </a:tr>
              <a:tr h="370840">
                <a:tc>
                  <a:txBody>
                    <a:bodyPr/>
                    <a:lstStyle/>
                    <a:p>
                      <a:pPr algn="just" rtl="0" fontAlgn="t">
                        <a:spcBef>
                          <a:spcPts val="0"/>
                        </a:spcBef>
                        <a:spcAft>
                          <a:spcPts val="1200"/>
                        </a:spcAft>
                      </a:pPr>
                      <a:r>
                        <a:rPr lang="en-US" sz="2400" b="0" i="0" u="none" strike="noStrike" kern="1200" dirty="0" err="1">
                          <a:solidFill>
                            <a:schemeClr val="dk1"/>
                          </a:solidFill>
                          <a:effectLst/>
                          <a:latin typeface="+mn-lt"/>
                          <a:ea typeface="+mn-ea"/>
                          <a:cs typeface="+mn-cs"/>
                        </a:rPr>
                        <a:t>LuceneCrossRetriever</a:t>
                      </a:r>
                      <a:r>
                        <a:rPr lang="en-US" sz="2400" b="0" i="0" u="none" strike="noStrike" kern="1200" dirty="0">
                          <a:solidFill>
                            <a:schemeClr val="dk1"/>
                          </a:solidFill>
                          <a:effectLst/>
                          <a:latin typeface="+mn-lt"/>
                          <a:ea typeface="+mn-ea"/>
                          <a:cs typeface="+mn-cs"/>
                        </a:rPr>
                        <a:t> (STSB-</a:t>
                      </a:r>
                      <a:r>
                        <a:rPr lang="en-US" sz="2400" b="0" i="0" u="none" strike="noStrike" kern="1200" dirty="0" err="1">
                          <a:solidFill>
                            <a:schemeClr val="dk1"/>
                          </a:solidFill>
                          <a:effectLst/>
                          <a:latin typeface="+mn-lt"/>
                          <a:ea typeface="+mn-ea"/>
                          <a:cs typeface="+mn-cs"/>
                        </a:rPr>
                        <a:t>TinyBERT</a:t>
                      </a:r>
                      <a:r>
                        <a:rPr lang="en-US" sz="2400" b="0" i="0" u="none" strike="noStrike" kern="1200" dirty="0">
                          <a:solidFill>
                            <a:schemeClr val="dk1"/>
                          </a:solidFill>
                          <a:effectLst/>
                          <a:latin typeface="+mn-lt"/>
                          <a:ea typeface="+mn-ea"/>
                          <a:cs typeface="+mn-cs"/>
                        </a:rPr>
                        <a:t>)</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0.33324</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0.33090</a:t>
                      </a:r>
                    </a:p>
                  </a:txBody>
                  <a:tcPr marL="127000" marR="127000" marT="63500" marB="63500"/>
                </a:tc>
                <a:tc>
                  <a:txBody>
                    <a:bodyPr/>
                    <a:lstStyle/>
                    <a:p>
                      <a:pPr algn="just" rtl="0" fontAlgn="t">
                        <a:spcBef>
                          <a:spcPts val="0"/>
                        </a:spcBef>
                        <a:spcAft>
                          <a:spcPts val="1200"/>
                        </a:spcAft>
                      </a:pPr>
                      <a:r>
                        <a:rPr lang="en-US" sz="2400" b="0" i="0" u="none" strike="noStrike" kern="1200" dirty="0">
                          <a:solidFill>
                            <a:schemeClr val="dk1"/>
                          </a:solidFill>
                          <a:effectLst/>
                          <a:latin typeface="+mn-lt"/>
                          <a:ea typeface="+mn-ea"/>
                          <a:cs typeface="+mn-cs"/>
                        </a:rPr>
                        <a:t>3.09it/s</a:t>
                      </a:r>
                    </a:p>
                  </a:txBody>
                  <a:tcPr marL="127000" marR="127000" marT="63500" marB="63500"/>
                </a:tc>
                <a:extLst>
                  <a:ext uri="{0D108BD9-81ED-4DB2-BD59-A6C34878D82A}">
                    <a16:rowId xmlns:a16="http://schemas.microsoft.com/office/drawing/2014/main" val="256494591"/>
                  </a:ext>
                </a:extLst>
              </a:tr>
            </a:tbl>
          </a:graphicData>
        </a:graphic>
      </p:graphicFrame>
    </p:spTree>
    <p:extLst>
      <p:ext uri="{BB962C8B-B14F-4D97-AF65-F5344CB8AC3E}">
        <p14:creationId xmlns:p14="http://schemas.microsoft.com/office/powerpoint/2010/main" val="841885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nchor="ctr">
            <a:normAutofit/>
          </a:bodyPr>
          <a:lstStyle/>
          <a:p>
            <a:pPr>
              <a:spcAft>
                <a:spcPts val="600"/>
              </a:spcAft>
            </a:pPr>
            <a:fld id="{E038E271-308C-2E46-A3EC-56326F9084CC}" type="slidenum">
              <a:rPr lang="en-US" smtClean="0"/>
              <a:pPr>
                <a:spcAft>
                  <a:spcPts val="600"/>
                </a:spcAft>
              </a:pPr>
              <a:t>11</a:t>
            </a:fld>
            <a:endParaRPr lang="en-US"/>
          </a:p>
        </p:txBody>
      </p:sp>
      <p:sp>
        <p:nvSpPr>
          <p:cNvPr id="73" name="Text Placeholder 2">
            <a:extLst>
              <a:ext uri="{FF2B5EF4-FFF2-40B4-BE49-F238E27FC236}">
                <a16:creationId xmlns:a16="http://schemas.microsoft.com/office/drawing/2014/main" id="{48F39FD9-000A-4715-BEE4-185236FCD2F0}"/>
              </a:ext>
            </a:extLst>
          </p:cNvPr>
          <p:cNvSpPr>
            <a:spLocks noGrp="1"/>
          </p:cNvSpPr>
          <p:nvPr>
            <p:ph type="body" sz="quarter" idx="22"/>
          </p:nvPr>
        </p:nvSpPr>
        <p:spPr>
          <a:xfrm>
            <a:off x="630809" y="1578459"/>
            <a:ext cx="5307799" cy="522288"/>
          </a:xfrm>
        </p:spPr>
        <p:txBody>
          <a:bodyPr/>
          <a:lstStyle/>
          <a:p>
            <a:endParaRPr lang="en-US" dirty="0"/>
          </a:p>
        </p:txBody>
      </p:sp>
      <p:pic>
        <p:nvPicPr>
          <p:cNvPr id="1028" name="Picture 4">
            <a:extLst>
              <a:ext uri="{FF2B5EF4-FFF2-40B4-BE49-F238E27FC236}">
                <a16:creationId xmlns:a16="http://schemas.microsoft.com/office/drawing/2014/main" id="{C9CB39C3-DA4B-4345-B660-8F7EA72E22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809" y="1937948"/>
            <a:ext cx="5307799" cy="362146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C2E8AB77-91D3-4284-A724-031DCEB0E587}"/>
              </a:ext>
            </a:extLst>
          </p:cNvPr>
          <p:cNvSpPr>
            <a:spLocks noGrp="1"/>
          </p:cNvSpPr>
          <p:nvPr>
            <p:ph sz="quarter" idx="28"/>
          </p:nvPr>
        </p:nvSpPr>
        <p:spPr/>
        <p:txBody>
          <a:bodyPr/>
          <a:lstStyle/>
          <a:p>
            <a:endParaRPr lang="en-BE"/>
          </a:p>
        </p:txBody>
      </p:sp>
      <p:sp>
        <p:nvSpPr>
          <p:cNvPr id="15" name="Title 7">
            <a:extLst>
              <a:ext uri="{FF2B5EF4-FFF2-40B4-BE49-F238E27FC236}">
                <a16:creationId xmlns:a16="http://schemas.microsoft.com/office/drawing/2014/main" id="{A616F292-6BAE-4063-AB71-13B9276B3CFA}"/>
              </a:ext>
            </a:extLst>
          </p:cNvPr>
          <p:cNvSpPr>
            <a:spLocks noGrp="1"/>
          </p:cNvSpPr>
          <p:nvPr>
            <p:ph type="title"/>
          </p:nvPr>
        </p:nvSpPr>
        <p:spPr>
          <a:xfrm>
            <a:off x="6564313" y="620713"/>
            <a:ext cx="5003800" cy="1385085"/>
          </a:xfrm>
        </p:spPr>
        <p:txBody>
          <a:bodyPr/>
          <a:lstStyle/>
          <a:p>
            <a:r>
              <a:rPr lang="en-US" dirty="0"/>
              <a:t>Epochs</a:t>
            </a:r>
            <a:endParaRPr lang="en-US" noProof="0" dirty="0"/>
          </a:p>
        </p:txBody>
      </p:sp>
      <p:sp>
        <p:nvSpPr>
          <p:cNvPr id="16" name="Content Placeholder 8">
            <a:extLst>
              <a:ext uri="{FF2B5EF4-FFF2-40B4-BE49-F238E27FC236}">
                <a16:creationId xmlns:a16="http://schemas.microsoft.com/office/drawing/2014/main" id="{4C67EAB6-7E34-4957-85B2-DC407DAA91A1}"/>
              </a:ext>
            </a:extLst>
          </p:cNvPr>
          <p:cNvSpPr txBox="1">
            <a:spLocks/>
          </p:cNvSpPr>
          <p:nvPr/>
        </p:nvSpPr>
        <p:spPr>
          <a:xfrm>
            <a:off x="6564313" y="2271713"/>
            <a:ext cx="5004000" cy="3965575"/>
          </a:xfrm>
          <a:prstGeom prst="rect">
            <a:avLst/>
          </a:prstGeom>
        </p:spPr>
        <p:txBody>
          <a:bodyPr/>
          <a:lst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dirty="0" err="1"/>
              <a:t>CERerankingEvaluator</a:t>
            </a:r>
            <a:endParaRPr lang="en-US" dirty="0"/>
          </a:p>
          <a:p>
            <a:r>
              <a:rPr lang="en-US" dirty="0"/>
              <a:t>Epochs: 2 or 4?</a:t>
            </a:r>
          </a:p>
        </p:txBody>
      </p:sp>
    </p:spTree>
    <p:extLst>
      <p:ext uri="{BB962C8B-B14F-4D97-AF65-F5344CB8AC3E}">
        <p14:creationId xmlns:p14="http://schemas.microsoft.com/office/powerpoint/2010/main" val="124740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nchor="ctr">
            <a:normAutofit/>
          </a:bodyPr>
          <a:lstStyle/>
          <a:p>
            <a:pPr>
              <a:spcAft>
                <a:spcPts val="600"/>
              </a:spcAft>
            </a:pPr>
            <a:fld id="{E038E271-308C-2E46-A3EC-56326F9084CC}" type="slidenum">
              <a:rPr lang="en-US" smtClean="0"/>
              <a:pPr>
                <a:spcAft>
                  <a:spcPts val="600"/>
                </a:spcAft>
              </a:pPr>
              <a:t>12</a:t>
            </a:fld>
            <a:endParaRPr lang="en-US"/>
          </a:p>
        </p:txBody>
      </p:sp>
      <p:sp>
        <p:nvSpPr>
          <p:cNvPr id="73" name="Text Placeholder 2">
            <a:extLst>
              <a:ext uri="{FF2B5EF4-FFF2-40B4-BE49-F238E27FC236}">
                <a16:creationId xmlns:a16="http://schemas.microsoft.com/office/drawing/2014/main" id="{48F39FD9-000A-4715-BEE4-185236FCD2F0}"/>
              </a:ext>
            </a:extLst>
          </p:cNvPr>
          <p:cNvSpPr>
            <a:spLocks noGrp="1"/>
          </p:cNvSpPr>
          <p:nvPr>
            <p:ph type="body" sz="quarter" idx="22"/>
          </p:nvPr>
        </p:nvSpPr>
        <p:spPr>
          <a:xfrm>
            <a:off x="630809" y="1578459"/>
            <a:ext cx="5307799" cy="522288"/>
          </a:xfrm>
        </p:spPr>
        <p:txBody>
          <a:bodyPr/>
          <a:lstStyle/>
          <a:p>
            <a:endParaRPr lang="en-US" dirty="0"/>
          </a:p>
        </p:txBody>
      </p:sp>
      <p:sp>
        <p:nvSpPr>
          <p:cNvPr id="10" name="Content Placeholder 9">
            <a:extLst>
              <a:ext uri="{FF2B5EF4-FFF2-40B4-BE49-F238E27FC236}">
                <a16:creationId xmlns:a16="http://schemas.microsoft.com/office/drawing/2014/main" id="{C2E8AB77-91D3-4284-A724-031DCEB0E587}"/>
              </a:ext>
            </a:extLst>
          </p:cNvPr>
          <p:cNvSpPr>
            <a:spLocks noGrp="1"/>
          </p:cNvSpPr>
          <p:nvPr>
            <p:ph sz="quarter" idx="28"/>
          </p:nvPr>
        </p:nvSpPr>
        <p:spPr/>
        <p:txBody>
          <a:bodyPr/>
          <a:lstStyle/>
          <a:p>
            <a:endParaRPr lang="en-BE"/>
          </a:p>
        </p:txBody>
      </p:sp>
      <p:sp>
        <p:nvSpPr>
          <p:cNvPr id="15" name="Title 7">
            <a:extLst>
              <a:ext uri="{FF2B5EF4-FFF2-40B4-BE49-F238E27FC236}">
                <a16:creationId xmlns:a16="http://schemas.microsoft.com/office/drawing/2014/main" id="{A616F292-6BAE-4063-AB71-13B9276B3CFA}"/>
              </a:ext>
            </a:extLst>
          </p:cNvPr>
          <p:cNvSpPr>
            <a:spLocks noGrp="1"/>
          </p:cNvSpPr>
          <p:nvPr>
            <p:ph type="title"/>
          </p:nvPr>
        </p:nvSpPr>
        <p:spPr>
          <a:xfrm>
            <a:off x="6564313" y="620713"/>
            <a:ext cx="5003800" cy="1385085"/>
          </a:xfrm>
        </p:spPr>
        <p:txBody>
          <a:bodyPr/>
          <a:lstStyle/>
          <a:p>
            <a:r>
              <a:rPr lang="en-US" dirty="0"/>
              <a:t>Truncate Length</a:t>
            </a:r>
            <a:endParaRPr lang="en-US" noProof="0" dirty="0"/>
          </a:p>
        </p:txBody>
      </p:sp>
      <p:sp>
        <p:nvSpPr>
          <p:cNvPr id="16" name="Content Placeholder 8">
            <a:extLst>
              <a:ext uri="{FF2B5EF4-FFF2-40B4-BE49-F238E27FC236}">
                <a16:creationId xmlns:a16="http://schemas.microsoft.com/office/drawing/2014/main" id="{4C67EAB6-7E34-4957-85B2-DC407DAA91A1}"/>
              </a:ext>
            </a:extLst>
          </p:cNvPr>
          <p:cNvSpPr txBox="1">
            <a:spLocks/>
          </p:cNvSpPr>
          <p:nvPr/>
        </p:nvSpPr>
        <p:spPr>
          <a:xfrm>
            <a:off x="6564313" y="2271713"/>
            <a:ext cx="5004000" cy="3965575"/>
          </a:xfrm>
          <a:prstGeom prst="rect">
            <a:avLst/>
          </a:prstGeom>
        </p:spPr>
        <p:txBody>
          <a:bodyPr/>
          <a:lst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dirty="0"/>
              <a:t>No Max Specified</a:t>
            </a:r>
          </a:p>
          <a:p>
            <a:r>
              <a:rPr lang="en-US" dirty="0"/>
              <a:t>512 same as None</a:t>
            </a:r>
          </a:p>
        </p:txBody>
      </p:sp>
      <p:pic>
        <p:nvPicPr>
          <p:cNvPr id="2050" name="Picture 2">
            <a:extLst>
              <a:ext uri="{FF2B5EF4-FFF2-40B4-BE49-F238E27FC236}">
                <a16:creationId xmlns:a16="http://schemas.microsoft.com/office/drawing/2014/main" id="{D53F0214-5E16-4E46-B892-755D10A2B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508" y="2005798"/>
            <a:ext cx="5416400" cy="355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63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13C871-0180-4242-A284-ECD86E8F5255}"/>
              </a:ext>
            </a:extLst>
          </p:cNvPr>
          <p:cNvSpPr>
            <a:spLocks noGrp="1"/>
          </p:cNvSpPr>
          <p:nvPr>
            <p:ph type="sldNum" sz="quarter" idx="10"/>
          </p:nvPr>
        </p:nvSpPr>
        <p:spPr/>
        <p:txBody>
          <a:bodyPr/>
          <a:lstStyle/>
          <a:p>
            <a:fld id="{E038E271-308C-2E46-A3EC-56326F9084CC}" type="slidenum">
              <a:rPr lang="nl-BE" smtClean="0"/>
              <a:pPr/>
              <a:t>13</a:t>
            </a:fld>
            <a:endParaRPr lang="nl-BE" dirty="0">
              <a:latin typeface="Calibri Light" panose="020F0302020204030204" pitchFamily="34" charset="0"/>
            </a:endParaRPr>
          </a:p>
        </p:txBody>
      </p:sp>
      <p:sp>
        <p:nvSpPr>
          <p:cNvPr id="3" name="Text Placeholder 2">
            <a:extLst>
              <a:ext uri="{FF2B5EF4-FFF2-40B4-BE49-F238E27FC236}">
                <a16:creationId xmlns:a16="http://schemas.microsoft.com/office/drawing/2014/main" id="{1B978AA2-1CB9-4D3B-A271-DBB766C0F37E}"/>
              </a:ext>
            </a:extLst>
          </p:cNvPr>
          <p:cNvSpPr>
            <a:spLocks noGrp="1"/>
          </p:cNvSpPr>
          <p:nvPr>
            <p:ph type="body" sz="quarter" idx="22"/>
          </p:nvPr>
        </p:nvSpPr>
        <p:spPr/>
        <p:txBody>
          <a:bodyPr/>
          <a:lstStyle/>
          <a:p>
            <a:endParaRPr lang="en-BE"/>
          </a:p>
        </p:txBody>
      </p:sp>
      <p:sp>
        <p:nvSpPr>
          <p:cNvPr id="4" name="Text Placeholder 3">
            <a:extLst>
              <a:ext uri="{FF2B5EF4-FFF2-40B4-BE49-F238E27FC236}">
                <a16:creationId xmlns:a16="http://schemas.microsoft.com/office/drawing/2014/main" id="{398161D3-04DC-4527-A546-32DA98F6E07A}"/>
              </a:ext>
            </a:extLst>
          </p:cNvPr>
          <p:cNvSpPr>
            <a:spLocks noGrp="1"/>
          </p:cNvSpPr>
          <p:nvPr>
            <p:ph type="body" sz="quarter" idx="26"/>
          </p:nvPr>
        </p:nvSpPr>
        <p:spPr/>
        <p:txBody>
          <a:bodyPr/>
          <a:lstStyle/>
          <a:p>
            <a:endParaRPr lang="en-BE"/>
          </a:p>
        </p:txBody>
      </p:sp>
      <p:sp>
        <p:nvSpPr>
          <p:cNvPr id="5" name="Content Placeholder 4">
            <a:extLst>
              <a:ext uri="{FF2B5EF4-FFF2-40B4-BE49-F238E27FC236}">
                <a16:creationId xmlns:a16="http://schemas.microsoft.com/office/drawing/2014/main" id="{29CFDF58-1E9A-48B7-89B8-E3F7B7AACC8E}"/>
              </a:ext>
            </a:extLst>
          </p:cNvPr>
          <p:cNvSpPr>
            <a:spLocks noGrp="1"/>
          </p:cNvSpPr>
          <p:nvPr>
            <p:ph sz="quarter" idx="27"/>
          </p:nvPr>
        </p:nvSpPr>
        <p:spPr/>
        <p:txBody>
          <a:bodyPr/>
          <a:lstStyle/>
          <a:p>
            <a:endParaRPr lang="en-BE"/>
          </a:p>
        </p:txBody>
      </p:sp>
      <p:sp>
        <p:nvSpPr>
          <p:cNvPr id="6" name="Content Placeholder 5">
            <a:extLst>
              <a:ext uri="{FF2B5EF4-FFF2-40B4-BE49-F238E27FC236}">
                <a16:creationId xmlns:a16="http://schemas.microsoft.com/office/drawing/2014/main" id="{645A233D-6C2C-4234-A2EA-54AE2504CB33}"/>
              </a:ext>
            </a:extLst>
          </p:cNvPr>
          <p:cNvSpPr>
            <a:spLocks noGrp="1"/>
          </p:cNvSpPr>
          <p:nvPr>
            <p:ph sz="quarter" idx="28"/>
          </p:nvPr>
        </p:nvSpPr>
        <p:spPr/>
        <p:txBody>
          <a:bodyPr/>
          <a:lstStyle/>
          <a:p>
            <a:endParaRPr lang="en-BE"/>
          </a:p>
        </p:txBody>
      </p:sp>
      <p:sp>
        <p:nvSpPr>
          <p:cNvPr id="7" name="Title 6">
            <a:extLst>
              <a:ext uri="{FF2B5EF4-FFF2-40B4-BE49-F238E27FC236}">
                <a16:creationId xmlns:a16="http://schemas.microsoft.com/office/drawing/2014/main" id="{EFCC10A6-444C-40E5-8EB6-C8CAA882A348}"/>
              </a:ext>
            </a:extLst>
          </p:cNvPr>
          <p:cNvSpPr>
            <a:spLocks noGrp="1"/>
          </p:cNvSpPr>
          <p:nvPr>
            <p:ph type="title"/>
          </p:nvPr>
        </p:nvSpPr>
        <p:spPr/>
        <p:txBody>
          <a:bodyPr/>
          <a:lstStyle/>
          <a:p>
            <a:r>
              <a:rPr lang="en-US" dirty="0"/>
              <a:t>Relevant Threshold</a:t>
            </a:r>
            <a:endParaRPr lang="en-BE" dirty="0"/>
          </a:p>
        </p:txBody>
      </p:sp>
      <p:pic>
        <p:nvPicPr>
          <p:cNvPr id="3074" name="Picture 2">
            <a:extLst>
              <a:ext uri="{FF2B5EF4-FFF2-40B4-BE49-F238E27FC236}">
                <a16:creationId xmlns:a16="http://schemas.microsoft.com/office/drawing/2014/main" id="{97093665-56C3-4B6F-8EF9-2A69ADAE2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33" y="1329023"/>
            <a:ext cx="6721363" cy="50101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30F803B-F8F5-4BB1-BE16-38516E198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4515" y="1329023"/>
            <a:ext cx="38766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07DDFB1-FCA8-4B7E-91A0-5ECB74F133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2411" y="3843623"/>
            <a:ext cx="38195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492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lstStyle/>
          <a:p>
            <a:fld id="{E038E271-308C-2E46-A3EC-56326F9084CC}" type="slidenum">
              <a:rPr lang="en-US" smtClean="0"/>
              <a:pPr/>
              <a:t>14</a:t>
            </a:fld>
            <a:endParaRPr lang="en-US" dirty="0"/>
          </a:p>
        </p:txBody>
      </p:sp>
      <p:sp>
        <p:nvSpPr>
          <p:cNvPr id="8" name="Title 7">
            <a:extLst>
              <a:ext uri="{FF2B5EF4-FFF2-40B4-BE49-F238E27FC236}">
                <a16:creationId xmlns:a16="http://schemas.microsoft.com/office/drawing/2014/main" id="{8718D8DA-6885-4043-91C1-32FF4660B5E3}"/>
              </a:ext>
            </a:extLst>
          </p:cNvPr>
          <p:cNvSpPr>
            <a:spLocks noGrp="1"/>
          </p:cNvSpPr>
          <p:nvPr>
            <p:ph type="title"/>
          </p:nvPr>
        </p:nvSpPr>
        <p:spPr/>
        <p:txBody>
          <a:bodyPr/>
          <a:lstStyle/>
          <a:p>
            <a:r>
              <a:rPr lang="en-US" noProof="0" dirty="0"/>
              <a:t>Other parameters</a:t>
            </a:r>
          </a:p>
        </p:txBody>
      </p:sp>
      <p:sp>
        <p:nvSpPr>
          <p:cNvPr id="9" name="Content Placeholder 8">
            <a:extLst>
              <a:ext uri="{FF2B5EF4-FFF2-40B4-BE49-F238E27FC236}">
                <a16:creationId xmlns:a16="http://schemas.microsoft.com/office/drawing/2014/main" id="{A8E9E0A9-1EA9-4516-9DC5-43A351E6F8A9}"/>
              </a:ext>
            </a:extLst>
          </p:cNvPr>
          <p:cNvSpPr>
            <a:spLocks noGrp="1"/>
          </p:cNvSpPr>
          <p:nvPr>
            <p:ph sz="quarter" idx="12"/>
          </p:nvPr>
        </p:nvSpPr>
        <p:spPr/>
        <p:txBody>
          <a:bodyPr/>
          <a:lstStyle/>
          <a:p>
            <a:r>
              <a:rPr lang="en-US" dirty="0"/>
              <a:t>Train batch size</a:t>
            </a:r>
          </a:p>
          <a:p>
            <a:r>
              <a:rPr lang="en-US" dirty="0"/>
              <a:t>Warmup size</a:t>
            </a:r>
          </a:p>
          <a:p>
            <a:r>
              <a:rPr lang="en-US" dirty="0"/>
              <a:t>…</a:t>
            </a:r>
          </a:p>
          <a:p>
            <a:endParaRPr lang="en-US" dirty="0"/>
          </a:p>
        </p:txBody>
      </p:sp>
      <p:pic>
        <p:nvPicPr>
          <p:cNvPr id="6" name="Picture Placeholder 5">
            <a:extLst>
              <a:ext uri="{FF2B5EF4-FFF2-40B4-BE49-F238E27FC236}">
                <a16:creationId xmlns:a16="http://schemas.microsoft.com/office/drawing/2014/main" id="{67451D36-0F18-46D8-B153-DA5DF5A17BB4}"/>
              </a:ext>
            </a:extLst>
          </p:cNvPr>
          <p:cNvPicPr>
            <a:picLocks noGrp="1" noChangeAspect="1"/>
          </p:cNvPicPr>
          <p:nvPr>
            <p:ph type="pic" idx="1"/>
          </p:nvPr>
        </p:nvPicPr>
        <p:blipFill>
          <a:blip r:embed="rId3">
            <a:extLst>
              <a:ext uri="{837473B0-CC2E-450A-ABE3-18F120FF3D39}">
                <a1611:picAttrSrcUrl xmlns:a1611="http://schemas.microsoft.com/office/drawing/2016/11/main" r:id="rId4"/>
              </a:ext>
            </a:extLst>
          </a:blip>
          <a:srcRect l="21078" r="21078"/>
          <a:stretch/>
        </p:blipFill>
        <p:spPr>
          <a:xfrm>
            <a:off x="623889" y="620713"/>
            <a:ext cx="5145732" cy="5616575"/>
          </a:xfrm>
        </p:spPr>
      </p:pic>
    </p:spTree>
    <p:extLst>
      <p:ext uri="{BB962C8B-B14F-4D97-AF65-F5344CB8AC3E}">
        <p14:creationId xmlns:p14="http://schemas.microsoft.com/office/powerpoint/2010/main" val="1170346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494FE7-D33E-49E5-9FED-BE14093B97DF}"/>
              </a:ext>
            </a:extLst>
          </p:cNvPr>
          <p:cNvSpPr>
            <a:spLocks noGrp="1"/>
          </p:cNvSpPr>
          <p:nvPr>
            <p:ph type="title"/>
          </p:nvPr>
        </p:nvSpPr>
        <p:spPr/>
        <p:txBody>
          <a:bodyPr/>
          <a:lstStyle/>
          <a:p>
            <a:r>
              <a:rPr lang="en-US" noProof="0" dirty="0"/>
              <a:t>Final Results - Recommending</a:t>
            </a:r>
          </a:p>
        </p:txBody>
      </p:sp>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a:xfrm>
            <a:off x="8923493" y="6339173"/>
            <a:ext cx="2644619" cy="365125"/>
          </a:xfrm>
        </p:spPr>
        <p:txBody>
          <a:bodyPr/>
          <a:lstStyle/>
          <a:p>
            <a:fld id="{E038E271-308C-2E46-A3EC-56326F9084CC}" type="slidenum">
              <a:rPr lang="nl-BE" smtClean="0"/>
              <a:pPr/>
              <a:t>15</a:t>
            </a:fld>
            <a:endParaRPr lang="nl-BE" dirty="0"/>
          </a:p>
        </p:txBody>
      </p:sp>
      <p:sp>
        <p:nvSpPr>
          <p:cNvPr id="7" name="Text Placeholder 6">
            <a:extLst>
              <a:ext uri="{FF2B5EF4-FFF2-40B4-BE49-F238E27FC236}">
                <a16:creationId xmlns:a16="http://schemas.microsoft.com/office/drawing/2014/main" id="{2D361F8A-5995-48A9-9138-5390614326DE}"/>
              </a:ext>
            </a:extLst>
          </p:cNvPr>
          <p:cNvSpPr>
            <a:spLocks noGrp="1"/>
          </p:cNvSpPr>
          <p:nvPr>
            <p:ph type="body" sz="quarter" idx="11"/>
          </p:nvPr>
        </p:nvSpPr>
        <p:spPr/>
        <p:txBody>
          <a:bodyPr/>
          <a:lstStyle/>
          <a:p>
            <a:pPr marL="0" indent="0">
              <a:buNone/>
            </a:pPr>
            <a:endParaRPr lang="nl-BE" dirty="0"/>
          </a:p>
        </p:txBody>
      </p:sp>
      <p:graphicFrame>
        <p:nvGraphicFramePr>
          <p:cNvPr id="2" name="Table 4">
            <a:extLst>
              <a:ext uri="{FF2B5EF4-FFF2-40B4-BE49-F238E27FC236}">
                <a16:creationId xmlns:a16="http://schemas.microsoft.com/office/drawing/2014/main" id="{0C9F1B0E-C804-4479-AE9B-40CC4562B114}"/>
              </a:ext>
            </a:extLst>
          </p:cNvPr>
          <p:cNvGraphicFramePr>
            <a:graphicFrameLocks noGrp="1"/>
          </p:cNvGraphicFramePr>
          <p:nvPr>
            <p:extLst>
              <p:ext uri="{D42A27DB-BD31-4B8C-83A1-F6EECF244321}">
                <p14:modId xmlns:p14="http://schemas.microsoft.com/office/powerpoint/2010/main" val="3060575421"/>
              </p:ext>
            </p:extLst>
          </p:nvPr>
        </p:nvGraphicFramePr>
        <p:xfrm>
          <a:off x="1021196" y="2443480"/>
          <a:ext cx="10149608" cy="1971040"/>
        </p:xfrm>
        <a:graphic>
          <a:graphicData uri="http://schemas.openxmlformats.org/drawingml/2006/table">
            <a:tbl>
              <a:tblPr firstRow="1" bandRow="1">
                <a:tableStyleId>{5C22544A-7EE6-4342-B048-85BDC9FD1C3A}</a:tableStyleId>
              </a:tblPr>
              <a:tblGrid>
                <a:gridCol w="4730942">
                  <a:extLst>
                    <a:ext uri="{9D8B030D-6E8A-4147-A177-3AD203B41FA5}">
                      <a16:colId xmlns:a16="http://schemas.microsoft.com/office/drawing/2014/main" val="1352684804"/>
                    </a:ext>
                  </a:extLst>
                </a:gridCol>
                <a:gridCol w="2709333">
                  <a:extLst>
                    <a:ext uri="{9D8B030D-6E8A-4147-A177-3AD203B41FA5}">
                      <a16:colId xmlns:a16="http://schemas.microsoft.com/office/drawing/2014/main" val="292066498"/>
                    </a:ext>
                  </a:extLst>
                </a:gridCol>
                <a:gridCol w="2709333">
                  <a:extLst>
                    <a:ext uri="{9D8B030D-6E8A-4147-A177-3AD203B41FA5}">
                      <a16:colId xmlns:a16="http://schemas.microsoft.com/office/drawing/2014/main" val="220726653"/>
                    </a:ext>
                  </a:extLst>
                </a:gridCol>
              </a:tblGrid>
              <a:tr h="370840">
                <a:tc>
                  <a:txBody>
                    <a:bodyPr/>
                    <a:lstStyle/>
                    <a:p>
                      <a:pPr algn="ctr" rtl="0" fontAlgn="t">
                        <a:spcBef>
                          <a:spcPts val="0"/>
                        </a:spcBef>
                        <a:spcAft>
                          <a:spcPts val="1200"/>
                        </a:spcAft>
                      </a:pPr>
                      <a:r>
                        <a:rPr lang="en-US" sz="2400" b="1" kern="1200" dirty="0">
                          <a:solidFill>
                            <a:schemeClr val="lt1"/>
                          </a:solidFill>
                          <a:latin typeface="+mn-lt"/>
                          <a:ea typeface="+mn-ea"/>
                          <a:cs typeface="+mn-cs"/>
                        </a:rPr>
                        <a:t>Name</a:t>
                      </a:r>
                    </a:p>
                  </a:txBody>
                  <a:tcPr marL="127000" marR="127000" marT="63500" marB="63500"/>
                </a:tc>
                <a:tc>
                  <a:txBody>
                    <a:bodyPr/>
                    <a:lstStyle/>
                    <a:p>
                      <a:pPr algn="ctr" rtl="0" fontAlgn="t">
                        <a:spcBef>
                          <a:spcPts val="0"/>
                        </a:spcBef>
                        <a:spcAft>
                          <a:spcPts val="1200"/>
                        </a:spcAft>
                      </a:pPr>
                      <a:r>
                        <a:rPr lang="en-US" sz="2400" b="1" kern="1200" dirty="0">
                          <a:solidFill>
                            <a:schemeClr val="lt1"/>
                          </a:solidFill>
                          <a:latin typeface="+mn-lt"/>
                          <a:ea typeface="+mn-ea"/>
                          <a:cs typeface="+mn-cs"/>
                        </a:rPr>
                        <a:t>Recall@10</a:t>
                      </a:r>
                    </a:p>
                  </a:txBody>
                  <a:tcPr marL="127000" marR="127000" marT="63500" marB="63500"/>
                </a:tc>
                <a:tc>
                  <a:txBody>
                    <a:bodyPr/>
                    <a:lstStyle/>
                    <a:p>
                      <a:pPr algn="ctr" rtl="0" fontAlgn="t">
                        <a:spcBef>
                          <a:spcPts val="0"/>
                        </a:spcBef>
                        <a:spcAft>
                          <a:spcPts val="1200"/>
                        </a:spcAft>
                      </a:pPr>
                      <a:r>
                        <a:rPr lang="en-US" sz="2400" b="1" kern="1200" dirty="0">
                          <a:solidFill>
                            <a:schemeClr val="lt1"/>
                          </a:solidFill>
                          <a:latin typeface="+mn-lt"/>
                          <a:ea typeface="+mn-ea"/>
                          <a:cs typeface="+mn-cs"/>
                        </a:rPr>
                        <a:t>Precision@10</a:t>
                      </a:r>
                    </a:p>
                  </a:txBody>
                  <a:tcPr marL="127000" marR="127000" marT="63500" marB="63500"/>
                </a:tc>
                <a:extLst>
                  <a:ext uri="{0D108BD9-81ED-4DB2-BD59-A6C34878D82A}">
                    <a16:rowId xmlns:a16="http://schemas.microsoft.com/office/drawing/2014/main" val="2282558026"/>
                  </a:ext>
                </a:extLst>
              </a:tr>
              <a:tr h="370840">
                <a:tc>
                  <a:txBody>
                    <a:bodyPr/>
                    <a:lstStyle/>
                    <a:p>
                      <a:pPr algn="just" rtl="0" fontAlgn="t">
                        <a:spcBef>
                          <a:spcPts val="0"/>
                        </a:spcBef>
                        <a:spcAft>
                          <a:spcPts val="1200"/>
                        </a:spcAft>
                      </a:pPr>
                      <a:r>
                        <a:rPr lang="en-US" sz="2400" b="0" i="0" u="none" strike="noStrike" kern="1200">
                          <a:solidFill>
                            <a:schemeClr val="dk1"/>
                          </a:solidFill>
                          <a:effectLst/>
                          <a:latin typeface="+mn-lt"/>
                          <a:ea typeface="+mn-ea"/>
                          <a:cs typeface="+mn-cs"/>
                        </a:rPr>
                        <a:t>LuceneRetriever</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0.49958</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0.49642</a:t>
                      </a:r>
                    </a:p>
                  </a:txBody>
                  <a:tcPr marL="127000" marR="127000" marT="63500" marB="63500"/>
                </a:tc>
                <a:extLst>
                  <a:ext uri="{0D108BD9-81ED-4DB2-BD59-A6C34878D82A}">
                    <a16:rowId xmlns:a16="http://schemas.microsoft.com/office/drawing/2014/main" val="3110927552"/>
                  </a:ext>
                </a:extLst>
              </a:tr>
              <a:tr h="370840">
                <a:tc>
                  <a:txBody>
                    <a:bodyPr/>
                    <a:lstStyle/>
                    <a:p>
                      <a:pPr algn="just" rtl="0" fontAlgn="t">
                        <a:spcBef>
                          <a:spcPts val="0"/>
                        </a:spcBef>
                        <a:spcAft>
                          <a:spcPts val="1200"/>
                        </a:spcAft>
                      </a:pPr>
                      <a:r>
                        <a:rPr lang="en-US" sz="2400" b="0" i="0" u="none" strike="noStrike" kern="1200">
                          <a:solidFill>
                            <a:schemeClr val="dk1"/>
                          </a:solidFill>
                          <a:effectLst/>
                          <a:latin typeface="+mn-lt"/>
                          <a:ea typeface="+mn-ea"/>
                          <a:cs typeface="+mn-cs"/>
                        </a:rPr>
                        <a:t>Optimized LuceneCrossRetriever</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0.54272</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0.53928</a:t>
                      </a:r>
                    </a:p>
                  </a:txBody>
                  <a:tcPr marL="127000" marR="127000" marT="63500" marB="63500"/>
                </a:tc>
                <a:extLst>
                  <a:ext uri="{0D108BD9-81ED-4DB2-BD59-A6C34878D82A}">
                    <a16:rowId xmlns:a16="http://schemas.microsoft.com/office/drawing/2014/main" val="1185913689"/>
                  </a:ext>
                </a:extLst>
              </a:tr>
              <a:tr h="370840">
                <a:tc>
                  <a:txBody>
                    <a:bodyPr/>
                    <a:lstStyle/>
                    <a:p>
                      <a:pPr algn="just" rtl="0" fontAlgn="t">
                        <a:spcBef>
                          <a:spcPts val="0"/>
                        </a:spcBef>
                        <a:spcAft>
                          <a:spcPts val="1200"/>
                        </a:spcAft>
                      </a:pPr>
                      <a:r>
                        <a:rPr lang="en-US" sz="2400" b="0" i="0" u="none" strike="noStrike" kern="1200">
                          <a:solidFill>
                            <a:schemeClr val="dk1"/>
                          </a:solidFill>
                          <a:effectLst/>
                          <a:latin typeface="+mn-lt"/>
                          <a:ea typeface="+mn-ea"/>
                          <a:cs typeface="+mn-cs"/>
                        </a:rPr>
                        <a:t>Improvement</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0.04314</a:t>
                      </a:r>
                    </a:p>
                  </a:txBody>
                  <a:tcPr marL="127000" marR="127000" marT="63500" marB="63500"/>
                </a:tc>
                <a:tc>
                  <a:txBody>
                    <a:bodyPr/>
                    <a:lstStyle/>
                    <a:p>
                      <a:pPr algn="just" rtl="0" fontAlgn="t">
                        <a:spcBef>
                          <a:spcPts val="0"/>
                        </a:spcBef>
                        <a:spcAft>
                          <a:spcPts val="1200"/>
                        </a:spcAft>
                      </a:pPr>
                      <a:r>
                        <a:rPr lang="en-BE" sz="2400" b="0" i="0" u="none" strike="noStrike" kern="1200" dirty="0">
                          <a:solidFill>
                            <a:schemeClr val="dk1"/>
                          </a:solidFill>
                          <a:effectLst/>
                          <a:latin typeface="+mn-lt"/>
                          <a:ea typeface="+mn-ea"/>
                          <a:cs typeface="+mn-cs"/>
                        </a:rPr>
                        <a:t>0.04286</a:t>
                      </a:r>
                    </a:p>
                  </a:txBody>
                  <a:tcPr marL="127000" marR="127000" marT="63500" marB="63500"/>
                </a:tc>
                <a:extLst>
                  <a:ext uri="{0D108BD9-81ED-4DB2-BD59-A6C34878D82A}">
                    <a16:rowId xmlns:a16="http://schemas.microsoft.com/office/drawing/2014/main" val="1583479124"/>
                  </a:ext>
                </a:extLst>
              </a:tr>
            </a:tbl>
          </a:graphicData>
        </a:graphic>
      </p:graphicFrame>
    </p:spTree>
    <p:extLst>
      <p:ext uri="{BB962C8B-B14F-4D97-AF65-F5344CB8AC3E}">
        <p14:creationId xmlns:p14="http://schemas.microsoft.com/office/powerpoint/2010/main" val="175595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494FE7-D33E-49E5-9FED-BE14093B97DF}"/>
              </a:ext>
            </a:extLst>
          </p:cNvPr>
          <p:cNvSpPr>
            <a:spLocks noGrp="1"/>
          </p:cNvSpPr>
          <p:nvPr>
            <p:ph type="title"/>
          </p:nvPr>
        </p:nvSpPr>
        <p:spPr/>
        <p:txBody>
          <a:bodyPr/>
          <a:lstStyle/>
          <a:p>
            <a:r>
              <a:rPr lang="en-US" noProof="0" dirty="0"/>
              <a:t>Final Results - Labelling</a:t>
            </a:r>
          </a:p>
        </p:txBody>
      </p:sp>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a:xfrm>
            <a:off x="8923493" y="6339173"/>
            <a:ext cx="2644619" cy="365125"/>
          </a:xfrm>
        </p:spPr>
        <p:txBody>
          <a:bodyPr/>
          <a:lstStyle/>
          <a:p>
            <a:fld id="{E038E271-308C-2E46-A3EC-56326F9084CC}" type="slidenum">
              <a:rPr lang="nl-BE" smtClean="0"/>
              <a:pPr/>
              <a:t>16</a:t>
            </a:fld>
            <a:endParaRPr lang="nl-BE" dirty="0"/>
          </a:p>
        </p:txBody>
      </p:sp>
      <p:sp>
        <p:nvSpPr>
          <p:cNvPr id="7" name="Text Placeholder 6">
            <a:extLst>
              <a:ext uri="{FF2B5EF4-FFF2-40B4-BE49-F238E27FC236}">
                <a16:creationId xmlns:a16="http://schemas.microsoft.com/office/drawing/2014/main" id="{2D361F8A-5995-48A9-9138-5390614326DE}"/>
              </a:ext>
            </a:extLst>
          </p:cNvPr>
          <p:cNvSpPr>
            <a:spLocks noGrp="1"/>
          </p:cNvSpPr>
          <p:nvPr>
            <p:ph type="body" sz="quarter" idx="11"/>
          </p:nvPr>
        </p:nvSpPr>
        <p:spPr/>
        <p:txBody>
          <a:bodyPr/>
          <a:lstStyle/>
          <a:p>
            <a:r>
              <a:rPr lang="nl-BE" dirty="0" err="1"/>
              <a:t>Warning</a:t>
            </a:r>
            <a:r>
              <a:rPr lang="nl-BE" dirty="0"/>
              <a:t>: </a:t>
            </a:r>
            <a:r>
              <a:rPr lang="nl-BE" dirty="0" err="1"/>
              <a:t>Those</a:t>
            </a:r>
            <a:r>
              <a:rPr lang="nl-BE" dirty="0"/>
              <a:t> </a:t>
            </a:r>
            <a:r>
              <a:rPr lang="nl-BE" dirty="0" err="1"/>
              <a:t>results</a:t>
            </a:r>
            <a:r>
              <a:rPr lang="nl-BE" dirty="0"/>
              <a:t> </a:t>
            </a:r>
            <a:r>
              <a:rPr lang="nl-BE" dirty="0" err="1"/>
              <a:t>might</a:t>
            </a:r>
            <a:r>
              <a:rPr lang="nl-BE" dirty="0"/>
              <a:t> </a:t>
            </a:r>
            <a:r>
              <a:rPr lang="nl-BE" dirty="0" err="1"/>
              <a:t>not</a:t>
            </a:r>
            <a:r>
              <a:rPr lang="nl-BE" dirty="0"/>
              <a:t> </a:t>
            </a:r>
            <a:r>
              <a:rPr lang="nl-BE" dirty="0" err="1"/>
              <a:t>be</a:t>
            </a:r>
            <a:r>
              <a:rPr lang="nl-BE" dirty="0"/>
              <a:t> </a:t>
            </a:r>
            <a:r>
              <a:rPr lang="nl-BE" dirty="0" err="1"/>
              <a:t>representative</a:t>
            </a:r>
            <a:endParaRPr lang="nl-BE" dirty="0"/>
          </a:p>
        </p:txBody>
      </p:sp>
      <p:graphicFrame>
        <p:nvGraphicFramePr>
          <p:cNvPr id="5" name="Table 7">
            <a:extLst>
              <a:ext uri="{FF2B5EF4-FFF2-40B4-BE49-F238E27FC236}">
                <a16:creationId xmlns:a16="http://schemas.microsoft.com/office/drawing/2014/main" id="{28DDF9D5-6FC7-4716-A82A-763921C698D6}"/>
              </a:ext>
            </a:extLst>
          </p:cNvPr>
          <p:cNvGraphicFramePr>
            <a:graphicFrameLocks noGrp="1"/>
          </p:cNvGraphicFramePr>
          <p:nvPr>
            <p:extLst>
              <p:ext uri="{D42A27DB-BD31-4B8C-83A1-F6EECF244321}">
                <p14:modId xmlns:p14="http://schemas.microsoft.com/office/powerpoint/2010/main" val="1222291341"/>
              </p:ext>
            </p:extLst>
          </p:nvPr>
        </p:nvGraphicFramePr>
        <p:xfrm>
          <a:off x="1084217" y="2443480"/>
          <a:ext cx="10086587" cy="1971040"/>
        </p:xfrm>
        <a:graphic>
          <a:graphicData uri="http://schemas.openxmlformats.org/drawingml/2006/table">
            <a:tbl>
              <a:tblPr firstRow="1" bandRow="1">
                <a:tableStyleId>{5C22544A-7EE6-4342-B048-85BDC9FD1C3A}</a:tableStyleId>
              </a:tblPr>
              <a:tblGrid>
                <a:gridCol w="4667921">
                  <a:extLst>
                    <a:ext uri="{9D8B030D-6E8A-4147-A177-3AD203B41FA5}">
                      <a16:colId xmlns:a16="http://schemas.microsoft.com/office/drawing/2014/main" val="169228705"/>
                    </a:ext>
                  </a:extLst>
                </a:gridCol>
                <a:gridCol w="2709333">
                  <a:extLst>
                    <a:ext uri="{9D8B030D-6E8A-4147-A177-3AD203B41FA5}">
                      <a16:colId xmlns:a16="http://schemas.microsoft.com/office/drawing/2014/main" val="3865403843"/>
                    </a:ext>
                  </a:extLst>
                </a:gridCol>
                <a:gridCol w="2709333">
                  <a:extLst>
                    <a:ext uri="{9D8B030D-6E8A-4147-A177-3AD203B41FA5}">
                      <a16:colId xmlns:a16="http://schemas.microsoft.com/office/drawing/2014/main" val="597566586"/>
                    </a:ext>
                  </a:extLst>
                </a:gridCol>
              </a:tblGrid>
              <a:tr h="370840">
                <a:tc>
                  <a:txBody>
                    <a:bodyPr/>
                    <a:lstStyle/>
                    <a:p>
                      <a:pPr marL="0" algn="ctr" defTabSz="1219140" rtl="0" eaLnBrk="1" fontAlgn="t" latinLnBrk="0" hangingPunct="1">
                        <a:spcBef>
                          <a:spcPts val="0"/>
                        </a:spcBef>
                        <a:spcAft>
                          <a:spcPts val="1200"/>
                        </a:spcAft>
                      </a:pPr>
                      <a:r>
                        <a:rPr lang="en-US" sz="2400" b="1" kern="1200" dirty="0">
                          <a:solidFill>
                            <a:schemeClr val="lt1"/>
                          </a:solidFill>
                          <a:latin typeface="+mn-lt"/>
                          <a:ea typeface="+mn-ea"/>
                          <a:cs typeface="+mn-cs"/>
                        </a:rPr>
                        <a:t>Name</a:t>
                      </a:r>
                    </a:p>
                  </a:txBody>
                  <a:tcPr marL="127000" marR="127000" marT="63500" marB="63500"/>
                </a:tc>
                <a:tc>
                  <a:txBody>
                    <a:bodyPr/>
                    <a:lstStyle/>
                    <a:p>
                      <a:pPr marL="0" algn="ctr" defTabSz="1219140" rtl="0" eaLnBrk="1" fontAlgn="t" latinLnBrk="0" hangingPunct="1">
                        <a:spcBef>
                          <a:spcPts val="0"/>
                        </a:spcBef>
                        <a:spcAft>
                          <a:spcPts val="1200"/>
                        </a:spcAft>
                      </a:pPr>
                      <a:r>
                        <a:rPr lang="en-US" sz="2400" b="1" kern="1200" dirty="0">
                          <a:solidFill>
                            <a:schemeClr val="lt1"/>
                          </a:solidFill>
                          <a:latin typeface="+mn-lt"/>
                          <a:ea typeface="+mn-ea"/>
                          <a:cs typeface="+mn-cs"/>
                        </a:rPr>
                        <a:t>Recall</a:t>
                      </a:r>
                    </a:p>
                  </a:txBody>
                  <a:tcPr marL="127000" marR="127000" marT="63500" marB="63500"/>
                </a:tc>
                <a:tc>
                  <a:txBody>
                    <a:bodyPr/>
                    <a:lstStyle/>
                    <a:p>
                      <a:pPr marL="0" algn="ctr" defTabSz="1219140" rtl="0" eaLnBrk="1" fontAlgn="t" latinLnBrk="0" hangingPunct="1">
                        <a:spcBef>
                          <a:spcPts val="0"/>
                        </a:spcBef>
                        <a:spcAft>
                          <a:spcPts val="1200"/>
                        </a:spcAft>
                      </a:pPr>
                      <a:r>
                        <a:rPr lang="en-US" sz="2400" b="1" kern="1200" dirty="0">
                          <a:solidFill>
                            <a:schemeClr val="lt1"/>
                          </a:solidFill>
                          <a:latin typeface="+mn-lt"/>
                          <a:ea typeface="+mn-ea"/>
                          <a:cs typeface="+mn-cs"/>
                        </a:rPr>
                        <a:t>Precision</a:t>
                      </a:r>
                    </a:p>
                  </a:txBody>
                  <a:tcPr marL="127000" marR="127000" marT="63500" marB="63500"/>
                </a:tc>
                <a:extLst>
                  <a:ext uri="{0D108BD9-81ED-4DB2-BD59-A6C34878D82A}">
                    <a16:rowId xmlns:a16="http://schemas.microsoft.com/office/drawing/2014/main" val="2794916610"/>
                  </a:ext>
                </a:extLst>
              </a:tr>
              <a:tr h="370840">
                <a:tc>
                  <a:txBody>
                    <a:bodyPr/>
                    <a:lstStyle/>
                    <a:p>
                      <a:pPr algn="just" rtl="0" fontAlgn="t">
                        <a:spcBef>
                          <a:spcPts val="0"/>
                        </a:spcBef>
                        <a:spcAft>
                          <a:spcPts val="1200"/>
                        </a:spcAft>
                      </a:pPr>
                      <a:r>
                        <a:rPr lang="en-US" sz="2400" b="0" i="0" u="none" strike="noStrike" kern="1200" dirty="0" err="1">
                          <a:solidFill>
                            <a:schemeClr val="dk1"/>
                          </a:solidFill>
                          <a:effectLst/>
                          <a:latin typeface="+mn-lt"/>
                          <a:ea typeface="+mn-ea"/>
                          <a:cs typeface="+mn-cs"/>
                        </a:rPr>
                        <a:t>LuceneRetriever</a:t>
                      </a:r>
                      <a:endParaRPr lang="en-US" sz="2400" b="0" i="0" u="none" strike="noStrike" kern="1200" dirty="0">
                        <a:solidFill>
                          <a:schemeClr val="dk1"/>
                        </a:solidFill>
                        <a:effectLst/>
                        <a:latin typeface="+mn-lt"/>
                        <a:ea typeface="+mn-ea"/>
                        <a:cs typeface="+mn-cs"/>
                      </a:endParaRPr>
                    </a:p>
                  </a:txBody>
                  <a:tcPr marL="127000" marR="127000" marT="63500" marB="63500"/>
                </a:tc>
                <a:tc>
                  <a:txBody>
                    <a:bodyPr/>
                    <a:lstStyle/>
                    <a:p>
                      <a:pPr algn="just" rtl="0" fontAlgn="t">
                        <a:spcBef>
                          <a:spcPts val="0"/>
                        </a:spcBef>
                        <a:spcAft>
                          <a:spcPts val="1200"/>
                        </a:spcAft>
                      </a:pPr>
                      <a:r>
                        <a:rPr lang="en-US" sz="2400" b="0" i="0" u="none" strike="noStrike" kern="1200">
                          <a:solidFill>
                            <a:schemeClr val="dk1"/>
                          </a:solidFill>
                          <a:effectLst/>
                          <a:latin typeface="+mn-lt"/>
                          <a:ea typeface="+mn-ea"/>
                          <a:cs typeface="+mn-cs"/>
                        </a:rPr>
                        <a:t>UNKNOWN</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0.49721</a:t>
                      </a:r>
                    </a:p>
                  </a:txBody>
                  <a:tcPr marL="127000" marR="127000" marT="63500" marB="63500"/>
                </a:tc>
                <a:extLst>
                  <a:ext uri="{0D108BD9-81ED-4DB2-BD59-A6C34878D82A}">
                    <a16:rowId xmlns:a16="http://schemas.microsoft.com/office/drawing/2014/main" val="2880366663"/>
                  </a:ext>
                </a:extLst>
              </a:tr>
              <a:tr h="370840">
                <a:tc>
                  <a:txBody>
                    <a:bodyPr/>
                    <a:lstStyle/>
                    <a:p>
                      <a:pPr algn="just" rtl="0" fontAlgn="t">
                        <a:spcBef>
                          <a:spcPts val="0"/>
                        </a:spcBef>
                        <a:spcAft>
                          <a:spcPts val="1200"/>
                        </a:spcAft>
                      </a:pPr>
                      <a:r>
                        <a:rPr lang="en-US" sz="2400" b="0" i="0" u="none" strike="noStrike" kern="1200" dirty="0">
                          <a:solidFill>
                            <a:schemeClr val="dk1"/>
                          </a:solidFill>
                          <a:effectLst/>
                          <a:latin typeface="+mn-lt"/>
                          <a:ea typeface="+mn-ea"/>
                          <a:cs typeface="+mn-cs"/>
                        </a:rPr>
                        <a:t>Optimized </a:t>
                      </a:r>
                      <a:r>
                        <a:rPr lang="en-US" sz="2400" b="0" i="0" u="none" strike="noStrike" kern="1200" dirty="0" err="1">
                          <a:solidFill>
                            <a:schemeClr val="dk1"/>
                          </a:solidFill>
                          <a:effectLst/>
                          <a:latin typeface="+mn-lt"/>
                          <a:ea typeface="+mn-ea"/>
                          <a:cs typeface="+mn-cs"/>
                        </a:rPr>
                        <a:t>LuceneCrossRetriever</a:t>
                      </a:r>
                      <a:endParaRPr lang="en-US" sz="2400" b="0" i="0" u="none" strike="noStrike" kern="1200" dirty="0">
                        <a:solidFill>
                          <a:schemeClr val="dk1"/>
                        </a:solidFill>
                        <a:effectLst/>
                        <a:latin typeface="+mn-lt"/>
                        <a:ea typeface="+mn-ea"/>
                        <a:cs typeface="+mn-cs"/>
                      </a:endParaRP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0.59636</a:t>
                      </a:r>
                    </a:p>
                  </a:txBody>
                  <a:tcPr marL="127000" marR="127000" marT="63500" marB="63500"/>
                </a:tc>
                <a:tc>
                  <a:txBody>
                    <a:bodyPr/>
                    <a:lstStyle/>
                    <a:p>
                      <a:pPr algn="just" rtl="0" fontAlgn="t">
                        <a:spcBef>
                          <a:spcPts val="0"/>
                        </a:spcBef>
                        <a:spcAft>
                          <a:spcPts val="1200"/>
                        </a:spcAft>
                      </a:pPr>
                      <a:r>
                        <a:rPr lang="en-BE" sz="2400" b="0" i="0" u="none" strike="noStrike" kern="1200">
                          <a:solidFill>
                            <a:schemeClr val="dk1"/>
                          </a:solidFill>
                          <a:effectLst/>
                          <a:latin typeface="+mn-lt"/>
                          <a:ea typeface="+mn-ea"/>
                          <a:cs typeface="+mn-cs"/>
                        </a:rPr>
                        <a:t>0.68022</a:t>
                      </a:r>
                    </a:p>
                  </a:txBody>
                  <a:tcPr marL="127000" marR="127000" marT="63500" marB="63500"/>
                </a:tc>
                <a:extLst>
                  <a:ext uri="{0D108BD9-81ED-4DB2-BD59-A6C34878D82A}">
                    <a16:rowId xmlns:a16="http://schemas.microsoft.com/office/drawing/2014/main" val="2782131001"/>
                  </a:ext>
                </a:extLst>
              </a:tr>
              <a:tr h="370840">
                <a:tc>
                  <a:txBody>
                    <a:bodyPr/>
                    <a:lstStyle/>
                    <a:p>
                      <a:pPr algn="just" rtl="0" fontAlgn="t">
                        <a:spcBef>
                          <a:spcPts val="0"/>
                        </a:spcBef>
                        <a:spcAft>
                          <a:spcPts val="1200"/>
                        </a:spcAft>
                      </a:pPr>
                      <a:r>
                        <a:rPr lang="en-US" sz="2400" b="0" i="0" u="none" strike="noStrike" kern="1200">
                          <a:solidFill>
                            <a:schemeClr val="dk1"/>
                          </a:solidFill>
                          <a:effectLst/>
                          <a:latin typeface="+mn-lt"/>
                          <a:ea typeface="+mn-ea"/>
                          <a:cs typeface="+mn-cs"/>
                        </a:rPr>
                        <a:t>Improvement</a:t>
                      </a:r>
                    </a:p>
                  </a:txBody>
                  <a:tcPr marL="127000" marR="127000" marT="63500" marB="63500"/>
                </a:tc>
                <a:tc>
                  <a:txBody>
                    <a:bodyPr/>
                    <a:lstStyle/>
                    <a:p>
                      <a:pPr algn="just" rtl="0" fontAlgn="t">
                        <a:spcBef>
                          <a:spcPts val="0"/>
                        </a:spcBef>
                        <a:spcAft>
                          <a:spcPts val="1200"/>
                        </a:spcAft>
                      </a:pPr>
                      <a:r>
                        <a:rPr lang="en-US" sz="2400" b="0" i="0" u="none" strike="noStrike" kern="1200" dirty="0">
                          <a:solidFill>
                            <a:schemeClr val="dk1"/>
                          </a:solidFill>
                          <a:effectLst/>
                          <a:latin typeface="+mn-lt"/>
                          <a:ea typeface="+mn-ea"/>
                          <a:cs typeface="+mn-cs"/>
                        </a:rPr>
                        <a:t>UNKNOWN</a:t>
                      </a:r>
                    </a:p>
                  </a:txBody>
                  <a:tcPr marL="127000" marR="127000" marT="63500" marB="63500"/>
                </a:tc>
                <a:tc>
                  <a:txBody>
                    <a:bodyPr/>
                    <a:lstStyle/>
                    <a:p>
                      <a:pPr algn="just" rtl="0" fontAlgn="t">
                        <a:spcBef>
                          <a:spcPts val="0"/>
                        </a:spcBef>
                        <a:spcAft>
                          <a:spcPts val="1200"/>
                        </a:spcAft>
                      </a:pPr>
                      <a:r>
                        <a:rPr lang="en-BE" sz="2400" b="0" i="0" u="none" strike="noStrike" kern="1200" dirty="0">
                          <a:solidFill>
                            <a:schemeClr val="dk1"/>
                          </a:solidFill>
                          <a:effectLst/>
                          <a:latin typeface="+mn-lt"/>
                          <a:ea typeface="+mn-ea"/>
                          <a:cs typeface="+mn-cs"/>
                        </a:rPr>
                        <a:t>0.18301</a:t>
                      </a:r>
                    </a:p>
                  </a:txBody>
                  <a:tcPr marL="127000" marR="127000" marT="63500" marB="63500"/>
                </a:tc>
                <a:extLst>
                  <a:ext uri="{0D108BD9-81ED-4DB2-BD59-A6C34878D82A}">
                    <a16:rowId xmlns:a16="http://schemas.microsoft.com/office/drawing/2014/main" val="1969391699"/>
                  </a:ext>
                </a:extLst>
              </a:tr>
            </a:tbl>
          </a:graphicData>
        </a:graphic>
      </p:graphicFrame>
    </p:spTree>
    <p:extLst>
      <p:ext uri="{BB962C8B-B14F-4D97-AF65-F5344CB8AC3E}">
        <p14:creationId xmlns:p14="http://schemas.microsoft.com/office/powerpoint/2010/main" val="409568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Tijdelijke aanduiding voor afbeelding 10">
            <a:extLst>
              <a:ext uri="{FF2B5EF4-FFF2-40B4-BE49-F238E27FC236}">
                <a16:creationId xmlns:a16="http://schemas.microsoft.com/office/drawing/2014/main" id="{1EF826F9-09AD-784D-8098-BA37A0D1D86D}"/>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a:ext>
            </a:extLst>
          </a:blip>
          <a:srcRect/>
          <a:stretch/>
        </p:blipFill>
        <p:spPr>
          <a:xfrm>
            <a:off x="623888" y="627478"/>
            <a:ext cx="10944225" cy="5609810"/>
          </a:xfrm>
        </p:spPr>
      </p:pic>
      <p:pic>
        <p:nvPicPr>
          <p:cNvPr id="15" name="Picture 2">
            <a:extLst>
              <a:ext uri="{FF2B5EF4-FFF2-40B4-BE49-F238E27FC236}">
                <a16:creationId xmlns:a16="http://schemas.microsoft.com/office/drawing/2014/main" id="{5AE456E2-3316-426B-AAB7-A4E53F7F8013}"/>
              </a:ext>
            </a:extLst>
          </p:cNvPr>
          <p:cNvPicPr>
            <a:picLocks noChangeAspect="1"/>
          </p:cNvPicPr>
          <p:nvPr/>
        </p:nvPicPr>
        <p:blipFill>
          <a:blip r:embed="rId4"/>
          <a:stretch>
            <a:fillRect/>
          </a:stretch>
        </p:blipFill>
        <p:spPr>
          <a:xfrm>
            <a:off x="5143500" y="2476500"/>
            <a:ext cx="2209800" cy="2209800"/>
          </a:xfrm>
          <a:prstGeom prst="rect">
            <a:avLst/>
          </a:prstGeom>
        </p:spPr>
      </p:pic>
    </p:spTree>
    <p:extLst>
      <p:ext uri="{BB962C8B-B14F-4D97-AF65-F5344CB8AC3E}">
        <p14:creationId xmlns:p14="http://schemas.microsoft.com/office/powerpoint/2010/main" val="96458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lstStyle/>
          <a:p>
            <a:fld id="{E038E271-308C-2E46-A3EC-56326F9084CC}" type="slidenum">
              <a:rPr lang="en-US" smtClean="0"/>
              <a:pPr/>
              <a:t>2</a:t>
            </a:fld>
            <a:endParaRPr lang="en-US" dirty="0"/>
          </a:p>
        </p:txBody>
      </p:sp>
      <p:sp>
        <p:nvSpPr>
          <p:cNvPr id="8" name="Title 7">
            <a:extLst>
              <a:ext uri="{FF2B5EF4-FFF2-40B4-BE49-F238E27FC236}">
                <a16:creationId xmlns:a16="http://schemas.microsoft.com/office/drawing/2014/main" id="{8718D8DA-6885-4043-91C1-32FF4660B5E3}"/>
              </a:ext>
            </a:extLst>
          </p:cNvPr>
          <p:cNvSpPr>
            <a:spLocks noGrp="1"/>
          </p:cNvSpPr>
          <p:nvPr>
            <p:ph type="title"/>
          </p:nvPr>
        </p:nvSpPr>
        <p:spPr/>
        <p:txBody>
          <a:bodyPr/>
          <a:lstStyle/>
          <a:p>
            <a:r>
              <a:rPr lang="en-US" noProof="0" dirty="0"/>
              <a:t>BERT</a:t>
            </a:r>
          </a:p>
        </p:txBody>
      </p:sp>
      <p:pic>
        <p:nvPicPr>
          <p:cNvPr id="7" name="Tijdelijke aanduiding voor afbeelding 6">
            <a:extLst>
              <a:ext uri="{FF2B5EF4-FFF2-40B4-BE49-F238E27FC236}">
                <a16:creationId xmlns:a16="http://schemas.microsoft.com/office/drawing/2014/main" id="{13A8A917-8179-244C-B764-A34F66291235}"/>
              </a:ext>
            </a:extLst>
          </p:cNvPr>
          <p:cNvPicPr>
            <a:picLocks noGrp="1" noChangeAspect="1"/>
          </p:cNvPicPr>
          <p:nvPr>
            <p:ph type="pic" idx="1"/>
          </p:nvPr>
        </p:nvPicPr>
        <p:blipFill>
          <a:blip r:embed="rId3"/>
          <a:srcRect/>
          <a:stretch/>
        </p:blipFill>
        <p:spPr>
          <a:xfrm>
            <a:off x="1090539" y="620713"/>
            <a:ext cx="4212431" cy="5616575"/>
          </a:xfrm>
          <a:solidFill>
            <a:schemeClr val="tx2"/>
          </a:solidFill>
        </p:spPr>
      </p:pic>
      <p:sp>
        <p:nvSpPr>
          <p:cNvPr id="9" name="Content Placeholder 8">
            <a:extLst>
              <a:ext uri="{FF2B5EF4-FFF2-40B4-BE49-F238E27FC236}">
                <a16:creationId xmlns:a16="http://schemas.microsoft.com/office/drawing/2014/main" id="{A8E9E0A9-1EA9-4516-9DC5-43A351E6F8A9}"/>
              </a:ext>
            </a:extLst>
          </p:cNvPr>
          <p:cNvSpPr>
            <a:spLocks noGrp="1"/>
          </p:cNvSpPr>
          <p:nvPr>
            <p:ph sz="quarter" idx="12"/>
          </p:nvPr>
        </p:nvSpPr>
        <p:spPr/>
        <p:txBody>
          <a:bodyPr/>
          <a:lstStyle/>
          <a:p>
            <a:r>
              <a:rPr lang="en-US" dirty="0"/>
              <a:t>Transformer-based</a:t>
            </a:r>
          </a:p>
          <a:p>
            <a:r>
              <a:rPr lang="en-US" dirty="0"/>
              <a:t>Neural network model</a:t>
            </a:r>
          </a:p>
          <a:p>
            <a:r>
              <a:rPr lang="en-US" dirty="0"/>
              <a:t>Sentence-transformers Python library</a:t>
            </a:r>
          </a:p>
          <a:p>
            <a:endParaRPr lang="en-US" dirty="0"/>
          </a:p>
        </p:txBody>
      </p:sp>
    </p:spTree>
    <p:extLst>
      <p:ext uri="{BB962C8B-B14F-4D97-AF65-F5344CB8AC3E}">
        <p14:creationId xmlns:p14="http://schemas.microsoft.com/office/powerpoint/2010/main" val="270667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lstStyle/>
          <a:p>
            <a:fld id="{E038E271-308C-2E46-A3EC-56326F9084CC}" type="slidenum">
              <a:rPr lang="en-US" smtClean="0"/>
              <a:pPr/>
              <a:t>3</a:t>
            </a:fld>
            <a:endParaRPr lang="en-US" dirty="0"/>
          </a:p>
        </p:txBody>
      </p:sp>
      <p:sp>
        <p:nvSpPr>
          <p:cNvPr id="8" name="Title 7">
            <a:extLst>
              <a:ext uri="{FF2B5EF4-FFF2-40B4-BE49-F238E27FC236}">
                <a16:creationId xmlns:a16="http://schemas.microsoft.com/office/drawing/2014/main" id="{8718D8DA-6885-4043-91C1-32FF4660B5E3}"/>
              </a:ext>
            </a:extLst>
          </p:cNvPr>
          <p:cNvSpPr>
            <a:spLocks noGrp="1"/>
          </p:cNvSpPr>
          <p:nvPr>
            <p:ph type="title"/>
          </p:nvPr>
        </p:nvSpPr>
        <p:spPr/>
        <p:txBody>
          <a:bodyPr/>
          <a:lstStyle/>
          <a:p>
            <a:r>
              <a:rPr lang="en-US" noProof="0" dirty="0"/>
              <a:t>Architecture</a:t>
            </a:r>
          </a:p>
        </p:txBody>
      </p:sp>
      <p:pic>
        <p:nvPicPr>
          <p:cNvPr id="7" name="Tijdelijke aanduiding voor afbeelding 6">
            <a:extLst>
              <a:ext uri="{FF2B5EF4-FFF2-40B4-BE49-F238E27FC236}">
                <a16:creationId xmlns:a16="http://schemas.microsoft.com/office/drawing/2014/main" id="{13A8A917-8179-244C-B764-A34F66291235}"/>
              </a:ext>
            </a:extLst>
          </p:cNvPr>
          <p:cNvPicPr>
            <a:picLocks noGrp="1" noChangeAspect="1"/>
          </p:cNvPicPr>
          <p:nvPr>
            <p:ph type="pic" idx="1"/>
          </p:nvPr>
        </p:nvPicPr>
        <p:blipFill>
          <a:blip r:embed="rId3"/>
          <a:srcRect/>
          <a:stretch/>
        </p:blipFill>
        <p:spPr>
          <a:xfrm>
            <a:off x="1090539" y="1307495"/>
            <a:ext cx="4212431" cy="4243011"/>
          </a:xfrm>
          <a:solidFill>
            <a:schemeClr val="tx2"/>
          </a:solidFill>
        </p:spPr>
      </p:pic>
      <p:sp>
        <p:nvSpPr>
          <p:cNvPr id="9" name="Content Placeholder 8">
            <a:extLst>
              <a:ext uri="{FF2B5EF4-FFF2-40B4-BE49-F238E27FC236}">
                <a16:creationId xmlns:a16="http://schemas.microsoft.com/office/drawing/2014/main" id="{A8E9E0A9-1EA9-4516-9DC5-43A351E6F8A9}"/>
              </a:ext>
            </a:extLst>
          </p:cNvPr>
          <p:cNvSpPr>
            <a:spLocks noGrp="1"/>
          </p:cNvSpPr>
          <p:nvPr>
            <p:ph sz="quarter" idx="12"/>
          </p:nvPr>
        </p:nvSpPr>
        <p:spPr/>
        <p:txBody>
          <a:bodyPr/>
          <a:lstStyle/>
          <a:p>
            <a:r>
              <a:rPr lang="en-US" dirty="0"/>
              <a:t>Word token to vector</a:t>
            </a:r>
          </a:p>
          <a:p>
            <a:r>
              <a:rPr lang="en-US" dirty="0"/>
              <a:t>Pool vectors of document</a:t>
            </a:r>
          </a:p>
          <a:p>
            <a:r>
              <a:rPr lang="en-US" dirty="0"/>
              <a:t>Compare</a:t>
            </a:r>
          </a:p>
          <a:p>
            <a:endParaRPr lang="en-US" dirty="0"/>
          </a:p>
        </p:txBody>
      </p:sp>
    </p:spTree>
    <p:extLst>
      <p:ext uri="{BB962C8B-B14F-4D97-AF65-F5344CB8AC3E}">
        <p14:creationId xmlns:p14="http://schemas.microsoft.com/office/powerpoint/2010/main" val="2637969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494FE7-D33E-49E5-9FED-BE14093B97DF}"/>
              </a:ext>
            </a:extLst>
          </p:cNvPr>
          <p:cNvSpPr>
            <a:spLocks noGrp="1"/>
          </p:cNvSpPr>
          <p:nvPr>
            <p:ph type="title"/>
          </p:nvPr>
        </p:nvSpPr>
        <p:spPr/>
        <p:txBody>
          <a:bodyPr/>
          <a:lstStyle/>
          <a:p>
            <a:endParaRPr lang="en-US" noProof="0" dirty="0"/>
          </a:p>
        </p:txBody>
      </p:sp>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a:xfrm>
            <a:off x="8923493" y="6339173"/>
            <a:ext cx="2644619" cy="365125"/>
          </a:xfrm>
        </p:spPr>
        <p:txBody>
          <a:bodyPr/>
          <a:lstStyle/>
          <a:p>
            <a:fld id="{E038E271-308C-2E46-A3EC-56326F9084CC}" type="slidenum">
              <a:rPr lang="nl-BE" smtClean="0"/>
              <a:pPr/>
              <a:t>4</a:t>
            </a:fld>
            <a:endParaRPr lang="nl-BE" dirty="0"/>
          </a:p>
        </p:txBody>
      </p:sp>
      <p:sp>
        <p:nvSpPr>
          <p:cNvPr id="7" name="Text Placeholder 6">
            <a:extLst>
              <a:ext uri="{FF2B5EF4-FFF2-40B4-BE49-F238E27FC236}">
                <a16:creationId xmlns:a16="http://schemas.microsoft.com/office/drawing/2014/main" id="{2D361F8A-5995-48A9-9138-5390614326DE}"/>
              </a:ext>
            </a:extLst>
          </p:cNvPr>
          <p:cNvSpPr>
            <a:spLocks noGrp="1"/>
          </p:cNvSpPr>
          <p:nvPr>
            <p:ph type="body" sz="quarter" idx="11"/>
          </p:nvPr>
        </p:nvSpPr>
        <p:spPr/>
        <p:txBody>
          <a:bodyPr/>
          <a:lstStyle/>
          <a:p>
            <a:endParaRPr lang="nl-BE" dirty="0"/>
          </a:p>
        </p:txBody>
      </p:sp>
      <p:pic>
        <p:nvPicPr>
          <p:cNvPr id="4" name="Picture 3" descr="Diagram&#10;&#10;Description automatically generated">
            <a:extLst>
              <a:ext uri="{FF2B5EF4-FFF2-40B4-BE49-F238E27FC236}">
                <a16:creationId xmlns:a16="http://schemas.microsoft.com/office/drawing/2014/main" id="{4FA36F9E-351B-4301-A391-871E834C8FAA}"/>
              </a:ext>
            </a:extLst>
          </p:cNvPr>
          <p:cNvPicPr>
            <a:picLocks noChangeAspect="1"/>
          </p:cNvPicPr>
          <p:nvPr/>
        </p:nvPicPr>
        <p:blipFill>
          <a:blip r:embed="rId3"/>
          <a:stretch>
            <a:fillRect/>
          </a:stretch>
        </p:blipFill>
        <p:spPr>
          <a:xfrm>
            <a:off x="713075" y="1731146"/>
            <a:ext cx="10855037" cy="3204820"/>
          </a:xfrm>
          <a:prstGeom prst="rect">
            <a:avLst/>
          </a:prstGeom>
        </p:spPr>
      </p:pic>
    </p:spTree>
    <p:extLst>
      <p:ext uri="{BB962C8B-B14F-4D97-AF65-F5344CB8AC3E}">
        <p14:creationId xmlns:p14="http://schemas.microsoft.com/office/powerpoint/2010/main" val="3399240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lstStyle/>
          <a:p>
            <a:fld id="{E038E271-308C-2E46-A3EC-56326F9084CC}" type="slidenum">
              <a:rPr lang="en-US" smtClean="0"/>
              <a:pPr/>
              <a:t>5</a:t>
            </a:fld>
            <a:endParaRPr lang="en-US" dirty="0"/>
          </a:p>
        </p:txBody>
      </p:sp>
      <p:sp>
        <p:nvSpPr>
          <p:cNvPr id="8" name="Title 7">
            <a:extLst>
              <a:ext uri="{FF2B5EF4-FFF2-40B4-BE49-F238E27FC236}">
                <a16:creationId xmlns:a16="http://schemas.microsoft.com/office/drawing/2014/main" id="{8718D8DA-6885-4043-91C1-32FF4660B5E3}"/>
              </a:ext>
            </a:extLst>
          </p:cNvPr>
          <p:cNvSpPr>
            <a:spLocks noGrp="1"/>
          </p:cNvSpPr>
          <p:nvPr>
            <p:ph type="title"/>
          </p:nvPr>
        </p:nvSpPr>
        <p:spPr/>
        <p:txBody>
          <a:bodyPr/>
          <a:lstStyle/>
          <a:p>
            <a:r>
              <a:rPr lang="en-US" noProof="0" dirty="0"/>
              <a:t>Bi-Encoder</a:t>
            </a:r>
          </a:p>
        </p:txBody>
      </p:sp>
      <p:pic>
        <p:nvPicPr>
          <p:cNvPr id="7" name="Tijdelijke aanduiding voor afbeelding 6">
            <a:extLst>
              <a:ext uri="{FF2B5EF4-FFF2-40B4-BE49-F238E27FC236}">
                <a16:creationId xmlns:a16="http://schemas.microsoft.com/office/drawing/2014/main" id="{13A8A917-8179-244C-B764-A34F66291235}"/>
              </a:ext>
            </a:extLst>
          </p:cNvPr>
          <p:cNvPicPr>
            <a:picLocks noGrp="1" noChangeAspect="1"/>
          </p:cNvPicPr>
          <p:nvPr>
            <p:ph type="pic" idx="1"/>
          </p:nvPr>
        </p:nvPicPr>
        <p:blipFill>
          <a:blip r:embed="rId3"/>
          <a:srcRect/>
          <a:stretch/>
        </p:blipFill>
        <p:spPr>
          <a:xfrm>
            <a:off x="1090539" y="1282951"/>
            <a:ext cx="4212431" cy="4292098"/>
          </a:xfrm>
          <a:solidFill>
            <a:schemeClr val="tx2"/>
          </a:solidFill>
        </p:spPr>
      </p:pic>
      <p:sp>
        <p:nvSpPr>
          <p:cNvPr id="9" name="Content Placeholder 8">
            <a:extLst>
              <a:ext uri="{FF2B5EF4-FFF2-40B4-BE49-F238E27FC236}">
                <a16:creationId xmlns:a16="http://schemas.microsoft.com/office/drawing/2014/main" id="{A8E9E0A9-1EA9-4516-9DC5-43A351E6F8A9}"/>
              </a:ext>
            </a:extLst>
          </p:cNvPr>
          <p:cNvSpPr>
            <a:spLocks noGrp="1"/>
          </p:cNvSpPr>
          <p:nvPr>
            <p:ph sz="quarter" idx="12"/>
          </p:nvPr>
        </p:nvSpPr>
        <p:spPr/>
        <p:txBody>
          <a:bodyPr/>
          <a:lstStyle/>
          <a:p>
            <a:r>
              <a:rPr lang="en-US" dirty="0"/>
              <a:t>Embed all documents</a:t>
            </a:r>
          </a:p>
          <a:p>
            <a:r>
              <a:rPr lang="en-US" dirty="0"/>
              <a:t>Embed query</a:t>
            </a:r>
          </a:p>
          <a:p>
            <a:r>
              <a:rPr lang="en-US" dirty="0"/>
              <a:t>Retrieve candidate set</a:t>
            </a:r>
          </a:p>
        </p:txBody>
      </p:sp>
    </p:spTree>
    <p:extLst>
      <p:ext uri="{BB962C8B-B14F-4D97-AF65-F5344CB8AC3E}">
        <p14:creationId xmlns:p14="http://schemas.microsoft.com/office/powerpoint/2010/main" val="280865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lstStyle/>
          <a:p>
            <a:fld id="{E038E271-308C-2E46-A3EC-56326F9084CC}" type="slidenum">
              <a:rPr lang="en-US" smtClean="0"/>
              <a:pPr/>
              <a:t>6</a:t>
            </a:fld>
            <a:endParaRPr lang="en-US" dirty="0"/>
          </a:p>
        </p:txBody>
      </p:sp>
      <p:sp>
        <p:nvSpPr>
          <p:cNvPr id="8" name="Title 7">
            <a:extLst>
              <a:ext uri="{FF2B5EF4-FFF2-40B4-BE49-F238E27FC236}">
                <a16:creationId xmlns:a16="http://schemas.microsoft.com/office/drawing/2014/main" id="{8718D8DA-6885-4043-91C1-32FF4660B5E3}"/>
              </a:ext>
            </a:extLst>
          </p:cNvPr>
          <p:cNvSpPr>
            <a:spLocks noGrp="1"/>
          </p:cNvSpPr>
          <p:nvPr>
            <p:ph type="title"/>
          </p:nvPr>
        </p:nvSpPr>
        <p:spPr/>
        <p:txBody>
          <a:bodyPr/>
          <a:lstStyle/>
          <a:p>
            <a:r>
              <a:rPr lang="en-US" dirty="0"/>
              <a:t>Cross</a:t>
            </a:r>
            <a:r>
              <a:rPr lang="en-US" noProof="0" dirty="0"/>
              <a:t>-Encoder</a:t>
            </a:r>
          </a:p>
        </p:txBody>
      </p:sp>
      <p:pic>
        <p:nvPicPr>
          <p:cNvPr id="7" name="Tijdelijke aanduiding voor afbeelding 6">
            <a:extLst>
              <a:ext uri="{FF2B5EF4-FFF2-40B4-BE49-F238E27FC236}">
                <a16:creationId xmlns:a16="http://schemas.microsoft.com/office/drawing/2014/main" id="{13A8A917-8179-244C-B764-A34F66291235}"/>
              </a:ext>
            </a:extLst>
          </p:cNvPr>
          <p:cNvPicPr>
            <a:picLocks noGrp="1" noChangeAspect="1"/>
          </p:cNvPicPr>
          <p:nvPr>
            <p:ph type="pic" idx="1"/>
          </p:nvPr>
        </p:nvPicPr>
        <p:blipFill>
          <a:blip r:embed="rId3"/>
          <a:srcRect/>
          <a:stretch/>
        </p:blipFill>
        <p:spPr>
          <a:xfrm>
            <a:off x="1090539" y="2228855"/>
            <a:ext cx="4212431" cy="2400290"/>
          </a:xfrm>
          <a:solidFill>
            <a:schemeClr val="tx2"/>
          </a:solidFill>
        </p:spPr>
      </p:pic>
      <p:sp>
        <p:nvSpPr>
          <p:cNvPr id="9" name="Content Placeholder 8">
            <a:extLst>
              <a:ext uri="{FF2B5EF4-FFF2-40B4-BE49-F238E27FC236}">
                <a16:creationId xmlns:a16="http://schemas.microsoft.com/office/drawing/2014/main" id="{A8E9E0A9-1EA9-4516-9DC5-43A351E6F8A9}"/>
              </a:ext>
            </a:extLst>
          </p:cNvPr>
          <p:cNvSpPr>
            <a:spLocks noGrp="1"/>
          </p:cNvSpPr>
          <p:nvPr>
            <p:ph sz="quarter" idx="12"/>
          </p:nvPr>
        </p:nvSpPr>
        <p:spPr/>
        <p:txBody>
          <a:bodyPr/>
          <a:lstStyle/>
          <a:p>
            <a:r>
              <a:rPr lang="en-US" dirty="0"/>
              <a:t>Re-Ranker</a:t>
            </a:r>
          </a:p>
          <a:p>
            <a:r>
              <a:rPr lang="en-US" dirty="0"/>
              <a:t>Pairwise comparison</a:t>
            </a:r>
          </a:p>
          <a:p>
            <a:r>
              <a:rPr lang="en-US" dirty="0"/>
              <a:t>Relevance score 0…1</a:t>
            </a:r>
          </a:p>
        </p:txBody>
      </p:sp>
    </p:spTree>
    <p:extLst>
      <p:ext uri="{BB962C8B-B14F-4D97-AF65-F5344CB8AC3E}">
        <p14:creationId xmlns:p14="http://schemas.microsoft.com/office/powerpoint/2010/main" val="422091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p:txBody>
          <a:bodyPr/>
          <a:lstStyle/>
          <a:p>
            <a:fld id="{E038E271-308C-2E46-A3EC-56326F9084CC}" type="slidenum">
              <a:rPr lang="nl-BE" smtClean="0"/>
              <a:pPr/>
              <a:t>7</a:t>
            </a:fld>
            <a:endParaRPr lang="nl-BE" dirty="0"/>
          </a:p>
        </p:txBody>
      </p:sp>
      <p:sp>
        <p:nvSpPr>
          <p:cNvPr id="6" name="Title 5">
            <a:extLst>
              <a:ext uri="{FF2B5EF4-FFF2-40B4-BE49-F238E27FC236}">
                <a16:creationId xmlns:a16="http://schemas.microsoft.com/office/drawing/2014/main" id="{23494FE7-D33E-49E5-9FED-BE14093B97DF}"/>
              </a:ext>
            </a:extLst>
          </p:cNvPr>
          <p:cNvSpPr>
            <a:spLocks noGrp="1"/>
          </p:cNvSpPr>
          <p:nvPr>
            <p:ph type="title"/>
          </p:nvPr>
        </p:nvSpPr>
        <p:spPr/>
        <p:txBody>
          <a:bodyPr/>
          <a:lstStyle/>
          <a:p>
            <a:r>
              <a:rPr lang="en-US" noProof="0" dirty="0"/>
              <a:t>Pretrained models</a:t>
            </a:r>
          </a:p>
        </p:txBody>
      </p:sp>
      <p:sp>
        <p:nvSpPr>
          <p:cNvPr id="7" name="Text Placeholder 6">
            <a:extLst>
              <a:ext uri="{FF2B5EF4-FFF2-40B4-BE49-F238E27FC236}">
                <a16:creationId xmlns:a16="http://schemas.microsoft.com/office/drawing/2014/main" id="{2D361F8A-5995-48A9-9138-5390614326DE}"/>
              </a:ext>
            </a:extLst>
          </p:cNvPr>
          <p:cNvSpPr>
            <a:spLocks noGrp="1"/>
          </p:cNvSpPr>
          <p:nvPr>
            <p:ph sz="quarter" idx="12"/>
          </p:nvPr>
        </p:nvSpPr>
        <p:spPr/>
        <p:txBody>
          <a:bodyPr/>
          <a:lstStyle/>
          <a:p>
            <a:r>
              <a:rPr lang="nl-BE" dirty="0"/>
              <a:t>MSMARCO</a:t>
            </a:r>
          </a:p>
          <a:p>
            <a:pPr lvl="1"/>
            <a:r>
              <a:rPr lang="nl-BE" dirty="0"/>
              <a:t>500k </a:t>
            </a:r>
            <a:r>
              <a:rPr lang="nl-BE" dirty="0" err="1"/>
              <a:t>queries</a:t>
            </a:r>
            <a:r>
              <a:rPr lang="nl-BE" dirty="0"/>
              <a:t> </a:t>
            </a:r>
            <a:r>
              <a:rPr lang="nl-BE" dirty="0" err="1"/>
              <a:t>from</a:t>
            </a:r>
            <a:r>
              <a:rPr lang="nl-BE" dirty="0"/>
              <a:t> Bing search</a:t>
            </a:r>
          </a:p>
          <a:p>
            <a:r>
              <a:rPr lang="nl-BE" dirty="0"/>
              <a:t>Bi-Encoder</a:t>
            </a:r>
          </a:p>
          <a:p>
            <a:pPr lvl="1"/>
            <a:r>
              <a:rPr lang="en-US" b="0" i="0" dirty="0">
                <a:effectLst/>
                <a:latin typeface="-apple-system"/>
              </a:rPr>
              <a:t>msmarco-bert-base-dot-v5</a:t>
            </a:r>
            <a:endParaRPr lang="nl-BE" dirty="0"/>
          </a:p>
          <a:p>
            <a:r>
              <a:rPr lang="nl-BE" dirty="0"/>
              <a:t>Cross-Encoder</a:t>
            </a:r>
          </a:p>
          <a:p>
            <a:pPr lvl="1"/>
            <a:r>
              <a:rPr lang="nl-BE" dirty="0"/>
              <a:t>cross-encoder/ms-marco-TinyBERT-L-2-v2</a:t>
            </a:r>
            <a:endParaRPr lang="en-US" b="0" i="0" dirty="0">
              <a:effectLst/>
              <a:latin typeface="-apple-system"/>
            </a:endParaRPr>
          </a:p>
        </p:txBody>
      </p:sp>
      <p:pic>
        <p:nvPicPr>
          <p:cNvPr id="16" name="Picture 15" descr="Diagram&#10;&#10;Description automatically generated">
            <a:extLst>
              <a:ext uri="{FF2B5EF4-FFF2-40B4-BE49-F238E27FC236}">
                <a16:creationId xmlns:a16="http://schemas.microsoft.com/office/drawing/2014/main" id="{9A8668E0-2FF2-48B2-B838-B6262AC79409}"/>
              </a:ext>
            </a:extLst>
          </p:cNvPr>
          <p:cNvPicPr>
            <a:picLocks noChangeAspect="1"/>
          </p:cNvPicPr>
          <p:nvPr/>
        </p:nvPicPr>
        <p:blipFill>
          <a:blip r:embed="rId3"/>
          <a:stretch>
            <a:fillRect/>
          </a:stretch>
        </p:blipFill>
        <p:spPr>
          <a:xfrm>
            <a:off x="180975" y="1751088"/>
            <a:ext cx="5967632" cy="3355824"/>
          </a:xfrm>
          <a:prstGeom prst="rect">
            <a:avLst/>
          </a:prstGeom>
        </p:spPr>
      </p:pic>
    </p:spTree>
    <p:extLst>
      <p:ext uri="{BB962C8B-B14F-4D97-AF65-F5344CB8AC3E}">
        <p14:creationId xmlns:p14="http://schemas.microsoft.com/office/powerpoint/2010/main" val="1814010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CCF7B1-B9AE-A34E-B504-44173987E70C}"/>
              </a:ext>
            </a:extLst>
          </p:cNvPr>
          <p:cNvSpPr>
            <a:spLocks noGrp="1"/>
          </p:cNvSpPr>
          <p:nvPr>
            <p:ph type="sldNum" sz="quarter" idx="10"/>
          </p:nvPr>
        </p:nvSpPr>
        <p:spPr>
          <a:xfrm>
            <a:off x="8923493" y="6339173"/>
            <a:ext cx="2644619" cy="365125"/>
          </a:xfrm>
        </p:spPr>
        <p:txBody>
          <a:bodyPr/>
          <a:lstStyle/>
          <a:p>
            <a:fld id="{E038E271-308C-2E46-A3EC-56326F9084CC}" type="slidenum">
              <a:rPr lang="en-US" smtClean="0"/>
              <a:pPr/>
              <a:t>8</a:t>
            </a:fld>
            <a:endParaRPr lang="en-US" dirty="0"/>
          </a:p>
        </p:txBody>
      </p:sp>
      <p:sp>
        <p:nvSpPr>
          <p:cNvPr id="8" name="Title 7">
            <a:extLst>
              <a:ext uri="{FF2B5EF4-FFF2-40B4-BE49-F238E27FC236}">
                <a16:creationId xmlns:a16="http://schemas.microsoft.com/office/drawing/2014/main" id="{8718D8DA-6885-4043-91C1-32FF4660B5E3}"/>
              </a:ext>
            </a:extLst>
          </p:cNvPr>
          <p:cNvSpPr>
            <a:spLocks noGrp="1"/>
          </p:cNvSpPr>
          <p:nvPr>
            <p:ph type="title"/>
          </p:nvPr>
        </p:nvSpPr>
        <p:spPr/>
        <p:txBody>
          <a:bodyPr/>
          <a:lstStyle/>
          <a:p>
            <a:r>
              <a:rPr lang="en-US" dirty="0"/>
              <a:t>Fine-tune model</a:t>
            </a:r>
            <a:endParaRPr lang="en-US" noProof="0" dirty="0"/>
          </a:p>
        </p:txBody>
      </p:sp>
      <p:sp>
        <p:nvSpPr>
          <p:cNvPr id="9" name="Content Placeholder 8">
            <a:extLst>
              <a:ext uri="{FF2B5EF4-FFF2-40B4-BE49-F238E27FC236}">
                <a16:creationId xmlns:a16="http://schemas.microsoft.com/office/drawing/2014/main" id="{A8E9E0A9-1EA9-4516-9DC5-43A351E6F8A9}"/>
              </a:ext>
            </a:extLst>
          </p:cNvPr>
          <p:cNvSpPr>
            <a:spLocks noGrp="1"/>
          </p:cNvSpPr>
          <p:nvPr>
            <p:ph sz="quarter" idx="12"/>
          </p:nvPr>
        </p:nvSpPr>
        <p:spPr/>
        <p:txBody>
          <a:bodyPr/>
          <a:lstStyle/>
          <a:p>
            <a:r>
              <a:rPr lang="en-US" dirty="0"/>
              <a:t>Provided labels</a:t>
            </a:r>
          </a:p>
        </p:txBody>
      </p:sp>
      <p:pic>
        <p:nvPicPr>
          <p:cNvPr id="1026" name="Picture 2" descr="MultipleNegativesRankingLoss">
            <a:extLst>
              <a:ext uri="{FF2B5EF4-FFF2-40B4-BE49-F238E27FC236}">
                <a16:creationId xmlns:a16="http://schemas.microsoft.com/office/drawing/2014/main" id="{4805C711-F1EE-493C-9175-BF4C99DB9FA3}"/>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1256" r="112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62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494FE7-D33E-49E5-9FED-BE14093B97DF}"/>
              </a:ext>
            </a:extLst>
          </p:cNvPr>
          <p:cNvSpPr>
            <a:spLocks noGrp="1"/>
          </p:cNvSpPr>
          <p:nvPr>
            <p:ph type="title"/>
          </p:nvPr>
        </p:nvSpPr>
        <p:spPr/>
        <p:txBody>
          <a:bodyPr/>
          <a:lstStyle/>
          <a:p>
            <a:r>
              <a:rPr lang="en-US" noProof="0" dirty="0"/>
              <a:t>Model Scores</a:t>
            </a:r>
          </a:p>
        </p:txBody>
      </p:sp>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a:xfrm>
            <a:off x="8923493" y="6339173"/>
            <a:ext cx="2644619" cy="365125"/>
          </a:xfrm>
        </p:spPr>
        <p:txBody>
          <a:bodyPr/>
          <a:lstStyle/>
          <a:p>
            <a:fld id="{E038E271-308C-2E46-A3EC-56326F9084CC}" type="slidenum">
              <a:rPr lang="nl-BE" smtClean="0"/>
              <a:pPr/>
              <a:t>9</a:t>
            </a:fld>
            <a:endParaRPr lang="nl-BE" dirty="0"/>
          </a:p>
        </p:txBody>
      </p:sp>
      <p:sp>
        <p:nvSpPr>
          <p:cNvPr id="7" name="Text Placeholder 6">
            <a:extLst>
              <a:ext uri="{FF2B5EF4-FFF2-40B4-BE49-F238E27FC236}">
                <a16:creationId xmlns:a16="http://schemas.microsoft.com/office/drawing/2014/main" id="{2D361F8A-5995-48A9-9138-5390614326DE}"/>
              </a:ext>
            </a:extLst>
          </p:cNvPr>
          <p:cNvSpPr>
            <a:spLocks noGrp="1"/>
          </p:cNvSpPr>
          <p:nvPr>
            <p:ph type="body" sz="quarter" idx="11"/>
          </p:nvPr>
        </p:nvSpPr>
        <p:spPr/>
        <p:txBody>
          <a:bodyPr/>
          <a:lstStyle/>
          <a:p>
            <a:r>
              <a:rPr lang="nl-BE" dirty="0" err="1"/>
              <a:t>BiCrossRetriever</a:t>
            </a:r>
            <a:r>
              <a:rPr lang="nl-BE" dirty="0"/>
              <a:t> </a:t>
            </a:r>
            <a:r>
              <a:rPr lang="nl-BE" dirty="0" err="1"/>
              <a:t>worse</a:t>
            </a:r>
            <a:r>
              <a:rPr lang="nl-BE" dirty="0"/>
              <a:t> </a:t>
            </a:r>
            <a:r>
              <a:rPr lang="nl-BE" dirty="0" err="1"/>
              <a:t>than</a:t>
            </a:r>
            <a:r>
              <a:rPr lang="nl-BE" dirty="0"/>
              <a:t> </a:t>
            </a:r>
            <a:r>
              <a:rPr lang="nl-BE" dirty="0" err="1"/>
              <a:t>expected</a:t>
            </a:r>
            <a:endParaRPr lang="nl-BE" dirty="0"/>
          </a:p>
          <a:p>
            <a:r>
              <a:rPr lang="nl-BE" dirty="0" err="1"/>
              <a:t>LuceneRetriever</a:t>
            </a:r>
            <a:r>
              <a:rPr lang="nl-BE" dirty="0"/>
              <a:t> </a:t>
            </a:r>
            <a:r>
              <a:rPr lang="nl-BE" dirty="0" err="1"/>
              <a:t>still</a:t>
            </a:r>
            <a:r>
              <a:rPr lang="nl-BE" dirty="0"/>
              <a:t> best</a:t>
            </a:r>
          </a:p>
          <a:p>
            <a:r>
              <a:rPr lang="nl-BE" dirty="0" err="1"/>
              <a:t>LuceneCrossRetriever</a:t>
            </a:r>
            <a:r>
              <a:rPr lang="nl-BE" dirty="0"/>
              <a:t>: </a:t>
            </a:r>
            <a:r>
              <a:rPr lang="nl-BE" dirty="0" err="1"/>
              <a:t>combination</a:t>
            </a:r>
            <a:endParaRPr lang="nl-BE" dirty="0"/>
          </a:p>
        </p:txBody>
      </p:sp>
      <p:graphicFrame>
        <p:nvGraphicFramePr>
          <p:cNvPr id="2" name="Table 4">
            <a:extLst>
              <a:ext uri="{FF2B5EF4-FFF2-40B4-BE49-F238E27FC236}">
                <a16:creationId xmlns:a16="http://schemas.microsoft.com/office/drawing/2014/main" id="{6786FB92-6CEF-496D-8C3C-76F2E25427BB}"/>
              </a:ext>
            </a:extLst>
          </p:cNvPr>
          <p:cNvGraphicFramePr>
            <a:graphicFrameLocks noGrp="1"/>
          </p:cNvGraphicFramePr>
          <p:nvPr>
            <p:extLst>
              <p:ext uri="{D42A27DB-BD31-4B8C-83A1-F6EECF244321}">
                <p14:modId xmlns:p14="http://schemas.microsoft.com/office/powerpoint/2010/main" val="4100659324"/>
              </p:ext>
            </p:extLst>
          </p:nvPr>
        </p:nvGraphicFramePr>
        <p:xfrm>
          <a:off x="2032000" y="3655973"/>
          <a:ext cx="8127999" cy="1828800"/>
        </p:xfrm>
        <a:graphic>
          <a:graphicData uri="http://schemas.openxmlformats.org/drawingml/2006/table">
            <a:tbl>
              <a:tblPr firstRow="1" bandRow="1">
                <a:tableStyleId>{5C22544A-7EE6-4342-B048-85BDC9FD1C3A}</a:tableStyleId>
              </a:tblPr>
              <a:tblGrid>
                <a:gridCol w="2905760">
                  <a:extLst>
                    <a:ext uri="{9D8B030D-6E8A-4147-A177-3AD203B41FA5}">
                      <a16:colId xmlns:a16="http://schemas.microsoft.com/office/drawing/2014/main" val="1336070813"/>
                    </a:ext>
                  </a:extLst>
                </a:gridCol>
                <a:gridCol w="2512906">
                  <a:extLst>
                    <a:ext uri="{9D8B030D-6E8A-4147-A177-3AD203B41FA5}">
                      <a16:colId xmlns:a16="http://schemas.microsoft.com/office/drawing/2014/main" val="3917320609"/>
                    </a:ext>
                  </a:extLst>
                </a:gridCol>
                <a:gridCol w="2709333">
                  <a:extLst>
                    <a:ext uri="{9D8B030D-6E8A-4147-A177-3AD203B41FA5}">
                      <a16:colId xmlns:a16="http://schemas.microsoft.com/office/drawing/2014/main" val="1251046428"/>
                    </a:ext>
                  </a:extLst>
                </a:gridCol>
              </a:tblGrid>
              <a:tr h="370840">
                <a:tc>
                  <a:txBody>
                    <a:bodyPr/>
                    <a:lstStyle/>
                    <a:p>
                      <a:r>
                        <a:rPr lang="en-US" dirty="0"/>
                        <a:t>Name</a:t>
                      </a:r>
                      <a:endParaRPr lang="en-BE" dirty="0"/>
                    </a:p>
                  </a:txBody>
                  <a:tcPr/>
                </a:tc>
                <a:tc>
                  <a:txBody>
                    <a:bodyPr/>
                    <a:lstStyle/>
                    <a:p>
                      <a:r>
                        <a:rPr lang="en-US" dirty="0"/>
                        <a:t>Recall@10</a:t>
                      </a:r>
                      <a:endParaRPr lang="en-BE" dirty="0"/>
                    </a:p>
                  </a:txBody>
                  <a:tcPr/>
                </a:tc>
                <a:tc>
                  <a:txBody>
                    <a:bodyPr/>
                    <a:lstStyle/>
                    <a:p>
                      <a:r>
                        <a:rPr lang="en-US" dirty="0"/>
                        <a:t>Precision@10</a:t>
                      </a:r>
                      <a:endParaRPr lang="en-BE" dirty="0"/>
                    </a:p>
                  </a:txBody>
                  <a:tcPr/>
                </a:tc>
                <a:extLst>
                  <a:ext uri="{0D108BD9-81ED-4DB2-BD59-A6C34878D82A}">
                    <a16:rowId xmlns:a16="http://schemas.microsoft.com/office/drawing/2014/main" val="3771822658"/>
                  </a:ext>
                </a:extLst>
              </a:tr>
              <a:tr h="370840">
                <a:tc>
                  <a:txBody>
                    <a:bodyPr/>
                    <a:lstStyle/>
                    <a:p>
                      <a:r>
                        <a:rPr lang="en-US" dirty="0" err="1"/>
                        <a:t>LuceneRetriever</a:t>
                      </a:r>
                      <a:endParaRPr lang="en-BE" dirty="0"/>
                    </a:p>
                  </a:txBody>
                  <a:tcPr/>
                </a:tc>
                <a:tc>
                  <a:txBody>
                    <a:bodyPr/>
                    <a:lstStyle/>
                    <a:p>
                      <a:r>
                        <a:rPr lang="en-BE" sz="2400" b="0" i="0" u="none" strike="noStrike" kern="1200" dirty="0">
                          <a:solidFill>
                            <a:schemeClr val="dk1"/>
                          </a:solidFill>
                          <a:effectLst/>
                          <a:latin typeface="+mn-lt"/>
                          <a:ea typeface="+mn-ea"/>
                          <a:cs typeface="+mn-cs"/>
                        </a:rPr>
                        <a:t>0.49958</a:t>
                      </a:r>
                      <a:endParaRPr lang="en-BE" dirty="0"/>
                    </a:p>
                  </a:txBody>
                  <a:tcPr/>
                </a:tc>
                <a:tc>
                  <a:txBody>
                    <a:bodyPr/>
                    <a:lstStyle/>
                    <a:p>
                      <a:r>
                        <a:rPr lang="en-BE" sz="2400" b="0" i="0" u="none" strike="noStrike" kern="1200" dirty="0">
                          <a:solidFill>
                            <a:schemeClr val="dk1"/>
                          </a:solidFill>
                          <a:effectLst/>
                          <a:latin typeface="+mn-lt"/>
                          <a:ea typeface="+mn-ea"/>
                          <a:cs typeface="+mn-cs"/>
                        </a:rPr>
                        <a:t>0.49642</a:t>
                      </a:r>
                      <a:endParaRPr lang="en-BE" dirty="0"/>
                    </a:p>
                  </a:txBody>
                  <a:tcPr/>
                </a:tc>
                <a:extLst>
                  <a:ext uri="{0D108BD9-81ED-4DB2-BD59-A6C34878D82A}">
                    <a16:rowId xmlns:a16="http://schemas.microsoft.com/office/drawing/2014/main" val="1229355038"/>
                  </a:ext>
                </a:extLst>
              </a:tr>
              <a:tr h="370840">
                <a:tc>
                  <a:txBody>
                    <a:bodyPr/>
                    <a:lstStyle/>
                    <a:p>
                      <a:r>
                        <a:rPr lang="en-US" dirty="0" err="1"/>
                        <a:t>BiCrossRetriever</a:t>
                      </a:r>
                      <a:endParaRPr lang="en-BE" dirty="0"/>
                    </a:p>
                  </a:txBody>
                  <a:tcPr/>
                </a:tc>
                <a:tc>
                  <a:txBody>
                    <a:bodyPr/>
                    <a:lstStyle/>
                    <a:p>
                      <a:r>
                        <a:rPr lang="en-BE" sz="2400" b="0" i="0" u="none" strike="noStrike" kern="1200" dirty="0">
                          <a:solidFill>
                            <a:schemeClr val="dk1"/>
                          </a:solidFill>
                          <a:effectLst/>
                          <a:latin typeface="+mn-lt"/>
                          <a:ea typeface="+mn-ea"/>
                          <a:cs typeface="+mn-cs"/>
                        </a:rPr>
                        <a:t>0.25137</a:t>
                      </a:r>
                      <a:endParaRPr lang="en-BE" dirty="0"/>
                    </a:p>
                  </a:txBody>
                  <a:tcPr/>
                </a:tc>
                <a:tc>
                  <a:txBody>
                    <a:bodyPr/>
                    <a:lstStyle/>
                    <a:p>
                      <a:r>
                        <a:rPr lang="en-BE" sz="2400" b="0" i="0" u="none" strike="noStrike" kern="1200" dirty="0">
                          <a:solidFill>
                            <a:schemeClr val="dk1"/>
                          </a:solidFill>
                          <a:effectLst/>
                          <a:latin typeface="+mn-lt"/>
                          <a:ea typeface="+mn-ea"/>
                          <a:cs typeface="+mn-cs"/>
                        </a:rPr>
                        <a:t>0.30258</a:t>
                      </a:r>
                      <a:endParaRPr lang="en-BE" dirty="0"/>
                    </a:p>
                  </a:txBody>
                  <a:tcPr/>
                </a:tc>
                <a:extLst>
                  <a:ext uri="{0D108BD9-81ED-4DB2-BD59-A6C34878D82A}">
                    <a16:rowId xmlns:a16="http://schemas.microsoft.com/office/drawing/2014/main" val="311981414"/>
                  </a:ext>
                </a:extLst>
              </a:tr>
              <a:tr h="370840">
                <a:tc>
                  <a:txBody>
                    <a:bodyPr/>
                    <a:lstStyle/>
                    <a:p>
                      <a:r>
                        <a:rPr lang="en-US" dirty="0" err="1"/>
                        <a:t>LuceneCrossRetriever</a:t>
                      </a:r>
                      <a:endParaRPr lang="en-BE" dirty="0"/>
                    </a:p>
                  </a:txBody>
                  <a:tcPr/>
                </a:tc>
                <a:tc>
                  <a:txBody>
                    <a:bodyPr/>
                    <a:lstStyle/>
                    <a:p>
                      <a:r>
                        <a:rPr lang="en-BE" sz="2400" b="0" i="0" u="none" strike="noStrike" kern="1200" dirty="0">
                          <a:solidFill>
                            <a:schemeClr val="dk1"/>
                          </a:solidFill>
                          <a:effectLst/>
                          <a:latin typeface="+mn-lt"/>
                          <a:ea typeface="+mn-ea"/>
                          <a:cs typeface="+mn-cs"/>
                        </a:rPr>
                        <a:t>0.43721</a:t>
                      </a:r>
                      <a:endParaRPr lang="en-BE" dirty="0"/>
                    </a:p>
                  </a:txBody>
                  <a:tcPr/>
                </a:tc>
                <a:tc>
                  <a:txBody>
                    <a:bodyPr/>
                    <a:lstStyle/>
                    <a:p>
                      <a:r>
                        <a:rPr lang="en-BE" sz="2400" b="0" i="0" u="none" strike="noStrike" kern="1200" dirty="0">
                          <a:solidFill>
                            <a:schemeClr val="dk1"/>
                          </a:solidFill>
                          <a:effectLst/>
                          <a:latin typeface="+mn-lt"/>
                          <a:ea typeface="+mn-ea"/>
                          <a:cs typeface="+mn-cs"/>
                        </a:rPr>
                        <a:t>0.43416</a:t>
                      </a:r>
                      <a:endParaRPr lang="en-BE" dirty="0"/>
                    </a:p>
                  </a:txBody>
                  <a:tcPr/>
                </a:tc>
                <a:extLst>
                  <a:ext uri="{0D108BD9-81ED-4DB2-BD59-A6C34878D82A}">
                    <a16:rowId xmlns:a16="http://schemas.microsoft.com/office/drawing/2014/main" val="1707400242"/>
                  </a:ext>
                </a:extLst>
              </a:tr>
            </a:tbl>
          </a:graphicData>
        </a:graphic>
      </p:graphicFrame>
    </p:spTree>
    <p:extLst>
      <p:ext uri="{BB962C8B-B14F-4D97-AF65-F5344CB8AC3E}">
        <p14:creationId xmlns:p14="http://schemas.microsoft.com/office/powerpoint/2010/main" val="1923371752"/>
      </p:ext>
    </p:extLst>
  </p:cSld>
  <p:clrMapOvr>
    <a:masterClrMapping/>
  </p:clrMapOvr>
</p:sld>
</file>

<file path=ppt/theme/theme1.xml><?xml version="1.0" encoding="utf-8"?>
<a:theme xmlns:a="http://schemas.openxmlformats.org/drawingml/2006/main" name="UAntwerpen-content">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a14="http://schemas.microsoft.com/office/drawing/2010/main" xmlns="" xmlns:p="http://schemas.openxmlformats.org/presentationml/2006/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2.xml><?xml version="1.0" encoding="utf-8"?>
<a:theme xmlns:a="http://schemas.openxmlformats.org/drawingml/2006/main" name="UAntwerpen_titleslides">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A93269-0A2D-4449-AFE7-E8570D6EC4CB}">
  <ds:schemaRefs>
    <ds:schemaRef ds:uri="http://purl.org/dc/elements/1.1/"/>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e4e19ae9-58fe-4993-a35b-a8a84bb511ff"/>
    <ds:schemaRef ds:uri="http://purl.org/dc/dcmitype/"/>
    <ds:schemaRef ds:uri="http://schemas.microsoft.com/office/infopath/2007/PartnerControls"/>
    <ds:schemaRef ds:uri="a09e4e9c-009f-4841-8876-57cddbde6e17"/>
    <ds:schemaRef ds:uri="http://purl.org/dc/terms/"/>
  </ds:schemaRefs>
</ds:datastoreItem>
</file>

<file path=customXml/itemProps2.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6EDECA-2FC6-4CC6-BF57-774C7A66E7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vdp_powerpoint</Template>
  <TotalTime>0</TotalTime>
  <Words>694</Words>
  <Application>Microsoft Office PowerPoint</Application>
  <PresentationFormat>Widescreen</PresentationFormat>
  <Paragraphs>149</Paragraphs>
  <Slides>17</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-apple-system</vt:lpstr>
      <vt:lpstr>Arial</vt:lpstr>
      <vt:lpstr>Calibri</vt:lpstr>
      <vt:lpstr>Calibri Light</vt:lpstr>
      <vt:lpstr>ITC Officina Sans Std Book</vt:lpstr>
      <vt:lpstr>Trebuchet MS</vt:lpstr>
      <vt:lpstr>Verdana</vt:lpstr>
      <vt:lpstr>Wingdings</vt:lpstr>
      <vt:lpstr>UAntwerpen-content</vt:lpstr>
      <vt:lpstr>UAntwerpen_titleslides</vt:lpstr>
      <vt:lpstr>Neural retrieval model - Document ranking</vt:lpstr>
      <vt:lpstr>BERT</vt:lpstr>
      <vt:lpstr>Architecture</vt:lpstr>
      <vt:lpstr>PowerPoint Presentation</vt:lpstr>
      <vt:lpstr>Bi-Encoder</vt:lpstr>
      <vt:lpstr>Cross-Encoder</vt:lpstr>
      <vt:lpstr>Pretrained models</vt:lpstr>
      <vt:lpstr>Fine-tune model</vt:lpstr>
      <vt:lpstr>Model Scores</vt:lpstr>
      <vt:lpstr>CrossEncoder selection</vt:lpstr>
      <vt:lpstr>Epochs</vt:lpstr>
      <vt:lpstr>Truncate Length</vt:lpstr>
      <vt:lpstr>Relevant Threshold</vt:lpstr>
      <vt:lpstr>Other parameters</vt:lpstr>
      <vt:lpstr>Final Results - Recommending</vt:lpstr>
      <vt:lpstr>Final Results - Labelling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Arno Deceuninck</cp:lastModifiedBy>
  <cp:revision>63</cp:revision>
  <dcterms:created xsi:type="dcterms:W3CDTF">2020-12-07T09:05:54Z</dcterms:created>
  <dcterms:modified xsi:type="dcterms:W3CDTF">2022-01-03T20:12:08Z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