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57" r:id="rId4"/>
    <p:sldId id="258" r:id="rId5"/>
    <p:sldId id="271" r:id="rId6"/>
    <p:sldId id="259" r:id="rId7"/>
    <p:sldId id="276" r:id="rId8"/>
    <p:sldId id="277" r:id="rId9"/>
    <p:sldId id="263" r:id="rId10"/>
    <p:sldId id="260" r:id="rId11"/>
    <p:sldId id="261" r:id="rId12"/>
    <p:sldId id="262" r:id="rId13"/>
    <p:sldId id="264" r:id="rId14"/>
    <p:sldId id="266" r:id="rId15"/>
    <p:sldId id="267" r:id="rId16"/>
    <p:sldId id="268" r:id="rId17"/>
    <p:sldId id="269" r:id="rId18"/>
    <p:sldId id="270" r:id="rId19"/>
    <p:sldId id="274" r:id="rId20"/>
    <p:sldId id="273" r:id="rId21"/>
    <p:sldId id="272" r:id="rId22"/>
    <p:sldId id="265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92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van Berlo" userId="f4e0d0e4791bf296" providerId="LiveId" clId="{5EB9F8CE-91AB-42B8-9B65-9B1E257B844C}"/>
    <pc:docChg chg="undo custSel addSld modSld sldOrd">
      <pc:chgData name="Marcel van Berlo" userId="f4e0d0e4791bf296" providerId="LiveId" clId="{5EB9F8CE-91AB-42B8-9B65-9B1E257B844C}" dt="2022-11-10T15:50:59.524" v="272" actId="20577"/>
      <pc:docMkLst>
        <pc:docMk/>
      </pc:docMkLst>
      <pc:sldChg chg="modSp mod">
        <pc:chgData name="Marcel van Berlo" userId="f4e0d0e4791bf296" providerId="LiveId" clId="{5EB9F8CE-91AB-42B8-9B65-9B1E257B844C}" dt="2022-11-10T15:48:32.640" v="224" actId="20577"/>
        <pc:sldMkLst>
          <pc:docMk/>
          <pc:sldMk cId="2673489734" sldId="259"/>
        </pc:sldMkLst>
        <pc:spChg chg="mod">
          <ac:chgData name="Marcel van Berlo" userId="f4e0d0e4791bf296" providerId="LiveId" clId="{5EB9F8CE-91AB-42B8-9B65-9B1E257B844C}" dt="2022-11-10T15:48:32.640" v="224" actId="20577"/>
          <ac:spMkLst>
            <pc:docMk/>
            <pc:sldMk cId="2673489734" sldId="259"/>
            <ac:spMk id="2" creationId="{1A25350F-E8F5-4366-A4D5-19759D236F02}"/>
          </ac:spMkLst>
        </pc:spChg>
      </pc:sldChg>
      <pc:sldChg chg="modSp mod">
        <pc:chgData name="Marcel van Berlo" userId="f4e0d0e4791bf296" providerId="LiveId" clId="{5EB9F8CE-91AB-42B8-9B65-9B1E257B844C}" dt="2022-11-10T15:48:39.304" v="227" actId="20577"/>
        <pc:sldMkLst>
          <pc:docMk/>
          <pc:sldMk cId="2014702594" sldId="263"/>
        </pc:sldMkLst>
        <pc:spChg chg="mod">
          <ac:chgData name="Marcel van Berlo" userId="f4e0d0e4791bf296" providerId="LiveId" clId="{5EB9F8CE-91AB-42B8-9B65-9B1E257B844C}" dt="2022-11-10T15:48:39.304" v="227" actId="20577"/>
          <ac:spMkLst>
            <pc:docMk/>
            <pc:sldMk cId="2014702594" sldId="263"/>
            <ac:spMk id="2" creationId="{EFC04878-B1B7-4EF0-B93C-D1FDD3F81378}"/>
          </ac:spMkLst>
        </pc:spChg>
      </pc:sldChg>
      <pc:sldChg chg="ord">
        <pc:chgData name="Marcel van Berlo" userId="f4e0d0e4791bf296" providerId="LiveId" clId="{5EB9F8CE-91AB-42B8-9B65-9B1E257B844C}" dt="2022-11-10T15:50:33.353" v="257"/>
        <pc:sldMkLst>
          <pc:docMk/>
          <pc:sldMk cId="2662212960" sldId="272"/>
        </pc:sldMkLst>
      </pc:sldChg>
      <pc:sldChg chg="addSp delSp modSp mod modAnim">
        <pc:chgData name="Marcel van Berlo" userId="f4e0d0e4791bf296" providerId="LiveId" clId="{5EB9F8CE-91AB-42B8-9B65-9B1E257B844C}" dt="2022-11-10T15:46:22.550" v="160" actId="20577"/>
        <pc:sldMkLst>
          <pc:docMk/>
          <pc:sldMk cId="3896682557" sldId="273"/>
        </pc:sldMkLst>
        <pc:spChg chg="mod">
          <ac:chgData name="Marcel van Berlo" userId="f4e0d0e4791bf296" providerId="LiveId" clId="{5EB9F8CE-91AB-42B8-9B65-9B1E257B844C}" dt="2022-11-10T15:45:30.050" v="151" actId="14100"/>
          <ac:spMkLst>
            <pc:docMk/>
            <pc:sldMk cId="3896682557" sldId="273"/>
            <ac:spMk id="4" creationId="{C44D0A6A-693D-46E0-B449-4326259D2623}"/>
          </ac:spMkLst>
        </pc:spChg>
        <pc:spChg chg="mod">
          <ac:chgData name="Marcel van Berlo" userId="f4e0d0e4791bf296" providerId="LiveId" clId="{5EB9F8CE-91AB-42B8-9B65-9B1E257B844C}" dt="2022-11-10T15:46:22.550" v="160" actId="20577"/>
          <ac:spMkLst>
            <pc:docMk/>
            <pc:sldMk cId="3896682557" sldId="273"/>
            <ac:spMk id="50" creationId="{DDA66DEE-C68F-CE72-0E47-DBAB752AE787}"/>
          </ac:spMkLst>
        </pc:spChg>
        <pc:spChg chg="add del mod">
          <ac:chgData name="Marcel van Berlo" userId="f4e0d0e4791bf296" providerId="LiveId" clId="{5EB9F8CE-91AB-42B8-9B65-9B1E257B844C}" dt="2022-11-10T15:45:10.070" v="148"/>
          <ac:spMkLst>
            <pc:docMk/>
            <pc:sldMk cId="3896682557" sldId="273"/>
            <ac:spMk id="53" creationId="{7640A497-E216-E0E1-98C1-6B777EE8035D}"/>
          </ac:spMkLst>
        </pc:spChg>
        <pc:spChg chg="add mod">
          <ac:chgData name="Marcel van Berlo" userId="f4e0d0e4791bf296" providerId="LiveId" clId="{5EB9F8CE-91AB-42B8-9B65-9B1E257B844C}" dt="2022-11-10T15:45:33.472" v="152" actId="1076"/>
          <ac:spMkLst>
            <pc:docMk/>
            <pc:sldMk cId="3896682557" sldId="273"/>
            <ac:spMk id="55" creationId="{C2774B04-599C-F770-5CDA-7DE06954100A}"/>
          </ac:spMkLst>
        </pc:spChg>
        <pc:cxnChg chg="mod">
          <ac:chgData name="Marcel van Berlo" userId="f4e0d0e4791bf296" providerId="LiveId" clId="{5EB9F8CE-91AB-42B8-9B65-9B1E257B844C}" dt="2022-11-10T15:45:30.050" v="151" actId="14100"/>
          <ac:cxnSpMkLst>
            <pc:docMk/>
            <pc:sldMk cId="3896682557" sldId="273"/>
            <ac:cxnSpMk id="27" creationId="{7A5C1CF0-6CDA-4EC6-9A81-23C2678211CA}"/>
          </ac:cxnSpMkLst>
        </pc:cxnChg>
        <pc:cxnChg chg="mod">
          <ac:chgData name="Marcel van Berlo" userId="f4e0d0e4791bf296" providerId="LiveId" clId="{5EB9F8CE-91AB-42B8-9B65-9B1E257B844C}" dt="2022-11-10T15:45:30.050" v="151" actId="14100"/>
          <ac:cxnSpMkLst>
            <pc:docMk/>
            <pc:sldMk cId="3896682557" sldId="273"/>
            <ac:cxnSpMk id="31" creationId="{A57D5FF1-61CA-3ABB-8B8F-D47D1452366F}"/>
          </ac:cxnSpMkLst>
        </pc:cxnChg>
      </pc:sldChg>
      <pc:sldChg chg="addSp delSp modSp add mod addAnim delAnim modAnim">
        <pc:chgData name="Marcel van Berlo" userId="f4e0d0e4791bf296" providerId="LiveId" clId="{5EB9F8CE-91AB-42B8-9B65-9B1E257B844C}" dt="2022-11-10T15:45:10.911" v="149" actId="21"/>
        <pc:sldMkLst>
          <pc:docMk/>
          <pc:sldMk cId="452026850" sldId="274"/>
        </pc:sldMkLst>
        <pc:spChg chg="mod">
          <ac:chgData name="Marcel van Berlo" userId="f4e0d0e4791bf296" providerId="LiveId" clId="{5EB9F8CE-91AB-42B8-9B65-9B1E257B844C}" dt="2022-11-10T15:17:35.684" v="8" actId="20577"/>
          <ac:spMkLst>
            <pc:docMk/>
            <pc:sldMk cId="452026850" sldId="274"/>
            <ac:spMk id="2" creationId="{EFC04878-B1B7-4EF0-B93C-D1FDD3F81378}"/>
          </ac:spMkLst>
        </pc:spChg>
        <pc:spChg chg="mod">
          <ac:chgData name="Marcel van Berlo" userId="f4e0d0e4791bf296" providerId="LiveId" clId="{5EB9F8CE-91AB-42B8-9B65-9B1E257B844C}" dt="2022-11-10T15:34:39.324" v="70" actId="14100"/>
          <ac:spMkLst>
            <pc:docMk/>
            <pc:sldMk cId="452026850" sldId="274"/>
            <ac:spMk id="4" creationId="{C44D0A6A-693D-46E0-B449-4326259D2623}"/>
          </ac:spMkLst>
        </pc:spChg>
        <pc:spChg chg="add mod">
          <ac:chgData name="Marcel van Berlo" userId="f4e0d0e4791bf296" providerId="LiveId" clId="{5EB9F8CE-91AB-42B8-9B65-9B1E257B844C}" dt="2022-11-10T15:32:30.224" v="64" actId="1076"/>
          <ac:spMkLst>
            <pc:docMk/>
            <pc:sldMk cId="452026850" sldId="274"/>
            <ac:spMk id="5" creationId="{7351DDC4-25CD-FAD0-E8F3-814014F7F76E}"/>
          </ac:spMkLst>
        </pc:spChg>
        <pc:spChg chg="add mod">
          <ac:chgData name="Marcel van Berlo" userId="f4e0d0e4791bf296" providerId="LiveId" clId="{5EB9F8CE-91AB-42B8-9B65-9B1E257B844C}" dt="2022-11-10T15:34:54.176" v="71" actId="1076"/>
          <ac:spMkLst>
            <pc:docMk/>
            <pc:sldMk cId="452026850" sldId="274"/>
            <ac:spMk id="8" creationId="{831CCCDA-A89A-E7C3-02B3-975760F86C4A}"/>
          </ac:spMkLst>
        </pc:spChg>
        <pc:spChg chg="add mod">
          <ac:chgData name="Marcel van Berlo" userId="f4e0d0e4791bf296" providerId="LiveId" clId="{5EB9F8CE-91AB-42B8-9B65-9B1E257B844C}" dt="2022-11-10T15:34:29.480" v="68" actId="1076"/>
          <ac:spMkLst>
            <pc:docMk/>
            <pc:sldMk cId="452026850" sldId="274"/>
            <ac:spMk id="10" creationId="{1BF7EF24-5588-7D33-6529-347E3EC40188}"/>
          </ac:spMkLst>
        </pc:spChg>
        <pc:spChg chg="add del mod">
          <ac:chgData name="Marcel van Berlo" userId="f4e0d0e4791bf296" providerId="LiveId" clId="{5EB9F8CE-91AB-42B8-9B65-9B1E257B844C}" dt="2022-11-10T15:45:10.911" v="149" actId="21"/>
          <ac:spMkLst>
            <pc:docMk/>
            <pc:sldMk cId="452026850" sldId="274"/>
            <ac:spMk id="11" creationId="{0A0DBA18-5A8A-006C-8F15-56928A4A0AB2}"/>
          </ac:spMkLst>
        </pc:spChg>
        <pc:spChg chg="add mod">
          <ac:chgData name="Marcel van Berlo" userId="f4e0d0e4791bf296" providerId="LiveId" clId="{5EB9F8CE-91AB-42B8-9B65-9B1E257B844C}" dt="2022-11-10T15:42:46.359" v="140" actId="113"/>
          <ac:spMkLst>
            <pc:docMk/>
            <pc:sldMk cId="452026850" sldId="274"/>
            <ac:spMk id="14" creationId="{F6A6C73C-8ED3-8126-7FB1-6D4BEFAF674B}"/>
          </ac:spMkLst>
        </pc:spChg>
        <pc:spChg chg="del">
          <ac:chgData name="Marcel van Berlo" userId="f4e0d0e4791bf296" providerId="LiveId" clId="{5EB9F8CE-91AB-42B8-9B65-9B1E257B844C}" dt="2022-11-10T15:17:45.195" v="10" actId="478"/>
          <ac:spMkLst>
            <pc:docMk/>
            <pc:sldMk cId="452026850" sldId="274"/>
            <ac:spMk id="50" creationId="{DDA66DEE-C68F-CE72-0E47-DBAB752AE787}"/>
          </ac:spMkLst>
        </pc:spChg>
        <pc:cxnChg chg="mod">
          <ac:chgData name="Marcel van Berlo" userId="f4e0d0e4791bf296" providerId="LiveId" clId="{5EB9F8CE-91AB-42B8-9B65-9B1E257B844C}" dt="2022-11-10T15:34:39.324" v="70" actId="14100"/>
          <ac:cxnSpMkLst>
            <pc:docMk/>
            <pc:sldMk cId="452026850" sldId="274"/>
            <ac:cxnSpMk id="27" creationId="{7A5C1CF0-6CDA-4EC6-9A81-23C2678211CA}"/>
          </ac:cxnSpMkLst>
        </pc:cxnChg>
        <pc:cxnChg chg="del mod">
          <ac:chgData name="Marcel van Berlo" userId="f4e0d0e4791bf296" providerId="LiveId" clId="{5EB9F8CE-91AB-42B8-9B65-9B1E257B844C}" dt="2022-11-10T15:17:40.611" v="9" actId="478"/>
          <ac:cxnSpMkLst>
            <pc:docMk/>
            <pc:sldMk cId="452026850" sldId="274"/>
            <ac:cxnSpMk id="31" creationId="{A57D5FF1-61CA-3ABB-8B8F-D47D1452366F}"/>
          </ac:cxnSpMkLst>
        </pc:cxnChg>
      </pc:sldChg>
      <pc:sldChg chg="modSp new mod">
        <pc:chgData name="Marcel van Berlo" userId="f4e0d0e4791bf296" providerId="LiveId" clId="{5EB9F8CE-91AB-42B8-9B65-9B1E257B844C}" dt="2022-11-10T15:50:17.788" v="255" actId="20577"/>
        <pc:sldMkLst>
          <pc:docMk/>
          <pc:sldMk cId="2263981271" sldId="275"/>
        </pc:sldMkLst>
        <pc:spChg chg="mod">
          <ac:chgData name="Marcel van Berlo" userId="f4e0d0e4791bf296" providerId="LiveId" clId="{5EB9F8CE-91AB-42B8-9B65-9B1E257B844C}" dt="2022-11-10T15:47:16.496" v="166" actId="20577"/>
          <ac:spMkLst>
            <pc:docMk/>
            <pc:sldMk cId="2263981271" sldId="275"/>
            <ac:spMk id="2" creationId="{F968ADA4-2008-C2B2-5B05-438834337FB3}"/>
          </ac:spMkLst>
        </pc:spChg>
        <pc:spChg chg="mod">
          <ac:chgData name="Marcel van Berlo" userId="f4e0d0e4791bf296" providerId="LiveId" clId="{5EB9F8CE-91AB-42B8-9B65-9B1E257B844C}" dt="2022-11-10T15:50:17.788" v="255" actId="20577"/>
          <ac:spMkLst>
            <pc:docMk/>
            <pc:sldMk cId="2263981271" sldId="275"/>
            <ac:spMk id="3" creationId="{D3F67473-DF5D-177A-93ED-5691307D3E88}"/>
          </ac:spMkLst>
        </pc:spChg>
      </pc:sldChg>
      <pc:sldChg chg="modSp new mod">
        <pc:chgData name="Marcel van Berlo" userId="f4e0d0e4791bf296" providerId="LiveId" clId="{5EB9F8CE-91AB-42B8-9B65-9B1E257B844C}" dt="2022-11-10T15:50:59.524" v="272" actId="20577"/>
        <pc:sldMkLst>
          <pc:docMk/>
          <pc:sldMk cId="3832957652" sldId="276"/>
        </pc:sldMkLst>
        <pc:spChg chg="mod">
          <ac:chgData name="Marcel van Berlo" userId="f4e0d0e4791bf296" providerId="LiveId" clId="{5EB9F8CE-91AB-42B8-9B65-9B1E257B844C}" dt="2022-11-10T15:50:59.524" v="272" actId="20577"/>
          <ac:spMkLst>
            <pc:docMk/>
            <pc:sldMk cId="3832957652" sldId="276"/>
            <ac:spMk id="2" creationId="{48934516-FE2F-F657-AA64-CDBEF237EF20}"/>
          </ac:spMkLst>
        </pc:spChg>
      </pc:sldChg>
      <pc:sldChg chg="new">
        <pc:chgData name="Marcel van Berlo" userId="f4e0d0e4791bf296" providerId="LiveId" clId="{5EB9F8CE-91AB-42B8-9B65-9B1E257B844C}" dt="2022-11-10T15:50:47.987" v="259" actId="680"/>
        <pc:sldMkLst>
          <pc:docMk/>
          <pc:sldMk cId="278602488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ADE0DA8-EC86-4CED-A015-224836D9F3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Marcel van Berlo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6FAEB24-23AE-4A76-9CBF-DF1B69D5A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B3E86-04D4-467B-8080-C61927B0F4C2}" type="datetime1">
              <a:rPr lang="en-GB" smtClean="0"/>
              <a:t>10/11/2022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F24DFD-6081-4390-AA7C-D35B34B1D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©Marcel van Berlo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2056BC-A335-479E-AC81-9E7EE93FE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3036-D1F2-42CC-A7E8-7DA283AA6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6437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Marcel van Berlo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BC03-194C-4469-A32E-FEF32DC4DAF9}" type="datetime1">
              <a:rPr lang="en-GB" smtClean="0"/>
              <a:t>10/11/2022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©Marcel van Berlo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AAA9-805E-4008-9FC2-B1E70269F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74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75840-9A70-40C4-8324-E43DF7CF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D09A30-1624-4AD5-8B70-88FF4D47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D47915-40F5-4F4E-B8AC-A7B07A28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97957D-EE86-463F-9777-F35E454F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22060B-8713-43E8-8AF5-EC9F728C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41B9-B107-4EF7-B392-979860F6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0BC19E-3708-4A46-BC34-6574D9AB9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C78A6-CBBC-441F-8C13-E91377A4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D7E947-765D-47B2-92CD-1B9B4E5C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367FC7-757D-4379-9675-5198B412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1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05388C-7B30-4D60-92A6-2130E25F7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98578D-5C54-4E87-BE75-FE59E1A9B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D5A41E-DAB6-4873-82DD-5D6233B7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20670-3542-49D1-84DA-E92E4AEE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F3A328-BDAF-4E20-85A8-89B58FD1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6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2FCA2-0B61-467A-ACCE-7936A26D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405928-A278-4950-B791-E8EFB760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2BEA44-8E58-4A34-8A71-831DE3F6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E96F4-11AE-4D58-9676-8738FE5E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75E34D-E1CD-4EA0-8292-98F30567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5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174D-D70B-46BC-84EB-7CD1F74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310C11-CF27-413C-95B8-8F7821A0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73F5D5-3BBD-4B2F-8A15-A8075D2C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D8CC6B-D929-4495-AAA8-E1D8576D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73608E-F955-41F0-A5B0-04DE4F2A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3843-8C21-4C6E-8639-B3C7E792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9D35C5-8988-40DA-867A-371660E0B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5AC1DA-DC92-44C5-B202-4135F39F2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3CC031-B298-4086-80E2-8353F333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590F5B-5CE1-4CE2-9124-CD8730A2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00A20E-4690-4317-B21D-BEB9350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7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3197D-31B3-4C14-A4CB-24B72179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09D11C-96E1-427C-BF07-DD7F91AF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6A9636-2183-4F33-A9EA-782FE3536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DBD328C-BB95-4C91-BA1C-857E53359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33D8AFD-93F5-4E38-8996-8F9E2647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C11F04-5708-4785-8377-D33D2F22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10EF493-2130-4916-BA0C-D10A7DC3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93DEE7-0B15-4415-86A4-940A23DF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9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33E6A-8ADA-4863-B8C9-22E80C51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C0C69F4-84B7-49CB-B0F3-E1622302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3CB9E-31A3-46B5-9871-5EB3DBA3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9279A2-899D-4CC6-A676-8F8A51F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1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52BD6D-E294-4DE2-8489-E3E993B3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126889B-02C0-4D0F-8473-012BAFFE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B41BB4-61E3-4DD9-B07B-30F43C59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273BB-6C84-46DB-99B4-82FA2BFC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F92B7-4577-44BD-AD76-4BB53D5F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D198FAF-A891-4C33-8AED-16A1D7E59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599FF3-E711-4B85-B70B-E11D0AA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2F20CE-CACB-4411-A537-C30211E4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908F94-0E6B-442B-9F67-BA8513D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6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8B717-83C7-44A3-9426-9C3D600E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35E5788-FBDF-481B-ADC3-331833191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81F2A9-0D4D-4030-9255-1CE52CAB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A5C774-0080-484A-BF50-10D8FCE3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5009A3-0729-428D-B810-F8E2834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6976E5-868B-4897-8F65-0D4FF419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6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508FFC5-3962-489B-B674-90FD86D5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3BEB67-986B-419C-8010-4F1652B0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EF0D5E-94C2-482C-8F67-7A5359200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A2DB86-D919-4E74-B358-F2DF74C64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0E20D2-5026-4637-AB47-C92F6167E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67BB-DB3C-4E83-865F-270646FD0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berlo.marcel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neral_equilibrium_the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ference" TargetMode="External"/><Relationship Id="rId2" Type="http://schemas.openxmlformats.org/officeDocument/2006/relationships/hyperlink" Target="https://en.wikipedia.org/wiki/Feasible_reg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tional_choice_theory#cite_note-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1801E-5BD5-41D6-BCD6-38ECAA1F4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/>
              <a:t>General Irreversibility and Irrationality in economic transactions</a:t>
            </a:r>
            <a:endParaRPr lang="en-GB" sz="44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19217-6D0F-4AB1-8D75-A5A993F9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2438"/>
            <a:ext cx="95208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</a:t>
            </a:r>
            <a:r>
              <a:rPr lang="en-GB" sz="2400" dirty="0"/>
              <a:t> formal basis for extension of existing economic modelling with behavioural deviation from the Fully Informed </a:t>
            </a:r>
            <a:r>
              <a:rPr lang="en-GB" dirty="0"/>
              <a:t>R</a:t>
            </a:r>
            <a:r>
              <a:rPr lang="en-GB" sz="2400" dirty="0"/>
              <a:t>ational </a:t>
            </a:r>
            <a:r>
              <a:rPr lang="en-GB" dirty="0"/>
              <a:t>Decision-making</a:t>
            </a:r>
          </a:p>
          <a:p>
            <a:endParaRPr lang="en-GB" sz="2400" dirty="0"/>
          </a:p>
          <a:p>
            <a:r>
              <a:rPr lang="en-GB" dirty="0" err="1"/>
              <a:t>Ir.Marcel</a:t>
            </a:r>
            <a:r>
              <a:rPr lang="en-GB" dirty="0"/>
              <a:t> van Berlo, 27-10-2022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81F5C5-FA76-411F-8133-F634F671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F44A4F-485F-4175-801F-48A34D9D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583C0A-8ADA-4CB6-889B-3AD4B9B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A1651-BF3C-4551-A264-FB9680B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of economic transactions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0C8437-7C74-4BDF-81F5-E24BA67F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economic transaction involves a choice within a choice-space</a:t>
            </a:r>
          </a:p>
          <a:p>
            <a:r>
              <a:rPr lang="en-GB" dirty="0"/>
              <a:t>The aim of the rational agent is to make a FIRD</a:t>
            </a:r>
          </a:p>
          <a:p>
            <a:r>
              <a:rPr lang="en-GB" dirty="0"/>
              <a:t>In practice there is a difference between the FIRD and the actual choice</a:t>
            </a:r>
          </a:p>
          <a:p>
            <a:r>
              <a:rPr lang="en-GB" dirty="0"/>
              <a:t>The value of this difference is due to the incomplete use of all the information needed to establish the FIRD</a:t>
            </a:r>
          </a:p>
          <a:p>
            <a:endParaRPr lang="en-GB" dirty="0"/>
          </a:p>
          <a:p>
            <a:r>
              <a:rPr lang="en-GB" dirty="0"/>
              <a:t>In economic modelling there is no place to systematically model the incomplete use of all information</a:t>
            </a:r>
          </a:p>
          <a:p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C772B6-3F35-4338-8A63-82FB1F39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C671AF-0619-467E-BB0A-75ADF1DF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72D81F-2A43-4191-A53A-1820EF78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95E90-C1BD-453D-8ACC-CBCAA51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Rational decision-making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36F299-0A4A-4767-89DA-F392E83D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Fully Informed Rational Decision-making   (FIRD)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Involves an evaluation of ALL options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To a (value) criterium that determines </a:t>
            </a:r>
            <a:r>
              <a:rPr lang="en-GB" dirty="0" err="1"/>
              <a:t>optimallity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With ALL information that influences the value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Then chooses the best option in the choice-space.</a:t>
            </a:r>
          </a:p>
          <a:p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0D1B1A-400E-46FA-AD4F-9BD0D441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5DF768-1318-4449-AE87-CAF0D9CB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56AB17-01FE-4153-AD39-ACC124FD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0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88AC4-1AC8-435D-88DA-BA878E7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Non-FIRD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A18665-54AC-4B34-9708-F8766C67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39" y="1690688"/>
            <a:ext cx="10515600" cy="4286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all real-world decisions: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information that is available is incomplete (even ex-post)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number of possible (combinations) of choices is more than can be possibly evaluated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Heuristic decision-making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behavioural noise an bias (Kahneman) deviate from a FIRD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AE0C03-5807-46F5-8B86-85D51AF0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1F06D3-EBE8-4786-900F-C1513F3E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51DC35-13ED-4C04-A69C-9DE31B03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3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88AC4-1AC8-435D-88DA-BA878E7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Formula:  Degree of Irrationality (</a:t>
            </a:r>
            <a:r>
              <a:rPr lang="en-GB" b="1" dirty="0" err="1"/>
              <a:t>DoI</a:t>
            </a:r>
            <a:r>
              <a:rPr lang="en-GB" b="1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A18665-54AC-4B34-9708-F8766C67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82" y="3596231"/>
            <a:ext cx="10515600" cy="25132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dirty="0" err="1"/>
              <a:t>DoI</a:t>
            </a:r>
            <a:r>
              <a:rPr lang="en-GB" dirty="0"/>
              <a:t> is specific for one decision, by one decisionmaker, in one choice-space with a fixed evaluation criterium.</a:t>
            </a:r>
          </a:p>
          <a:p>
            <a:r>
              <a:rPr lang="en-GB" dirty="0"/>
              <a:t>A </a:t>
            </a:r>
            <a:r>
              <a:rPr lang="en-GB" dirty="0" err="1"/>
              <a:t>DoI</a:t>
            </a:r>
            <a:r>
              <a:rPr lang="en-GB" dirty="0"/>
              <a:t> is normalised in a scale from</a:t>
            </a:r>
          </a:p>
          <a:p>
            <a:pPr lvl="1"/>
            <a:r>
              <a:rPr lang="en-GB" dirty="0"/>
              <a:t>0% = FIRD</a:t>
            </a:r>
          </a:p>
          <a:p>
            <a:pPr lvl="1"/>
            <a:r>
              <a:rPr lang="en-GB" dirty="0"/>
              <a:t>100% = pure random decision</a:t>
            </a:r>
          </a:p>
          <a:p>
            <a:r>
              <a:rPr lang="en-GB" dirty="0"/>
              <a:t>DOI can be averaged to over decisions, groups or choice-spaces</a:t>
            </a:r>
          </a:p>
          <a:p>
            <a:r>
              <a:rPr lang="en-GB" dirty="0"/>
              <a:t>DoI</a:t>
            </a:r>
            <a:r>
              <a:rPr lang="en-GB" baseline="-25000" dirty="0"/>
              <a:t>avg</a:t>
            </a:r>
            <a:r>
              <a:rPr lang="en-GB" dirty="0"/>
              <a:t> represents average behavioural distance from FIRD</a:t>
            </a:r>
          </a:p>
          <a:p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AE0C03-5807-46F5-8B86-85D51AF0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294"/>
            <a:ext cx="2743200" cy="365125"/>
          </a:xfrm>
        </p:spPr>
        <p:txBody>
          <a:bodyPr/>
          <a:lstStyle/>
          <a:p>
            <a:r>
              <a:rPr lang="nl-NL"/>
              <a:t>27/10/2022</a:t>
            </a:r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1F06D3-EBE8-4786-900F-C1513F3E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283"/>
            <a:ext cx="4114800" cy="365125"/>
          </a:xfrm>
        </p:spPr>
        <p:txBody>
          <a:bodyPr/>
          <a:lstStyle/>
          <a:p>
            <a:r>
              <a:rPr lang="en-GB"/>
              <a:t>©Marcel van Berlo</a:t>
            </a:r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51DC35-13ED-4C04-A69C-9DE31B03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3282"/>
            <a:ext cx="2743200" cy="365125"/>
          </a:xfrm>
        </p:spPr>
        <p:txBody>
          <a:bodyPr/>
          <a:lstStyle/>
          <a:p>
            <a:fld id="{BE6B67BB-DB3C-4E83-865F-270646FD0B31}" type="slidenum">
              <a:rPr lang="en-GB" smtClean="0"/>
              <a:t>13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94FC24C5-7C77-4012-8E78-2D0E6BD30820}"/>
                  </a:ext>
                </a:extLst>
              </p:cNvPr>
              <p:cNvSpPr txBox="1"/>
              <p:nvPr/>
            </p:nvSpPr>
            <p:spPr>
              <a:xfrm>
                <a:off x="1386942" y="1537734"/>
                <a:ext cx="9401751" cy="13795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smtClean="0">
                          <a:latin typeface="Cambria Math" panose="02040503050406030204" pitchFamily="18" charset="0"/>
                        </a:rPr>
                        <m:t>𝐷𝑜𝐼</m:t>
                      </m:r>
                      <m:r>
                        <a:rPr lang="en-GB" sz="4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4400" i="0"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4400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4400" b="0" i="0" smtClean="0">
                              <a:latin typeface="Cambria Math" panose="02040503050406030204" pitchFamily="18" charset="0"/>
                            </a:rPr>
                            <m:t>UNUSED</m:t>
                          </m:r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4400" i="0">
                              <a:latin typeface="Cambria Math" panose="02040503050406030204" pitchFamily="18" charset="0"/>
                            </a:rPr>
                            <m:t>information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4400" i="0"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4400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4400" i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4400" i="0">
                              <a:latin typeface="Cambria Math" panose="02040503050406030204" pitchFamily="18" charset="0"/>
                            </a:rPr>
                            <m:t>information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94FC24C5-7C77-4012-8E78-2D0E6BD3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42" y="1537734"/>
                <a:ext cx="9401751" cy="1379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2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DCE2-F0CA-4F3C-B8F9-DA99DBEC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GB" b="1" dirty="0"/>
              <a:t>Value of information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6ECCD-A907-40EE-9C24-23CE2940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570"/>
            <a:ext cx="10515600" cy="2424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INFORMATION</a:t>
            </a:r>
          </a:p>
          <a:p>
            <a:r>
              <a:rPr lang="en-GB" dirty="0"/>
              <a:t>NONE is used in Random choice    </a:t>
            </a:r>
          </a:p>
          <a:p>
            <a:pPr lvl="1"/>
            <a:r>
              <a:rPr lang="en-GB" dirty="0"/>
              <a:t>Average value over all possible choices</a:t>
            </a:r>
          </a:p>
          <a:p>
            <a:r>
              <a:rPr lang="en-GB" dirty="0"/>
              <a:t>ALL is used in FIRD</a:t>
            </a:r>
          </a:p>
          <a:p>
            <a:pPr lvl="1"/>
            <a:r>
              <a:rPr lang="en-GB" dirty="0"/>
              <a:t>Find the best possible out of all possible choices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446C22-78BA-4C99-92E6-241B045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802455-775C-4A49-80E0-4FA95CF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D79493-380D-49B4-B7FF-F76F0B6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D1A9C6BE-B72C-418B-A91F-B01B66EACB71}"/>
                  </a:ext>
                </a:extLst>
              </p:cNvPr>
              <p:cNvSpPr txBox="1"/>
              <p:nvPr/>
            </p:nvSpPr>
            <p:spPr>
              <a:xfrm>
                <a:off x="7898206" y="2123663"/>
                <a:ext cx="2264522" cy="5334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nl-NL"/>
                </a:defPPr>
                <a:lvl1pPr>
                  <a:defRPr sz="4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</m:sub>
                      </m:sSub>
                      <m:r>
                        <a:rPr lang="en-GB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D1A9C6BE-B72C-418B-A91F-B01B66EAC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6" y="2123663"/>
                <a:ext cx="2264522" cy="533479"/>
              </a:xfrm>
              <a:prstGeom prst="rect">
                <a:avLst/>
              </a:prstGeom>
              <a:blipFill>
                <a:blip r:embed="rId2"/>
                <a:stretch>
                  <a:fillRect t="-130000" r="-25737" b="-198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E3182887-16D2-4B28-998C-4A0968622472}"/>
                  </a:ext>
                </a:extLst>
              </p:cNvPr>
              <p:cNvSpPr txBox="1"/>
              <p:nvPr/>
            </p:nvSpPr>
            <p:spPr>
              <a:xfrm>
                <a:off x="7898206" y="3220622"/>
                <a:ext cx="2264522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nl-NL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𝐹𝐼𝑅𝐷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E3182887-16D2-4B28-998C-4A0968622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6" y="3220622"/>
                <a:ext cx="226452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ep 14">
            <a:extLst>
              <a:ext uri="{FF2B5EF4-FFF2-40B4-BE49-F238E27FC236}">
                <a16:creationId xmlns:a16="http://schemas.microsoft.com/office/drawing/2014/main" id="{EA260199-ECEA-4A1E-B042-6BCE5DD42CDF}"/>
              </a:ext>
            </a:extLst>
          </p:cNvPr>
          <p:cNvGrpSpPr/>
          <p:nvPr/>
        </p:nvGrpSpPr>
        <p:grpSpPr>
          <a:xfrm>
            <a:off x="838200" y="3899238"/>
            <a:ext cx="10515600" cy="2424081"/>
            <a:chOff x="838200" y="3899238"/>
            <a:chExt cx="10515600" cy="2424081"/>
          </a:xfrm>
        </p:grpSpPr>
        <p:sp>
          <p:nvSpPr>
            <p:cNvPr id="11" name="Tijdelijke aanduiding voor inhoud 2">
              <a:extLst>
                <a:ext uri="{FF2B5EF4-FFF2-40B4-BE49-F238E27FC236}">
                  <a16:creationId xmlns:a16="http://schemas.microsoft.com/office/drawing/2014/main" id="{8B115EAB-FA5C-4639-87A9-6186DB79EF9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899238"/>
              <a:ext cx="10515600" cy="24240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/>
                <a:t>VALUE</a:t>
              </a:r>
            </a:p>
            <a:p>
              <a:r>
                <a:rPr lang="en-GB" dirty="0"/>
                <a:t>UNUSED information</a:t>
              </a:r>
            </a:p>
            <a:p>
              <a:pPr lvl="1"/>
              <a:r>
                <a:rPr lang="en-GB" dirty="0"/>
                <a:t>The difference between the optimal and real transaction</a:t>
              </a:r>
            </a:p>
            <a:p>
              <a:r>
                <a:rPr lang="en-GB" dirty="0"/>
                <a:t>ALL information</a:t>
              </a:r>
            </a:p>
            <a:p>
              <a:pPr lvl="1"/>
              <a:r>
                <a:rPr lang="en-GB" dirty="0"/>
                <a:t>The difference between FIRD over Random choice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kstvak 11">
                  <a:extLst>
                    <a:ext uri="{FF2B5EF4-FFF2-40B4-BE49-F238E27FC236}">
                      <a16:creationId xmlns:a16="http://schemas.microsoft.com/office/drawing/2014/main" id="{0BF384D6-AD05-486C-B1BA-842AC1CAAB8A}"/>
                    </a:ext>
                  </a:extLst>
                </p:cNvPr>
                <p:cNvSpPr txBox="1"/>
                <p:nvPr/>
              </p:nvSpPr>
              <p:spPr>
                <a:xfrm>
                  <a:off x="7898206" y="4530016"/>
                  <a:ext cx="3303195" cy="3250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>
                  <a:defPPr>
                    <a:defRPr lang="nl-NL"/>
                  </a:defPPr>
                  <a:lvl1pPr>
                    <a:defRPr sz="44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𝑈𝑁𝑢𝑠𝑒𝑑</m:t>
                          </m:r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𝑖𝑛𝑓𝑜</m:t>
                          </m:r>
                        </m:sub>
                      </m:sSub>
                      <m:r>
                        <a:rPr lang="en-GB" sz="140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GB" sz="1400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𝐹𝐼𝑅𝐷</m:t>
                          </m:r>
                        </m:sub>
                      </m:sSub>
                    </m:oMath>
                  </a14:m>
                  <a:r>
                    <a:rPr lang="en-GB" sz="1400" dirty="0"/>
                    <a:t>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1400" b="0" i="1" smtClean="0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</m:sub>
                      </m:sSub>
                    </m:oMath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2" name="Tekstvak 11">
                  <a:extLst>
                    <a:ext uri="{FF2B5EF4-FFF2-40B4-BE49-F238E27FC236}">
                      <a16:creationId xmlns:a16="http://schemas.microsoft.com/office/drawing/2014/main" id="{0BF384D6-AD05-486C-B1BA-842AC1CAA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206" y="4530016"/>
                  <a:ext cx="3303195" cy="325025"/>
                </a:xfrm>
                <a:prstGeom prst="rect">
                  <a:avLst/>
                </a:prstGeom>
                <a:blipFill>
                  <a:blip r:embed="rId4"/>
                  <a:stretch>
                    <a:fillRect t="-3636" b="-1090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E757068D-01B0-4753-B439-F40E917332E4}"/>
                  </a:ext>
                </a:extLst>
              </p:cNvPr>
              <p:cNvSpPr txBox="1"/>
              <p:nvPr/>
            </p:nvSpPr>
            <p:spPr>
              <a:xfrm>
                <a:off x="7944127" y="5614047"/>
                <a:ext cx="3303195" cy="329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nl-NL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𝐴𝐿𝐿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𝑖𝑛𝑓𝑜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𝐹𝐼𝑅𝐷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𝑅𝑎𝑛𝑑𝑜𝑚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E757068D-01B0-4753-B439-F40E91733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127" y="5614047"/>
                <a:ext cx="3303195" cy="329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76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D0140-A6D7-4392-9847-DD20E5C7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Reversibility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16A5F-43F8-4244-ABBF-DB0BD572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establishing a general equilibrium all prices optimised till no further transaction gives any yield.</a:t>
            </a:r>
          </a:p>
          <a:p>
            <a:r>
              <a:rPr lang="en-GB" dirty="0"/>
              <a:t>In a </a:t>
            </a:r>
            <a:r>
              <a:rPr lang="en-GB" b="1" dirty="0"/>
              <a:t>general equilibrium the next transaction will be </a:t>
            </a:r>
            <a:r>
              <a:rPr lang="en-GB" b="1" i="1" dirty="0"/>
              <a:t>reversible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both partners will have no obligation against undoing the transaction (with the transaction cost set to zero)</a:t>
            </a:r>
          </a:p>
          <a:p>
            <a:r>
              <a:rPr lang="en-GB" dirty="0"/>
              <a:t>In our </a:t>
            </a:r>
            <a:r>
              <a:rPr lang="en-GB" b="1" dirty="0"/>
              <a:t>society economic transactions are </a:t>
            </a:r>
            <a:r>
              <a:rPr lang="en-GB" b="1" i="1" dirty="0" err="1"/>
              <a:t>IRreversible</a:t>
            </a:r>
            <a:r>
              <a:rPr lang="en-GB" b="1" dirty="0"/>
              <a:t> by agreement </a:t>
            </a:r>
            <a:r>
              <a:rPr lang="en-GB" dirty="0"/>
              <a:t>and legal regulations</a:t>
            </a:r>
          </a:p>
          <a:p>
            <a:r>
              <a:rPr lang="en-GB" dirty="0"/>
              <a:t>This dichotomy plays a role in limited accuracy of economic modelling.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7ACA8A-75D3-408A-9AF3-F96D7FAB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9ABA2C-E464-49CA-9F01-B5A7159D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7E8B32-A80E-4BDA-A6FB-0E8CEECC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78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EFB58-2107-4C6B-AD82-D3804182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Separation of Properties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274F9F-E9FD-415E-9CFE-FE91315B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FE72DC-563C-4940-BCF3-5EF8AE68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EDDC4A-5015-4E96-8F71-E520CB96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8B990BF2-D3F0-48FB-8E59-D19FC97DBAB7}"/>
                  </a:ext>
                </a:extLst>
              </p:cNvPr>
              <p:cNvSpPr txBox="1"/>
              <p:nvPr/>
            </p:nvSpPr>
            <p:spPr>
              <a:xfrm>
                <a:off x="838200" y="1560860"/>
                <a:ext cx="9764485" cy="6815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nl-NL"/>
                </a:defPPr>
                <a:lvl1pPr>
                  <a:defRPr sz="4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𝐴𝑉𝐺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</m:sub>
                      </m:sSub>
                      <m:r>
                        <a:rPr lang="nl-NL" sz="36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3600">
                              <a:latin typeface="Cambria Math" panose="02040503050406030204" pitchFamily="18" charset="0"/>
                            </a:rPr>
                            <m:t>𝐹𝐼𝑅𝐷</m:t>
                          </m:r>
                        </m:sub>
                      </m:sSub>
                      <m:r>
                        <a:rPr lang="nl-NL" sz="3600">
                          <a:latin typeface="Cambria Math" panose="02040503050406030204" pitchFamily="18" charset="0"/>
                        </a:rPr>
                        <m:t>−  </m:t>
                      </m:r>
                      <m:acc>
                        <m:accPr>
                          <m:chr m:val="̅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𝐷𝑜𝐼</m:t>
                          </m:r>
                        </m:e>
                      </m:acc>
                      <m:r>
                        <a:rPr lang="nl-NL" sz="3600">
                          <a:latin typeface="Cambria Math" panose="02040503050406030204" pitchFamily="18" charset="0"/>
                        </a:rPr>
                        <m:t>∙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3600" b="0" i="1" smtClean="0">
                              <a:latin typeface="Cambria Math" panose="02040503050406030204" pitchFamily="18" charset="0"/>
                            </a:rPr>
                            <m:t>𝐴𝐿𝐿𝑖𝑛𝑓𝑜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8B990BF2-D3F0-48FB-8E59-D19FC97D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0860"/>
                <a:ext cx="9764485" cy="681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61B2FD1-D9D3-4326-9545-08FFCCD2EB34}"/>
              </a:ext>
            </a:extLst>
          </p:cNvPr>
          <p:cNvCxnSpPr>
            <a:cxnSpLocks/>
          </p:cNvCxnSpPr>
          <p:nvPr/>
        </p:nvCxnSpPr>
        <p:spPr>
          <a:xfrm flipV="1">
            <a:off x="2804432" y="1979839"/>
            <a:ext cx="2065564" cy="109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702277F0-DFB4-47BD-A36C-00263C58C674}"/>
              </a:ext>
            </a:extLst>
          </p:cNvPr>
          <p:cNvCxnSpPr>
            <a:cxnSpLocks/>
          </p:cNvCxnSpPr>
          <p:nvPr/>
        </p:nvCxnSpPr>
        <p:spPr>
          <a:xfrm flipV="1">
            <a:off x="2624818" y="2016579"/>
            <a:ext cx="3910693" cy="204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0DEB4A8-AC9F-4698-9BE1-F923970CEA31}"/>
              </a:ext>
            </a:extLst>
          </p:cNvPr>
          <p:cNvCxnSpPr>
            <a:cxnSpLocks/>
          </p:cNvCxnSpPr>
          <p:nvPr/>
        </p:nvCxnSpPr>
        <p:spPr>
          <a:xfrm flipV="1">
            <a:off x="2669721" y="2139045"/>
            <a:ext cx="5306786" cy="293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02B1169-8E6D-49DF-B1E9-676A20D93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7351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Conventional Rational modelling</a:t>
                </a:r>
              </a:p>
              <a:p>
                <a:endParaRPr lang="en-GB" dirty="0"/>
              </a:p>
              <a:p>
                <a:r>
                  <a:rPr lang="en-GB" dirty="0"/>
                  <a:t>Behaviour: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>
                            <a:latin typeface="Cambria Math" panose="02040503050406030204" pitchFamily="18" charset="0"/>
                          </a:rPr>
                          <m:t>𝐷𝑜𝐼</m:t>
                        </m:r>
                      </m:e>
                    </m:acc>
                  </m:oMath>
                </a14:m>
                <a:r>
                  <a:rPr lang="en-GB" dirty="0"/>
                  <a:t> is the average deviation of rational behaviour </a:t>
                </a:r>
              </a:p>
              <a:p>
                <a:endParaRPr lang="en-GB" dirty="0"/>
              </a:p>
              <a:p>
                <a:r>
                  <a:rPr lang="en-GB" dirty="0"/>
                  <a:t>Choice-Space: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𝐴𝐿𝐿𝑖𝑛𝑓𝑜</m:t>
                        </m:r>
                      </m:sub>
                    </m:sSub>
                    <m:r>
                      <a:rPr lang="nl-NL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𝐹𝐼𝑅𝐷</m:t>
                        </m:r>
                      </m:sub>
                    </m:sSub>
                    <m:r>
                      <a:rPr lang="nl-NL" sz="2000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𝑅𝑎𝑛𝑑𝑜𝑚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/>
                  <a:t>  </a:t>
                </a:r>
                <a:br>
                  <a:rPr lang="en-GB" dirty="0"/>
                </a:br>
                <a:r>
                  <a:rPr lang="en-GB" dirty="0"/>
                  <a:t>              is the value of information to make an Optimal choice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02B1169-8E6D-49DF-B1E9-676A20D93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7351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7F315-0658-4C2E-827D-AAE8925B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D1F6407-73FB-40B1-B9FC-1B80DE9C6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𝐷𝑜𝐼</m:t>
                        </m:r>
                      </m:e>
                    </m:acc>
                  </m:oMath>
                </a14:m>
                <a:r>
                  <a:rPr lang="en-GB" sz="2800" dirty="0"/>
                  <a:t> is the average deviation of rational behaviour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𝐷𝑜𝐼</m:t>
                        </m:r>
                      </m:e>
                    </m:acc>
                  </m:oMath>
                </a14:m>
                <a:r>
                  <a:rPr lang="en-GB" sz="2800" dirty="0"/>
                  <a:t> can be a</a:t>
                </a:r>
                <a:r>
                  <a:rPr lang="en-GB" dirty="0"/>
                  <a:t> specific average for a large set of decisions for:</a:t>
                </a:r>
              </a:p>
              <a:p>
                <a:pPr lvl="2"/>
                <a:r>
                  <a:rPr lang="en-GB" dirty="0"/>
                  <a:t>one decisionmaker</a:t>
                </a:r>
              </a:p>
              <a:p>
                <a:pPr lvl="2"/>
                <a:r>
                  <a:rPr lang="en-GB" dirty="0"/>
                  <a:t>one choice-space</a:t>
                </a:r>
              </a:p>
              <a:p>
                <a:pPr lvl="2"/>
                <a:r>
                  <a:rPr lang="en-GB" dirty="0"/>
                  <a:t>one fixed evaluation criterium.</a:t>
                </a:r>
              </a:p>
              <a:p>
                <a:r>
                  <a:rPr lang="en-GB" dirty="0"/>
                  <a:t>Normalised value, can be compared</a:t>
                </a:r>
              </a:p>
              <a:p>
                <a:r>
                  <a:rPr lang="en-GB" dirty="0"/>
                  <a:t>Over time data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𝐷𝑜𝐼</m:t>
                        </m:r>
                      </m:e>
                    </m:acc>
                  </m:oMath>
                </a14:m>
                <a:r>
                  <a:rPr lang="en-GB" sz="2800" dirty="0"/>
                  <a:t> can be collected for many situations: </a:t>
                </a:r>
              </a:p>
              <a:p>
                <a:pPr lvl="1"/>
                <a:r>
                  <a:rPr lang="en-GB" dirty="0"/>
                  <a:t>Decision-behaviour can be measured quantitively</a:t>
                </a:r>
              </a:p>
              <a:p>
                <a:pPr lvl="1"/>
                <a:r>
                  <a:rPr lang="en-GB" dirty="0"/>
                  <a:t>Patterns can be recognised</a:t>
                </a:r>
              </a:p>
              <a:p>
                <a:pPr lvl="1"/>
                <a:r>
                  <a:rPr lang="en-GB" dirty="0"/>
                  <a:t>Economic Modelling can use measured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𝐷𝑜𝐼</m:t>
                        </m:r>
                      </m:e>
                    </m:acc>
                  </m:oMath>
                </a14:m>
                <a:r>
                  <a:rPr lang="en-GB" sz="2400" dirty="0"/>
                  <a:t> data of similar situations to improve model outcome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D1F6407-73FB-40B1-B9FC-1B80DE9C6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4FB54F-89D2-4A2E-8DD9-77764C26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93C15-0CDE-4D34-A687-E4CEF5D2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A8046-E80A-4946-A27E-A0A9EB94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3189-05BA-460B-89DB-F709C0B5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Choice-Space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5A0F573-3CC3-48B5-9BA7-D04B2184E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2800" smtClean="0">
                                <a:latin typeface="Cambria Math" panose="02040503050406030204" pitchFamily="18" charset="0"/>
                              </a:rPr>
                              <m:t>𝐹𝐼𝑅𝐷</m:t>
                            </m:r>
                          </m:sub>
                        </m:sSub>
                        <m:r>
                          <a:rPr lang="en-GB" sz="2800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2800" smtClean="0">
                                <a:latin typeface="Cambria Math" panose="02040503050406030204" pitchFamily="18" charset="0"/>
                              </a:rPr>
                              <m:t>𝑅𝑎𝑛𝑑𝑜𝑚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is value of optimal choice minus average choice</a:t>
                </a:r>
              </a:p>
              <a:p>
                <a:r>
                  <a:rPr lang="en-GB" dirty="0"/>
                  <a:t>The sensitivity of the choice-space for behaviour,</a:t>
                </a:r>
                <a:br>
                  <a:rPr lang="en-GB" dirty="0"/>
                </a:br>
                <a:r>
                  <a:rPr lang="en-GB" dirty="0"/>
                  <a:t>   can be expressed as:</a:t>
                </a:r>
                <a:br>
                  <a:rPr lang="en-GB" dirty="0"/>
                </a:br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Depends on the distribution of Values over the possibilities in the choice-space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5A0F573-3CC3-48B5-9BA7-D04B2184E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927154-281B-4072-95F9-6C0CAE1F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C95118-EAA1-4CBC-82B1-4DDB64AF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B8B83-7961-4C45-B98E-0390E614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96FAE7D4-983C-4656-B4C6-C3EF7282C6ED}"/>
                  </a:ext>
                </a:extLst>
              </p:cNvPr>
              <p:cNvSpPr txBox="1"/>
              <p:nvPr/>
            </p:nvSpPr>
            <p:spPr>
              <a:xfrm>
                <a:off x="3026229" y="3429000"/>
                <a:ext cx="8327571" cy="6762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nl-NL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smtClean="0">
                          <a:latin typeface="Cambria Math" panose="02040503050406030204" pitchFamily="18" charset="0"/>
                        </a:rPr>
                        <m:t>𝐶𝑆𝑠𝑒𝑛𝑠𝑖𝑡𝑖𝑣𝑖𝑡𝑦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𝐴𝐿𝐿𝑖𝑛𝑓𝑜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𝐷𝑜𝐼</m:t>
                              </m:r>
                            </m:e>
                          </m:acc>
                        </m:den>
                      </m:f>
                      <m:r>
                        <a:rPr lang="en-GB" sz="2000">
                          <a:latin typeface="Cambria Math" panose="02040503050406030204" pitchFamily="18" charset="0"/>
                        </a:rPr>
                        <m:t>∗100%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96FAE7D4-983C-4656-B4C6-C3EF7282C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9" y="3429000"/>
                <a:ext cx="8327571" cy="676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4878-B1B7-4EF0-B93C-D1FDD3F8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98" y="187155"/>
            <a:ext cx="10515600" cy="1325563"/>
          </a:xfrm>
        </p:spPr>
        <p:txBody>
          <a:bodyPr/>
          <a:lstStyle/>
          <a:p>
            <a:r>
              <a:rPr lang="en-GB" b="1" dirty="0"/>
              <a:t>Model of transactions</a:t>
            </a:r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EA3B72F7-2790-4188-BDC3-552F446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  <a:endParaRPr lang="en-GB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AA97FBA5-998B-4E8F-BB70-9649AB75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19</a:t>
            </a:fld>
            <a:endParaRPr lang="en-GB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44D0A6A-693D-46E0-B449-4326259D2623}"/>
              </a:ext>
            </a:extLst>
          </p:cNvPr>
          <p:cNvSpPr/>
          <p:nvPr/>
        </p:nvSpPr>
        <p:spPr>
          <a:xfrm>
            <a:off x="4677462" y="1439171"/>
            <a:ext cx="2904438" cy="1243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Economic Agent</a:t>
            </a:r>
            <a:endParaRPr lang="en-GB" dirty="0"/>
          </a:p>
        </p:txBody>
      </p:sp>
      <p:sp>
        <p:nvSpPr>
          <p:cNvPr id="6" name="Wolk 5" descr="Earth">
            <a:extLst>
              <a:ext uri="{FF2B5EF4-FFF2-40B4-BE49-F238E27FC236}">
                <a16:creationId xmlns:a16="http://schemas.microsoft.com/office/drawing/2014/main" id="{B09C654C-2A95-417F-80F0-C389D38E4B26}"/>
              </a:ext>
            </a:extLst>
          </p:cNvPr>
          <p:cNvSpPr/>
          <p:nvPr/>
        </p:nvSpPr>
        <p:spPr>
          <a:xfrm>
            <a:off x="-3135196" y="4174966"/>
            <a:ext cx="17348199" cy="6192363"/>
          </a:xfrm>
          <a:prstGeom prst="cloud">
            <a:avLst/>
          </a:prstGeom>
          <a:solidFill>
            <a:srgbClr val="8FAADC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DB45F771-603C-47B8-8AC5-50A1F1DE814C}"/>
              </a:ext>
            </a:extLst>
          </p:cNvPr>
          <p:cNvSpPr txBox="1"/>
          <p:nvPr/>
        </p:nvSpPr>
        <p:spPr>
          <a:xfrm>
            <a:off x="9972907" y="6556859"/>
            <a:ext cx="2078405" cy="66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SOCIETY</a:t>
            </a:r>
          </a:p>
        </p:txBody>
      </p:sp>
      <p:grpSp>
        <p:nvGrpSpPr>
          <p:cNvPr id="57" name="Groep 56">
            <a:extLst>
              <a:ext uri="{FF2B5EF4-FFF2-40B4-BE49-F238E27FC236}">
                <a16:creationId xmlns:a16="http://schemas.microsoft.com/office/drawing/2014/main" id="{8DB272C2-CB57-479A-BB1D-4B5D9E608CF0}"/>
              </a:ext>
            </a:extLst>
          </p:cNvPr>
          <p:cNvGrpSpPr/>
          <p:nvPr/>
        </p:nvGrpSpPr>
        <p:grpSpPr>
          <a:xfrm>
            <a:off x="1104901" y="4915712"/>
            <a:ext cx="9888925" cy="2009673"/>
            <a:chOff x="2605411" y="3356536"/>
            <a:chExt cx="7274554" cy="1457997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DB12E36-3683-4D26-A2F1-F909E637FD47}"/>
                </a:ext>
              </a:extLst>
            </p:cNvPr>
            <p:cNvSpPr/>
            <p:nvPr/>
          </p:nvSpPr>
          <p:spPr>
            <a:xfrm>
              <a:off x="2605411" y="3356536"/>
              <a:ext cx="6523539" cy="1409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AD7C3082-8D33-41A8-A086-A959BAE68197}"/>
                </a:ext>
              </a:extLst>
            </p:cNvPr>
            <p:cNvSpPr txBox="1"/>
            <p:nvPr/>
          </p:nvSpPr>
          <p:spPr>
            <a:xfrm>
              <a:off x="7980836" y="4445201"/>
              <a:ext cx="189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MARKET</a:t>
              </a:r>
            </a:p>
          </p:txBody>
        </p: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8E98B78B-F976-40FF-8D8F-A231EF59EF2D}"/>
              </a:ext>
            </a:extLst>
          </p:cNvPr>
          <p:cNvGrpSpPr/>
          <p:nvPr/>
        </p:nvGrpSpPr>
        <p:grpSpPr>
          <a:xfrm>
            <a:off x="3437582" y="5064309"/>
            <a:ext cx="1865843" cy="1292041"/>
            <a:chOff x="2814200" y="3435008"/>
            <a:chExt cx="1704901" cy="712580"/>
          </a:xfrm>
        </p:grpSpPr>
        <p:sp>
          <p:nvSpPr>
            <p:cNvPr id="21" name="Gelijkbenige driehoek 20">
              <a:extLst>
                <a:ext uri="{FF2B5EF4-FFF2-40B4-BE49-F238E27FC236}">
                  <a16:creationId xmlns:a16="http://schemas.microsoft.com/office/drawing/2014/main" id="{632E06E2-DDEC-46FB-9D3F-53E0B5DD02BA}"/>
                </a:ext>
              </a:extLst>
            </p:cNvPr>
            <p:cNvSpPr/>
            <p:nvPr/>
          </p:nvSpPr>
          <p:spPr>
            <a:xfrm>
              <a:off x="2814200" y="3435008"/>
              <a:ext cx="1146628" cy="69399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7C704915-B739-4551-97AC-9785EB121671}"/>
                </a:ext>
              </a:extLst>
            </p:cNvPr>
            <p:cNvSpPr txBox="1"/>
            <p:nvPr/>
          </p:nvSpPr>
          <p:spPr>
            <a:xfrm>
              <a:off x="3083832" y="3943896"/>
              <a:ext cx="1435269" cy="203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Choice-Space</a:t>
              </a:r>
            </a:p>
          </p:txBody>
        </p:sp>
      </p:grpSp>
      <p:cxnSp>
        <p:nvCxnSpPr>
          <p:cNvPr id="27" name="Verbindingslijn: gebogen 26">
            <a:extLst>
              <a:ext uri="{FF2B5EF4-FFF2-40B4-BE49-F238E27FC236}">
                <a16:creationId xmlns:a16="http://schemas.microsoft.com/office/drawing/2014/main" id="{7A5C1CF0-6CDA-4EC6-9A81-23C2678211CA}"/>
              </a:ext>
            </a:extLst>
          </p:cNvPr>
          <p:cNvCxnSpPr>
            <a:cxnSpLocks/>
            <a:stCxn id="21" idx="1"/>
            <a:endCxn id="4" idx="1"/>
          </p:cNvCxnSpPr>
          <p:nvPr/>
        </p:nvCxnSpPr>
        <p:spPr>
          <a:xfrm rot="10800000" flipH="1">
            <a:off x="3751298" y="2061103"/>
            <a:ext cx="926163" cy="3632380"/>
          </a:xfrm>
          <a:prstGeom prst="bentConnector3">
            <a:avLst>
              <a:gd name="adj1" fmla="val -5855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1DDC4-25CD-FAD0-E8F3-814014F7F76E}"/>
                  </a:ext>
                </a:extLst>
              </p:cNvPr>
              <p:cNvSpPr txBox="1"/>
              <p:nvPr/>
            </p:nvSpPr>
            <p:spPr>
              <a:xfrm>
                <a:off x="853286" y="3469618"/>
                <a:ext cx="2817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nl-NL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l-NL" sz="2400" b="1" i="1"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</m:sub>
                      </m:sSub>
                    </m:oMath>
                  </m:oMathPara>
                </a14:m>
                <a:endParaRPr lang="nl-NL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1DDC4-25CD-FAD0-E8F3-814014F7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86" y="3469618"/>
                <a:ext cx="2817354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CCCDA-A89A-E7C3-02B3-975760F86C4A}"/>
                  </a:ext>
                </a:extLst>
              </p:cNvPr>
              <p:cNvSpPr txBox="1"/>
              <p:nvPr/>
            </p:nvSpPr>
            <p:spPr>
              <a:xfrm>
                <a:off x="7025132" y="6057683"/>
                <a:ext cx="3030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 − 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CCCDA-A89A-E7C3-02B3-975760F86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132" y="6057683"/>
                <a:ext cx="303053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7EF24-5588-7D33-6529-347E3EC40188}"/>
                  </a:ext>
                </a:extLst>
              </p:cNvPr>
              <p:cNvSpPr txBox="1"/>
              <p:nvPr/>
            </p:nvSpPr>
            <p:spPr>
              <a:xfrm>
                <a:off x="4583113" y="1515390"/>
                <a:ext cx="3170237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𝐴𝑔𝑒𝑛𝑡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=+ 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7EF24-5588-7D33-6529-347E3EC4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113" y="1515390"/>
                <a:ext cx="3170237" cy="39190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0DBA18-5A8A-006C-8F15-56928A4A0AB2}"/>
                  </a:ext>
                </a:extLst>
              </p:cNvPr>
              <p:cNvSpPr txBox="1"/>
              <p:nvPr/>
            </p:nvSpPr>
            <p:spPr>
              <a:xfrm>
                <a:off x="4846712" y="3330503"/>
                <a:ext cx="64920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</m:sub>
                      </m:sSub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𝑹𝒆𝒗</m:t>
                          </m:r>
                          <m:r>
                            <a:rPr lang="nl-NL" sz="32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𝑰𝒓𝒓</m:t>
                          </m:r>
                          <m:r>
                            <a:rPr lang="nl-NL" sz="32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0DBA18-5A8A-006C-8F15-56928A4A0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712" y="3330503"/>
                <a:ext cx="64920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A6C73C-8ED3-8126-7FB1-6D4BEFAF674B}"/>
              </a:ext>
            </a:extLst>
          </p:cNvPr>
          <p:cNvSpPr txBox="1"/>
          <p:nvPr/>
        </p:nvSpPr>
        <p:spPr>
          <a:xfrm>
            <a:off x="127000" y="1568450"/>
            <a:ext cx="255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Assume:</a:t>
            </a:r>
          </a:p>
          <a:p>
            <a:r>
              <a:rPr lang="en-GB" dirty="0"/>
              <a:t>Agent and Market have same </a:t>
            </a:r>
            <a:r>
              <a:rPr lang="en-GB" dirty="0" err="1"/>
              <a:t>ValueFunction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20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ADA4-2008-C2B2-5B05-43883433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7473-DF5D-177A-93ED-5691307D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Choice-Space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of Economic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Decisionmaking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E4A6-3498-C90B-6E55-1EC1278E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453D-4063-A770-84AF-0CDEA99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41F4-8420-ABF9-3FA5-612E7A41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8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4878-B1B7-4EF0-B93C-D1FDD3F8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98" y="187155"/>
            <a:ext cx="10515600" cy="1325563"/>
          </a:xfrm>
        </p:spPr>
        <p:txBody>
          <a:bodyPr/>
          <a:lstStyle/>
          <a:p>
            <a:r>
              <a:rPr lang="en-GB" b="1" dirty="0"/>
              <a:t>Reversible transactions</a:t>
            </a:r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EA3B72F7-2790-4188-BDC3-552F446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  <a:endParaRPr lang="en-GB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AA97FBA5-998B-4E8F-BB70-9649AB75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20</a:t>
            </a:fld>
            <a:endParaRPr lang="en-GB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44D0A6A-693D-46E0-B449-4326259D2623}"/>
              </a:ext>
            </a:extLst>
          </p:cNvPr>
          <p:cNvSpPr/>
          <p:nvPr/>
        </p:nvSpPr>
        <p:spPr>
          <a:xfrm>
            <a:off x="4677462" y="1439172"/>
            <a:ext cx="2532020" cy="996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Economic Agent</a:t>
            </a:r>
          </a:p>
        </p:txBody>
      </p:sp>
      <p:sp>
        <p:nvSpPr>
          <p:cNvPr id="6" name="Wolk 5" descr="Earth">
            <a:extLst>
              <a:ext uri="{FF2B5EF4-FFF2-40B4-BE49-F238E27FC236}">
                <a16:creationId xmlns:a16="http://schemas.microsoft.com/office/drawing/2014/main" id="{B09C654C-2A95-417F-80F0-C389D38E4B26}"/>
              </a:ext>
            </a:extLst>
          </p:cNvPr>
          <p:cNvSpPr/>
          <p:nvPr/>
        </p:nvSpPr>
        <p:spPr>
          <a:xfrm>
            <a:off x="-3135196" y="4174966"/>
            <a:ext cx="17348199" cy="6192363"/>
          </a:xfrm>
          <a:prstGeom prst="cloud">
            <a:avLst/>
          </a:prstGeom>
          <a:solidFill>
            <a:srgbClr val="8FAADC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DB45F771-603C-47B8-8AC5-50A1F1DE814C}"/>
              </a:ext>
            </a:extLst>
          </p:cNvPr>
          <p:cNvSpPr txBox="1"/>
          <p:nvPr/>
        </p:nvSpPr>
        <p:spPr>
          <a:xfrm>
            <a:off x="9972907" y="6556859"/>
            <a:ext cx="2078405" cy="66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SOCIETY</a:t>
            </a:r>
          </a:p>
        </p:txBody>
      </p:sp>
      <p:grpSp>
        <p:nvGrpSpPr>
          <p:cNvPr id="57" name="Groep 56">
            <a:extLst>
              <a:ext uri="{FF2B5EF4-FFF2-40B4-BE49-F238E27FC236}">
                <a16:creationId xmlns:a16="http://schemas.microsoft.com/office/drawing/2014/main" id="{8DB272C2-CB57-479A-BB1D-4B5D9E608CF0}"/>
              </a:ext>
            </a:extLst>
          </p:cNvPr>
          <p:cNvGrpSpPr/>
          <p:nvPr/>
        </p:nvGrpSpPr>
        <p:grpSpPr>
          <a:xfrm>
            <a:off x="1104901" y="4915712"/>
            <a:ext cx="9888925" cy="2009673"/>
            <a:chOff x="2605411" y="3356536"/>
            <a:chExt cx="7274554" cy="1457997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DB12E36-3683-4D26-A2F1-F909E637FD47}"/>
                </a:ext>
              </a:extLst>
            </p:cNvPr>
            <p:cNvSpPr/>
            <p:nvPr/>
          </p:nvSpPr>
          <p:spPr>
            <a:xfrm>
              <a:off x="2605411" y="3356536"/>
              <a:ext cx="6523539" cy="1409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AD7C3082-8D33-41A8-A086-A959BAE68197}"/>
                </a:ext>
              </a:extLst>
            </p:cNvPr>
            <p:cNvSpPr txBox="1"/>
            <p:nvPr/>
          </p:nvSpPr>
          <p:spPr>
            <a:xfrm>
              <a:off x="7980836" y="4445201"/>
              <a:ext cx="189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MARKET</a:t>
              </a:r>
            </a:p>
          </p:txBody>
        </p: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8E98B78B-F976-40FF-8D8F-A231EF59EF2D}"/>
              </a:ext>
            </a:extLst>
          </p:cNvPr>
          <p:cNvGrpSpPr/>
          <p:nvPr/>
        </p:nvGrpSpPr>
        <p:grpSpPr>
          <a:xfrm>
            <a:off x="3437582" y="5064309"/>
            <a:ext cx="1865843" cy="1292041"/>
            <a:chOff x="2814200" y="3435008"/>
            <a:chExt cx="1704901" cy="712580"/>
          </a:xfrm>
        </p:grpSpPr>
        <p:sp>
          <p:nvSpPr>
            <p:cNvPr id="21" name="Gelijkbenige driehoek 20">
              <a:extLst>
                <a:ext uri="{FF2B5EF4-FFF2-40B4-BE49-F238E27FC236}">
                  <a16:creationId xmlns:a16="http://schemas.microsoft.com/office/drawing/2014/main" id="{632E06E2-DDEC-46FB-9D3F-53E0B5DD02BA}"/>
                </a:ext>
              </a:extLst>
            </p:cNvPr>
            <p:cNvSpPr/>
            <p:nvPr/>
          </p:nvSpPr>
          <p:spPr>
            <a:xfrm>
              <a:off x="2814200" y="3435008"/>
              <a:ext cx="1146628" cy="69399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7C704915-B739-4551-97AC-9785EB121671}"/>
                </a:ext>
              </a:extLst>
            </p:cNvPr>
            <p:cNvSpPr txBox="1"/>
            <p:nvPr/>
          </p:nvSpPr>
          <p:spPr>
            <a:xfrm>
              <a:off x="3083832" y="3943896"/>
              <a:ext cx="1435269" cy="203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Choice-Space</a:t>
              </a:r>
            </a:p>
          </p:txBody>
        </p:sp>
      </p:grpSp>
      <p:cxnSp>
        <p:nvCxnSpPr>
          <p:cNvPr id="27" name="Verbindingslijn: gebogen 26">
            <a:extLst>
              <a:ext uri="{FF2B5EF4-FFF2-40B4-BE49-F238E27FC236}">
                <a16:creationId xmlns:a16="http://schemas.microsoft.com/office/drawing/2014/main" id="{7A5C1CF0-6CDA-4EC6-9A81-23C2678211CA}"/>
              </a:ext>
            </a:extLst>
          </p:cNvPr>
          <p:cNvCxnSpPr>
            <a:cxnSpLocks/>
            <a:stCxn id="21" idx="1"/>
            <a:endCxn id="4" idx="1"/>
          </p:cNvCxnSpPr>
          <p:nvPr/>
        </p:nvCxnSpPr>
        <p:spPr>
          <a:xfrm rot="10800000" flipH="1">
            <a:off x="3751298" y="1937301"/>
            <a:ext cx="926163" cy="3756183"/>
          </a:xfrm>
          <a:prstGeom prst="bentConnector3">
            <a:avLst>
              <a:gd name="adj1" fmla="val -5855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ingslijn: gebogen 26">
            <a:extLst>
              <a:ext uri="{FF2B5EF4-FFF2-40B4-BE49-F238E27FC236}">
                <a16:creationId xmlns:a16="http://schemas.microsoft.com/office/drawing/2014/main" id="{A57D5FF1-61CA-3ABB-8B8F-D47D1452366F}"/>
              </a:ext>
            </a:extLst>
          </p:cNvPr>
          <p:cNvCxnSpPr>
            <a:cxnSpLocks/>
            <a:stCxn id="4" idx="1"/>
            <a:endCxn id="21" idx="1"/>
          </p:cNvCxnSpPr>
          <p:nvPr/>
        </p:nvCxnSpPr>
        <p:spPr>
          <a:xfrm rot="10800000" flipV="1">
            <a:off x="3751300" y="1937299"/>
            <a:ext cx="926163" cy="3756183"/>
          </a:xfrm>
          <a:prstGeom prst="curvedConnector3">
            <a:avLst>
              <a:gd name="adj1" fmla="val 15855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A66DEE-C68F-CE72-0E47-DBAB752AE787}"/>
                  </a:ext>
                </a:extLst>
              </p:cNvPr>
              <p:cNvSpPr txBox="1"/>
              <p:nvPr/>
            </p:nvSpPr>
            <p:spPr>
              <a:xfrm>
                <a:off x="184150" y="2981344"/>
                <a:ext cx="3079750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nl-NL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nl-NL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nl-NL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𝒆𝒗</m:t>
                              </m:r>
                            </m:sub>
                          </m:sSub>
                        </m:e>
                      </m:nary>
                      <m:r>
                        <a:rPr lang="nl-NL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nl-NL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nl-NL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nl-NL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A66DEE-C68F-CE72-0E47-DBAB752A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" y="2981344"/>
                <a:ext cx="3079750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774B04-599C-F770-5CDA-7DE06954100A}"/>
                  </a:ext>
                </a:extLst>
              </p:cNvPr>
              <p:cNvSpPr txBox="1"/>
              <p:nvPr/>
            </p:nvSpPr>
            <p:spPr>
              <a:xfrm>
                <a:off x="4785669" y="2900560"/>
                <a:ext cx="64920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</m:sub>
                      </m:sSub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𝑹𝒆𝒗</m:t>
                          </m:r>
                          <m:r>
                            <a:rPr lang="nl-NL" sz="32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l-NL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𝑰𝒓𝒓</m:t>
                          </m:r>
                          <m:r>
                            <a:rPr lang="nl-NL" sz="32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l-NL" sz="32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774B04-599C-F770-5CDA-7DE06954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69" y="2900560"/>
                <a:ext cx="64920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6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D5E2C-3B59-4E55-BAE3-C33F573C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B7F5-77E4-4D04-BDE7-6F242954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29"/>
            <a:ext cx="10515600" cy="456043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Text collection has to be organised, rewritten</a:t>
            </a:r>
          </a:p>
          <a:p>
            <a:r>
              <a:rPr lang="en-GB" dirty="0"/>
              <a:t>Formulas have to be made </a:t>
            </a:r>
            <a:r>
              <a:rPr lang="en-GB" dirty="0" err="1"/>
              <a:t>constent</a:t>
            </a:r>
            <a:r>
              <a:rPr lang="en-GB" dirty="0"/>
              <a:t> in formulation</a:t>
            </a:r>
          </a:p>
          <a:p>
            <a:r>
              <a:rPr lang="en-GB" dirty="0"/>
              <a:t>Further development of formula set to specific cases</a:t>
            </a:r>
          </a:p>
          <a:p>
            <a:r>
              <a:rPr lang="en-GB" dirty="0"/>
              <a:t>Excel has to be made to full simulation mock-up</a:t>
            </a:r>
          </a:p>
          <a:p>
            <a:r>
              <a:rPr lang="en-GB" dirty="0"/>
              <a:t>Collecting behavioural example-data.</a:t>
            </a:r>
          </a:p>
          <a:p>
            <a:endParaRPr lang="en-GB" dirty="0"/>
          </a:p>
          <a:p>
            <a:r>
              <a:rPr lang="en-GB" dirty="0"/>
              <a:t>Publish</a:t>
            </a:r>
          </a:p>
          <a:p>
            <a:r>
              <a:rPr lang="en-GB" dirty="0"/>
              <a:t>Present</a:t>
            </a:r>
          </a:p>
          <a:p>
            <a:r>
              <a:rPr lang="en-GB" dirty="0"/>
              <a:t>Build software package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51158-51D1-40C6-AC26-89126E94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002C4F-F43A-41AC-A42D-14D9A867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CFA520-B204-44EC-8B18-C63889A7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D44CE-A275-4904-B076-1AFAD922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More information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CC24CC-7C66-434F-B1F6-568783B9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Ir. Marcel van Berlo</a:t>
            </a:r>
            <a:br>
              <a:rPr lang="en-GB" dirty="0"/>
            </a:br>
            <a:r>
              <a:rPr lang="en-GB" dirty="0"/>
              <a:t>Vlinderweg 12</a:t>
            </a:r>
            <a:br>
              <a:rPr lang="en-GB" dirty="0"/>
            </a:br>
            <a:r>
              <a:rPr lang="en-GB" dirty="0"/>
              <a:t>1432MH   Aalsmeer</a:t>
            </a:r>
            <a:br>
              <a:rPr lang="en-GB" dirty="0"/>
            </a:br>
            <a:r>
              <a:rPr lang="en-GB" dirty="0"/>
              <a:t>+31-6-50602831</a:t>
            </a:r>
            <a:br>
              <a:rPr lang="en-GB" dirty="0"/>
            </a:br>
            <a:r>
              <a:rPr lang="en-GB" dirty="0">
                <a:hlinkClick r:id="rId2"/>
              </a:rPr>
              <a:t>berlo.marcel@gmail.com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See conceptual descriptions in Berlo 2022 </a:t>
            </a:r>
            <a:r>
              <a:rPr lang="en-GB" dirty="0" err="1"/>
              <a:t>dagboek</a:t>
            </a:r>
            <a:endParaRPr lang="en-GB" dirty="0"/>
          </a:p>
          <a:p>
            <a:r>
              <a:rPr lang="en-GB" dirty="0"/>
              <a:t>See conceptual model in Berlo 2022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A352ED-DB20-4C93-BB82-A3C18EFB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C7FC33-CEC5-44F5-8BCC-6D3F1605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F8FCB-F90A-4010-8C8F-9DDF239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0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A952C-B9AF-4039-9CBF-44404D2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Physics in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44B9C-5EE1-4657-B59C-84F5615C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Newton: 		4 laws + differential equation</a:t>
            </a:r>
          </a:p>
          <a:p>
            <a:pPr lvl="1"/>
            <a:r>
              <a:rPr lang="en-GB" dirty="0"/>
              <a:t>No friction: works in space</a:t>
            </a:r>
          </a:p>
          <a:p>
            <a:pPr lvl="1"/>
            <a:r>
              <a:rPr lang="en-GB" dirty="0"/>
              <a:t>Friction: to accommodate on earth</a:t>
            </a:r>
          </a:p>
          <a:p>
            <a:pPr lvl="1"/>
            <a:r>
              <a:rPr lang="en-GB" dirty="0"/>
              <a:t>Movement of pendula</a:t>
            </a:r>
          </a:p>
          <a:p>
            <a:r>
              <a:rPr lang="en-GB" dirty="0"/>
              <a:t>Euler:		Describe waves</a:t>
            </a:r>
          </a:p>
          <a:p>
            <a:r>
              <a:rPr lang="en-GB" dirty="0"/>
              <a:t>Navier-Stokes: 	Waves with viscosity</a:t>
            </a:r>
          </a:p>
          <a:p>
            <a:r>
              <a:rPr lang="en-GB" dirty="0"/>
              <a:t>Maxwell: 		EM-waves</a:t>
            </a:r>
          </a:p>
          <a:p>
            <a:r>
              <a:rPr lang="en-GB" dirty="0"/>
              <a:t>Clausius, </a:t>
            </a:r>
            <a:r>
              <a:rPr lang="en-GB" dirty="0" err="1"/>
              <a:t>Boltzman</a:t>
            </a:r>
            <a:r>
              <a:rPr lang="en-GB" dirty="0"/>
              <a:t>, Gibs, Einstein, Plank:	Thermodynamics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41211A-EE8B-49DF-9B6B-D9FF4A90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AEEAFB-19D2-47BD-A6F3-A814EC7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2CA2CA-6B3C-40F9-AB27-7EF6FA3F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3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A952C-B9AF-4039-9CBF-44404D2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Economics in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44B9C-5EE1-4657-B59C-84F5615C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Adam Smith: </a:t>
            </a:r>
          </a:p>
          <a:p>
            <a:pPr lvl="1"/>
            <a:r>
              <a:rPr lang="en-GB" dirty="0"/>
              <a:t>Utilitarianism</a:t>
            </a:r>
          </a:p>
          <a:p>
            <a:pPr lvl="1"/>
            <a:r>
              <a:rPr lang="en-GB" dirty="0"/>
              <a:t>Invisible hand</a:t>
            </a:r>
          </a:p>
          <a:p>
            <a:r>
              <a:rPr lang="en-GB" dirty="0"/>
              <a:t>John Stuart Mill, Jevons:	Rational choice</a:t>
            </a:r>
          </a:p>
          <a:p>
            <a:r>
              <a:rPr lang="en-GB" dirty="0"/>
              <a:t>Walras: </a:t>
            </a:r>
          </a:p>
          <a:p>
            <a:pPr lvl="1"/>
            <a:r>
              <a:rPr lang="en-GB" dirty="0"/>
              <a:t>Marginal theory of value</a:t>
            </a:r>
          </a:p>
          <a:p>
            <a:pPr lvl="1"/>
            <a:r>
              <a:rPr lang="en-GB" dirty="0"/>
              <a:t>General Equilibrium</a:t>
            </a:r>
          </a:p>
          <a:p>
            <a:r>
              <a:rPr lang="en-GB" dirty="0"/>
              <a:t>Nash: 			Equilibrium(strategy)</a:t>
            </a:r>
          </a:p>
          <a:p>
            <a:r>
              <a:rPr lang="en-GB" dirty="0"/>
              <a:t>Kenneth Arrow, Gérard Debreu, Lionel W. McKenzie: </a:t>
            </a:r>
            <a:r>
              <a:rPr lang="en-GB" dirty="0">
                <a:hlinkClick r:id="rId2"/>
              </a:rPr>
              <a:t>1</a:t>
            </a:r>
            <a:r>
              <a:rPr lang="en-GB" baseline="30000" dirty="0">
                <a:hlinkClick r:id="rId2"/>
              </a:rPr>
              <a:t>st</a:t>
            </a:r>
            <a:r>
              <a:rPr lang="en-GB" dirty="0">
                <a:hlinkClick r:id="rId2"/>
              </a:rPr>
              <a:t> &amp; 2</a:t>
            </a:r>
            <a:r>
              <a:rPr lang="en-GB" baseline="30000" dirty="0">
                <a:hlinkClick r:id="rId2"/>
              </a:rPr>
              <a:t>nd</a:t>
            </a:r>
            <a:r>
              <a:rPr lang="en-GB" dirty="0">
                <a:hlinkClick r:id="rId2"/>
              </a:rPr>
              <a:t> theorem</a:t>
            </a:r>
            <a:endParaRPr lang="en-GB" dirty="0"/>
          </a:p>
          <a:p>
            <a:r>
              <a:rPr lang="en-GB" dirty="0"/>
              <a:t>Schumpeter: </a:t>
            </a:r>
          </a:p>
          <a:p>
            <a:r>
              <a:rPr lang="en-GB" dirty="0"/>
              <a:t>Georgescu-</a:t>
            </a:r>
            <a:r>
              <a:rPr lang="en-GB" dirty="0" err="1"/>
              <a:t>Roegen</a:t>
            </a:r>
            <a:r>
              <a:rPr lang="en-GB" dirty="0"/>
              <a:t>:	--</a:t>
            </a:r>
          </a:p>
          <a:p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76E3BB-9D48-4446-8AD1-9BB1ECE0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BDBC990-C14F-43B4-A14C-D2C5B404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9D29B8-CF5A-4939-8623-325B1259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A952C-B9AF-4039-9CBF-44404D2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Rationality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44B9C-5EE1-4657-B59C-84F5615C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013"/>
            <a:ext cx="10515600" cy="165394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137F93E-8A9A-4352-B2DC-3460D31B0465}"/>
              </a:ext>
            </a:extLst>
          </p:cNvPr>
          <p:cNvSpPr txBox="1"/>
          <p:nvPr/>
        </p:nvSpPr>
        <p:spPr>
          <a:xfrm>
            <a:off x="838200" y="1511437"/>
            <a:ext cx="111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Rational choice theory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has proposed that there are two outcomes of two choices regarding human action.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Firstly,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easible region"/>
              </a:rPr>
              <a:t>feasible region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will be chosen within all the possible and related action.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Second, after the preferred option has been chosen,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easible region"/>
              </a:rPr>
              <a:t>feasible region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has been selected was picked based on restriction of financial, legal, social, physical or emotional restrictions that the agent is facing.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After that, a choice will be made based on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eference"/>
              </a:rPr>
              <a:t>preference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order.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Jan </a:t>
            </a:r>
            <a:r>
              <a:rPr lang="en-US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Jonge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2012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[9]</a:t>
            </a:r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76E3BB-9D48-4446-8AD1-9BB1ECE0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BDBC990-C14F-43B4-A14C-D2C5B404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9D29B8-CF5A-4939-8623-325B1259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350F-E8F5-4366-A4D5-19759D23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2. Choice-Space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2D3C2-8760-4AF5-991B-3BD0E4E3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pre-defined set of all possible (combinations) of choices.</a:t>
            </a:r>
          </a:p>
          <a:p>
            <a:r>
              <a:rPr lang="en-GB" dirty="0"/>
              <a:t>Two separate choices:</a:t>
            </a:r>
          </a:p>
          <a:p>
            <a:pPr lvl="1"/>
            <a:r>
              <a:rPr lang="en-GB" dirty="0"/>
              <a:t>Definition of a choice-space.</a:t>
            </a:r>
          </a:p>
          <a:p>
            <a:pPr lvl="1"/>
            <a:r>
              <a:rPr lang="en-GB" dirty="0"/>
              <a:t>Economic choice out of all options within the choice-space.</a:t>
            </a:r>
          </a:p>
          <a:p>
            <a:r>
              <a:rPr lang="en-GB" dirty="0"/>
              <a:t>The definition of the choice-space can involve multiple dimensions with multiple criteria.</a:t>
            </a:r>
          </a:p>
          <a:p>
            <a:r>
              <a:rPr lang="en-GB" dirty="0"/>
              <a:t>As the number of dimensions grows the number of possible (combinations) of choices grows astronomically.</a:t>
            </a:r>
          </a:p>
          <a:p>
            <a:r>
              <a:rPr lang="en-GB" dirty="0"/>
              <a:t>A choice-space can be nested: it is part of a wider choice-space.</a:t>
            </a:r>
          </a:p>
          <a:p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B00FDE-C0EE-4BD3-9686-93599421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D505BB-D05F-4CA0-856D-48158D95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A13749-7AD9-4BAC-B0A3-8C5034FB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8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4516-FE2F-F657-AA64-CDBEF237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Choice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B726-68F5-62F9-A012-E2A09111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D988-9DD2-8B53-A92E-E64E06B8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06F8-D57D-F4FB-403F-8F65E196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634C-9756-906A-7687-A9001F53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95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57A-8B68-9DF9-7D37-6B0CF80E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F76F-A43D-3D0F-1114-E9F01B4B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22EB-D702-0762-7FB7-4539204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E71F-93F9-8DBF-B442-A52210D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162E-D1F5-0591-CF1F-85925FF0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02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4878-B1B7-4EF0-B93C-D1FDD3F8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98" y="187155"/>
            <a:ext cx="10515600" cy="1325563"/>
          </a:xfrm>
        </p:spPr>
        <p:txBody>
          <a:bodyPr/>
          <a:lstStyle/>
          <a:p>
            <a:r>
              <a:rPr lang="en-GB" b="1" dirty="0"/>
              <a:t>3. Model of economic transactions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44D0A6A-693D-46E0-B449-4326259D2623}"/>
              </a:ext>
            </a:extLst>
          </p:cNvPr>
          <p:cNvSpPr/>
          <p:nvPr/>
        </p:nvSpPr>
        <p:spPr>
          <a:xfrm>
            <a:off x="4290274" y="1439171"/>
            <a:ext cx="2313616" cy="101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Economic Agent</a:t>
            </a:r>
          </a:p>
        </p:txBody>
      </p:sp>
      <p:sp>
        <p:nvSpPr>
          <p:cNvPr id="6" name="Wolk 5" descr="Earth">
            <a:extLst>
              <a:ext uri="{FF2B5EF4-FFF2-40B4-BE49-F238E27FC236}">
                <a16:creationId xmlns:a16="http://schemas.microsoft.com/office/drawing/2014/main" id="{B09C654C-2A95-417F-80F0-C389D38E4B26}"/>
              </a:ext>
            </a:extLst>
          </p:cNvPr>
          <p:cNvSpPr/>
          <p:nvPr/>
        </p:nvSpPr>
        <p:spPr>
          <a:xfrm>
            <a:off x="188686" y="2836017"/>
            <a:ext cx="11313885" cy="341518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09083334-4339-4645-86C6-FC4462E5CB64}"/>
              </a:ext>
            </a:extLst>
          </p:cNvPr>
          <p:cNvGrpSpPr/>
          <p:nvPr/>
        </p:nvGrpSpPr>
        <p:grpSpPr>
          <a:xfrm>
            <a:off x="1472418" y="5510153"/>
            <a:ext cx="1607872" cy="1113298"/>
            <a:chOff x="1472420" y="5075227"/>
            <a:chExt cx="1607872" cy="1380805"/>
          </a:xfrm>
        </p:grpSpPr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0E44D05B-357F-4A98-90AD-6E12CB2C7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3909" y="5075227"/>
              <a:ext cx="0" cy="138080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53D040F-D49A-4D28-A2F6-9A176CF674B8}"/>
                </a:ext>
              </a:extLst>
            </p:cNvPr>
            <p:cNvSpPr txBox="1"/>
            <p:nvPr/>
          </p:nvSpPr>
          <p:spPr>
            <a:xfrm>
              <a:off x="1472420" y="5896859"/>
              <a:ext cx="1607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Mass &amp; Energy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2B011571-A265-4FAE-91BF-B1019DDE36A4}"/>
              </a:ext>
            </a:extLst>
          </p:cNvPr>
          <p:cNvGrpSpPr/>
          <p:nvPr/>
        </p:nvGrpSpPr>
        <p:grpSpPr>
          <a:xfrm>
            <a:off x="8282788" y="5510153"/>
            <a:ext cx="1737261" cy="945879"/>
            <a:chOff x="8694983" y="5213920"/>
            <a:chExt cx="1737261" cy="1380805"/>
          </a:xfrm>
        </p:grpSpPr>
        <p:cxnSp>
          <p:nvCxnSpPr>
            <p:cNvPr id="11" name="Rechte verbindingslijn met pijl 10">
              <a:extLst>
                <a:ext uri="{FF2B5EF4-FFF2-40B4-BE49-F238E27FC236}">
                  <a16:creationId xmlns:a16="http://schemas.microsoft.com/office/drawing/2014/main" id="{5B0C1DD9-752B-4DA0-B8D9-4BC345D59F9C}"/>
                </a:ext>
              </a:extLst>
            </p:cNvPr>
            <p:cNvCxnSpPr>
              <a:cxnSpLocks/>
            </p:cNvCxnSpPr>
            <p:nvPr/>
          </p:nvCxnSpPr>
          <p:spPr>
            <a:xfrm>
              <a:off x="8694983" y="5213920"/>
              <a:ext cx="0" cy="138080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8B3C2E06-1F1E-4565-B169-519B7BED1B23}"/>
                </a:ext>
              </a:extLst>
            </p:cNvPr>
            <p:cNvSpPr txBox="1"/>
            <p:nvPr/>
          </p:nvSpPr>
          <p:spPr>
            <a:xfrm>
              <a:off x="8824372" y="6079876"/>
              <a:ext cx="1607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Mass &amp; Energy</a:t>
              </a:r>
            </a:p>
          </p:txBody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DB45F771-603C-47B8-8AC5-50A1F1DE814C}"/>
              </a:ext>
            </a:extLst>
          </p:cNvPr>
          <p:cNvSpPr txBox="1"/>
          <p:nvPr/>
        </p:nvSpPr>
        <p:spPr>
          <a:xfrm>
            <a:off x="5249615" y="5719613"/>
            <a:ext cx="189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SOCIETY</a:t>
            </a:r>
          </a:p>
        </p:txBody>
      </p:sp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28FFE5DE-9D65-427E-BF86-F05B74A0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27/10/2022</a:t>
            </a:r>
            <a:endParaRPr lang="en-GB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EA3B72F7-2790-4188-BDC3-552F446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©Marcel van Berlo</a:t>
            </a:r>
            <a:endParaRPr lang="en-GB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AA97FBA5-998B-4E8F-BB70-9649AB75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7BB-DB3C-4E83-865F-270646FD0B31}" type="slidenum">
              <a:rPr lang="en-GB" smtClean="0"/>
              <a:t>9</a:t>
            </a:fld>
            <a:endParaRPr lang="en-GB"/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F27E9BE2-5505-458D-9858-F86799BF3A94}"/>
              </a:ext>
            </a:extLst>
          </p:cNvPr>
          <p:cNvGrpSpPr/>
          <p:nvPr/>
        </p:nvGrpSpPr>
        <p:grpSpPr>
          <a:xfrm>
            <a:off x="650392" y="6321498"/>
            <a:ext cx="10515600" cy="2589777"/>
            <a:chOff x="650392" y="6321498"/>
            <a:chExt cx="10515600" cy="2589777"/>
          </a:xfrm>
        </p:grpSpPr>
        <p:sp>
          <p:nvSpPr>
            <p:cNvPr id="5" name="Ovaal 4" descr="Earth">
              <a:extLst>
                <a:ext uri="{FF2B5EF4-FFF2-40B4-BE49-F238E27FC236}">
                  <a16:creationId xmlns:a16="http://schemas.microsoft.com/office/drawing/2014/main" id="{D22AEDD7-7C3A-4DAB-B1FA-175DB2E89D4E}"/>
                </a:ext>
              </a:extLst>
            </p:cNvPr>
            <p:cNvSpPr/>
            <p:nvPr/>
          </p:nvSpPr>
          <p:spPr>
            <a:xfrm>
              <a:off x="650392" y="6321498"/>
              <a:ext cx="10515600" cy="258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B0248A4A-94F0-4531-80F8-3AF5157A3661}"/>
                </a:ext>
              </a:extLst>
            </p:cNvPr>
            <p:cNvSpPr txBox="1"/>
            <p:nvPr/>
          </p:nvSpPr>
          <p:spPr>
            <a:xfrm>
              <a:off x="5328419" y="6321498"/>
              <a:ext cx="189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EARTH</a:t>
              </a:r>
            </a:p>
          </p:txBody>
        </p:sp>
      </p:grpSp>
      <p:grpSp>
        <p:nvGrpSpPr>
          <p:cNvPr id="57" name="Groep 56">
            <a:extLst>
              <a:ext uri="{FF2B5EF4-FFF2-40B4-BE49-F238E27FC236}">
                <a16:creationId xmlns:a16="http://schemas.microsoft.com/office/drawing/2014/main" id="{8DB272C2-CB57-479A-BB1D-4B5D9E608CF0}"/>
              </a:ext>
            </a:extLst>
          </p:cNvPr>
          <p:cNvGrpSpPr/>
          <p:nvPr/>
        </p:nvGrpSpPr>
        <p:grpSpPr>
          <a:xfrm>
            <a:off x="2605411" y="3356536"/>
            <a:ext cx="6523539" cy="1409110"/>
            <a:chOff x="2605411" y="3356536"/>
            <a:chExt cx="6523539" cy="140911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EDB12E36-3683-4D26-A2F1-F909E637FD47}"/>
                </a:ext>
              </a:extLst>
            </p:cNvPr>
            <p:cNvSpPr/>
            <p:nvPr/>
          </p:nvSpPr>
          <p:spPr>
            <a:xfrm>
              <a:off x="2605411" y="3356536"/>
              <a:ext cx="6523539" cy="1409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AD7C3082-8D33-41A8-A086-A959BAE68197}"/>
                </a:ext>
              </a:extLst>
            </p:cNvPr>
            <p:cNvSpPr txBox="1"/>
            <p:nvPr/>
          </p:nvSpPr>
          <p:spPr>
            <a:xfrm>
              <a:off x="5156764" y="4366254"/>
              <a:ext cx="189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MARKET</a:t>
              </a:r>
            </a:p>
          </p:txBody>
        </p: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E94C132E-DA09-4723-9E02-3BA21BAD3113}"/>
              </a:ext>
            </a:extLst>
          </p:cNvPr>
          <p:cNvGrpSpPr/>
          <p:nvPr/>
        </p:nvGrpSpPr>
        <p:grpSpPr>
          <a:xfrm>
            <a:off x="6603890" y="1637198"/>
            <a:ext cx="4092412" cy="1777107"/>
            <a:chOff x="6603890" y="1637198"/>
            <a:chExt cx="4092412" cy="1777107"/>
          </a:xfrm>
        </p:grpSpPr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FB82FEC1-C17C-498C-B5B5-45897D30F099}"/>
                </a:ext>
              </a:extLst>
            </p:cNvPr>
            <p:cNvSpPr txBox="1"/>
            <p:nvPr/>
          </p:nvSpPr>
          <p:spPr>
            <a:xfrm>
              <a:off x="8412177" y="1637198"/>
              <a:ext cx="2284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Value &amp; Information</a:t>
              </a:r>
            </a:p>
            <a:p>
              <a:r>
                <a:rPr lang="en-GB" dirty="0"/>
                <a:t>Mass &amp; Energy</a:t>
              </a:r>
            </a:p>
          </p:txBody>
        </p:sp>
        <p:cxnSp>
          <p:nvCxnSpPr>
            <p:cNvPr id="33" name="Verbindingslijn: gebogen 32">
              <a:extLst>
                <a:ext uri="{FF2B5EF4-FFF2-40B4-BE49-F238E27FC236}">
                  <a16:creationId xmlns:a16="http://schemas.microsoft.com/office/drawing/2014/main" id="{5CE4A13F-0E4C-41E1-BD35-5BC5E9B711B4}"/>
                </a:ext>
              </a:extLst>
            </p:cNvPr>
            <p:cNvCxnSpPr>
              <a:cxnSpLocks/>
              <a:stCxn id="4" idx="3"/>
              <a:endCxn id="54" idx="0"/>
            </p:cNvCxnSpPr>
            <p:nvPr/>
          </p:nvCxnSpPr>
          <p:spPr>
            <a:xfrm>
              <a:off x="6603890" y="1945467"/>
              <a:ext cx="1677541" cy="146883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8E98B78B-F976-40FF-8D8F-A231EF59EF2D}"/>
              </a:ext>
            </a:extLst>
          </p:cNvPr>
          <p:cNvGrpSpPr/>
          <p:nvPr/>
        </p:nvGrpSpPr>
        <p:grpSpPr>
          <a:xfrm>
            <a:off x="2684321" y="3448492"/>
            <a:ext cx="2472443" cy="693998"/>
            <a:chOff x="2814200" y="3435008"/>
            <a:chExt cx="2472443" cy="693998"/>
          </a:xfrm>
        </p:grpSpPr>
        <p:sp>
          <p:nvSpPr>
            <p:cNvPr id="21" name="Gelijkbenige driehoek 20">
              <a:extLst>
                <a:ext uri="{FF2B5EF4-FFF2-40B4-BE49-F238E27FC236}">
                  <a16:creationId xmlns:a16="http://schemas.microsoft.com/office/drawing/2014/main" id="{632E06E2-DDEC-46FB-9D3F-53E0B5DD02BA}"/>
                </a:ext>
              </a:extLst>
            </p:cNvPr>
            <p:cNvSpPr/>
            <p:nvPr/>
          </p:nvSpPr>
          <p:spPr>
            <a:xfrm>
              <a:off x="2814200" y="3435008"/>
              <a:ext cx="1146628" cy="69399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7C704915-B739-4551-97AC-9785EB121671}"/>
                </a:ext>
              </a:extLst>
            </p:cNvPr>
            <p:cNvSpPr txBox="1"/>
            <p:nvPr/>
          </p:nvSpPr>
          <p:spPr>
            <a:xfrm>
              <a:off x="3387514" y="3663245"/>
              <a:ext cx="189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Choice-Space</a:t>
              </a:r>
            </a:p>
          </p:txBody>
        </p:sp>
      </p:grpSp>
      <p:grpSp>
        <p:nvGrpSpPr>
          <p:cNvPr id="53" name="Groep 52">
            <a:extLst>
              <a:ext uri="{FF2B5EF4-FFF2-40B4-BE49-F238E27FC236}">
                <a16:creationId xmlns:a16="http://schemas.microsoft.com/office/drawing/2014/main" id="{793889F1-2046-4144-8983-63FE701062D1}"/>
              </a:ext>
            </a:extLst>
          </p:cNvPr>
          <p:cNvGrpSpPr/>
          <p:nvPr/>
        </p:nvGrpSpPr>
        <p:grpSpPr>
          <a:xfrm>
            <a:off x="6711471" y="3414305"/>
            <a:ext cx="2143274" cy="693998"/>
            <a:chOff x="1817554" y="3435008"/>
            <a:chExt cx="2143274" cy="693998"/>
          </a:xfrm>
        </p:grpSpPr>
        <p:sp>
          <p:nvSpPr>
            <p:cNvPr id="54" name="Gelijkbenige driehoek 53">
              <a:extLst>
                <a:ext uri="{FF2B5EF4-FFF2-40B4-BE49-F238E27FC236}">
                  <a16:creationId xmlns:a16="http://schemas.microsoft.com/office/drawing/2014/main" id="{D6CF807E-48E0-4ECB-A8D5-482A849AFFE6}"/>
                </a:ext>
              </a:extLst>
            </p:cNvPr>
            <p:cNvSpPr/>
            <p:nvPr/>
          </p:nvSpPr>
          <p:spPr>
            <a:xfrm>
              <a:off x="2814200" y="3435008"/>
              <a:ext cx="1146628" cy="69399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kstvak 54">
              <a:extLst>
                <a:ext uri="{FF2B5EF4-FFF2-40B4-BE49-F238E27FC236}">
                  <a16:creationId xmlns:a16="http://schemas.microsoft.com/office/drawing/2014/main" id="{B9CD6839-9AA2-46B9-AE14-91CDCE4BAA7C}"/>
                </a:ext>
              </a:extLst>
            </p:cNvPr>
            <p:cNvSpPr txBox="1"/>
            <p:nvPr/>
          </p:nvSpPr>
          <p:spPr>
            <a:xfrm>
              <a:off x="1817554" y="3666201"/>
              <a:ext cx="189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Choice-Space</a:t>
              </a:r>
            </a:p>
          </p:txBody>
        </p:sp>
      </p:grpSp>
      <p:grpSp>
        <p:nvGrpSpPr>
          <p:cNvPr id="38" name="Groep 37">
            <a:extLst>
              <a:ext uri="{FF2B5EF4-FFF2-40B4-BE49-F238E27FC236}">
                <a16:creationId xmlns:a16="http://schemas.microsoft.com/office/drawing/2014/main" id="{175A6AA7-70E2-43BC-AFF7-38764E91E72A}"/>
              </a:ext>
            </a:extLst>
          </p:cNvPr>
          <p:cNvGrpSpPr/>
          <p:nvPr/>
        </p:nvGrpSpPr>
        <p:grpSpPr>
          <a:xfrm>
            <a:off x="1165192" y="1504376"/>
            <a:ext cx="3125082" cy="1944117"/>
            <a:chOff x="2498946" y="1525950"/>
            <a:chExt cx="1783176" cy="1944117"/>
          </a:xfrm>
        </p:grpSpPr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5615D736-9092-45FD-931C-4B83FCD2976A}"/>
                </a:ext>
              </a:extLst>
            </p:cNvPr>
            <p:cNvSpPr txBox="1"/>
            <p:nvPr/>
          </p:nvSpPr>
          <p:spPr>
            <a:xfrm>
              <a:off x="2498946" y="1525950"/>
              <a:ext cx="1268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Value &amp; Information</a:t>
              </a:r>
            </a:p>
            <a:p>
              <a:r>
                <a:rPr lang="en-GB" dirty="0"/>
                <a:t>Mass &amp; Energy</a:t>
              </a:r>
            </a:p>
          </p:txBody>
        </p:sp>
        <p:cxnSp>
          <p:nvCxnSpPr>
            <p:cNvPr id="27" name="Verbindingslijn: gebogen 26">
              <a:extLst>
                <a:ext uri="{FF2B5EF4-FFF2-40B4-BE49-F238E27FC236}">
                  <a16:creationId xmlns:a16="http://schemas.microsoft.com/office/drawing/2014/main" id="{7A5C1CF0-6CDA-4EC6-9A81-23C2678211CA}"/>
                </a:ext>
              </a:extLst>
            </p:cNvPr>
            <p:cNvCxnSpPr>
              <a:cxnSpLocks/>
              <a:stCxn id="21" idx="0"/>
              <a:endCxn id="4" idx="1"/>
            </p:cNvCxnSpPr>
            <p:nvPr/>
          </p:nvCxnSpPr>
          <p:spPr>
            <a:xfrm rot="5400000" flipH="1" flipV="1">
              <a:off x="3235997" y="2423942"/>
              <a:ext cx="1503025" cy="589225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7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1152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Kantoorthema</vt:lpstr>
      <vt:lpstr>General Irreversibility and Irrationality in economic transactions</vt:lpstr>
      <vt:lpstr>INDEX</vt:lpstr>
      <vt:lpstr>Physics in time</vt:lpstr>
      <vt:lpstr>Economics in time</vt:lpstr>
      <vt:lpstr>Rationality</vt:lpstr>
      <vt:lpstr>2. Choice-Space</vt:lpstr>
      <vt:lpstr>Binary Choice</vt:lpstr>
      <vt:lpstr>PowerPoint Presentation</vt:lpstr>
      <vt:lpstr>3. Model of economic transactions</vt:lpstr>
      <vt:lpstr>Model of economic transactions</vt:lpstr>
      <vt:lpstr>Rational decision-making</vt:lpstr>
      <vt:lpstr>Non-FIRD</vt:lpstr>
      <vt:lpstr>Formula:  Degree of Irrationality (DoI)</vt:lpstr>
      <vt:lpstr>Value of information</vt:lpstr>
      <vt:lpstr>Reversibility</vt:lpstr>
      <vt:lpstr>Separation of Properties</vt:lpstr>
      <vt:lpstr>Behaviour</vt:lpstr>
      <vt:lpstr>Choice-Space</vt:lpstr>
      <vt:lpstr>Model of transactions</vt:lpstr>
      <vt:lpstr>Reversible transactions</vt:lpstr>
      <vt:lpstr>Future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Irreversibility and Irrationality in economic transactions,</dc:title>
  <dc:creator>Berlo, M.A.J. van (Marcel) - ANVS</dc:creator>
  <cp:lastModifiedBy>Marcel van Berlo</cp:lastModifiedBy>
  <cp:revision>44</cp:revision>
  <dcterms:created xsi:type="dcterms:W3CDTF">2022-10-27T11:43:55Z</dcterms:created>
  <dcterms:modified xsi:type="dcterms:W3CDTF">2022-11-10T15:55:05Z</dcterms:modified>
</cp:coreProperties>
</file>