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6" r:id="rId3"/>
    <p:sldId id="277" r:id="rId4"/>
    <p:sldId id="280" r:id="rId5"/>
    <p:sldId id="281" r:id="rId6"/>
    <p:sldId id="278" r:id="rId7"/>
    <p:sldId id="282" r:id="rId8"/>
    <p:sldId id="279" r:id="rId9"/>
    <p:sldId id="284" r:id="rId10"/>
    <p:sldId id="283" r:id="rId11"/>
    <p:sldId id="287" r:id="rId12"/>
    <p:sldId id="294" r:id="rId13"/>
    <p:sldId id="286" r:id="rId14"/>
    <p:sldId id="288" r:id="rId15"/>
    <p:sldId id="330" r:id="rId16"/>
    <p:sldId id="289" r:id="rId17"/>
    <p:sldId id="290" r:id="rId18"/>
    <p:sldId id="291" r:id="rId19"/>
    <p:sldId id="292" r:id="rId20"/>
    <p:sldId id="293" r:id="rId21"/>
    <p:sldId id="326" r:id="rId22"/>
    <p:sldId id="295" r:id="rId23"/>
    <p:sldId id="296" r:id="rId24"/>
    <p:sldId id="297" r:id="rId25"/>
    <p:sldId id="300" r:id="rId26"/>
    <p:sldId id="298" r:id="rId27"/>
    <p:sldId id="301" r:id="rId28"/>
    <p:sldId id="299" r:id="rId29"/>
    <p:sldId id="302" r:id="rId30"/>
    <p:sldId id="327" r:id="rId31"/>
    <p:sldId id="303" r:id="rId32"/>
    <p:sldId id="304" r:id="rId33"/>
    <p:sldId id="306" r:id="rId34"/>
    <p:sldId id="305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28" r:id="rId43"/>
    <p:sldId id="314" r:id="rId44"/>
    <p:sldId id="315" r:id="rId45"/>
    <p:sldId id="317" r:id="rId46"/>
    <p:sldId id="321" r:id="rId47"/>
    <p:sldId id="320" r:id="rId48"/>
    <p:sldId id="318" r:id="rId49"/>
    <p:sldId id="319" r:id="rId50"/>
    <p:sldId id="322" r:id="rId51"/>
    <p:sldId id="329" r:id="rId52"/>
    <p:sldId id="331" r:id="rId53"/>
    <p:sldId id="332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706" autoAdjust="0"/>
  </p:normalViewPr>
  <p:slideViewPr>
    <p:cSldViewPr>
      <p:cViewPr varScale="1">
        <p:scale>
          <a:sx n="91" d="100"/>
          <a:sy n="91" d="100"/>
        </p:scale>
        <p:origin x="102" y="3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446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 baseline="30000"/>
            </a:lvl1pPr>
          </a:lstStyle>
          <a:p>
            <a:r>
              <a:rPr lang="en-US" dirty="0"/>
              <a:t>Annual software testing symposium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#sts18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Denver – August 29th   2018</a:t>
            </a:r>
          </a:p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75F368D-FA20-46FD-B186-7E7B24F44618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860A190-F80D-4EE0-912C-94D9042ECB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170" y="187131"/>
            <a:ext cx="762084" cy="76208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4DEEEA-FB19-45F4-B65B-EA3675EE641D}"/>
              </a:ext>
            </a:extLst>
          </p:cNvPr>
          <p:cNvSpPr txBox="1"/>
          <p:nvPr userDrawn="1"/>
        </p:nvSpPr>
        <p:spPr>
          <a:xfrm>
            <a:off x="9901849" y="986120"/>
            <a:ext cx="21387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TESTINGMIND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1FF2254-DE85-4A67-9C51-F6E8F5DB58A3}"/>
              </a:ext>
            </a:extLst>
          </p:cNvPr>
          <p:cNvSpPr txBox="1"/>
          <p:nvPr userDrawn="1"/>
        </p:nvSpPr>
        <p:spPr>
          <a:xfrm>
            <a:off x="5090771" y="6608555"/>
            <a:ext cx="1726755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www.testingmind.com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A2E9E07-F610-47AF-B780-C8CBE0C858FC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CAA0C16-763D-4229-A582-EC3D39615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C0A48CC-86D7-43AB-9761-02A821D03E93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F7F7BA-57E7-423E-94EE-F23247557D98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3F4E892-30AB-4C6E-8F92-EEF56B147990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98D9171-5B6B-4B0F-B40A-F92D865E9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C0F04C6-CDDE-41B2-BCB8-609C6D31C4E1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9D73366-E492-4A84-BEF3-03DDF70EFACD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FF62C3-0CE0-4263-9D96-E20C9826AF94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06D755-4A8D-4CCF-9A40-467581F74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AA52B2-947F-40DD-807C-13AD61721C83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A8B516-DDAA-4019-9651-DECF5EDB4338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7B234AE-FAA9-4DE9-A4A4-5F2A58AFD3CC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31AE1CD-DA1E-4188-ADA6-03868817E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D8396F1-3C77-49C3-8478-9BECC947A06C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369E2D-4B76-408C-B106-CE263732C97A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8C651CB-9108-4CC5-89E5-CE4AC2636174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47ECF30-85CD-453E-AE79-D998D0816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1F6CA7-D735-42C6-9F65-43CD687FD7D3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585B49-7CC2-41E8-BB18-B51822B0DF18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EB0EBCD-454C-4788-936D-75EAE94628A4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D9269F8-9C49-4584-844D-D112876409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E54782-291D-449F-9A79-E71218C57AD0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285AAE-3C24-4944-9FBC-CE9CE6C1A7E5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96C2A74-A6C3-46DB-9CD8-DE29E192EB95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A1D573D-DD9E-4DB2-9ABA-609CE712D8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0E72008-50EE-4A42-893B-0A9627B46C02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6BCE1E-6582-43AF-B8BB-D3F87C381B0B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C22BC9C-B3B2-4614-A537-10605BDFC82A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661EB0-4CBE-45E4-BE22-1F5824F583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CD2B6AD-C09B-42E4-9466-24B9124DA01F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6B74692-C157-4D7B-BFB1-43F62380A0AD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8BBD4DB-37C5-4CA0-9D36-4A70756C4DF0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56557EF-A44E-40DB-95EB-16EA8FD626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C966D1A-0F0E-494F-89E2-E2253996BF91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1219A2-F671-4333-8F7F-E2297D413EF4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188F7DC-5D05-450E-8C6D-A8F425A1CA7F}"/>
              </a:ext>
            </a:extLst>
          </p:cNvPr>
          <p:cNvSpPr/>
          <p:nvPr userDrawn="1"/>
        </p:nvSpPr>
        <p:spPr>
          <a:xfrm>
            <a:off x="0" y="6583362"/>
            <a:ext cx="12188825" cy="27463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n>
                <a:noFill/>
              </a:ln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E517279-25DE-4D61-8095-D4A9A8374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63" y="6381328"/>
            <a:ext cx="467897" cy="4678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889A9-772E-43D4-A7E2-E32A85836DA3}"/>
              </a:ext>
            </a:extLst>
          </p:cNvPr>
          <p:cNvSpPr txBox="1"/>
          <p:nvPr userDrawn="1"/>
        </p:nvSpPr>
        <p:spPr>
          <a:xfrm>
            <a:off x="117748" y="6597352"/>
            <a:ext cx="200728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TESTINGMIND 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78D1F3-C808-425C-BB43-DC8CF7777F69}"/>
              </a:ext>
            </a:extLst>
          </p:cNvPr>
          <p:cNvSpPr txBox="1"/>
          <p:nvPr userDrawn="1"/>
        </p:nvSpPr>
        <p:spPr>
          <a:xfrm>
            <a:off x="6742484" y="6597352"/>
            <a:ext cx="5400601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100" b="0" dirty="0">
                <a:solidFill>
                  <a:schemeClr val="bg1"/>
                </a:solidFill>
                <a:effectLst/>
              </a:rPr>
              <a:t>Annual Software Testing Symposium | Denver</a:t>
            </a:r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cs/v6/postman/environments_and_globals/variab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cs/v6/postman/scripts/branching_and_loop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cs/v6/postman/scripts/postman_sandbox_api_refere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hanywher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hanywhere.com/health/config_chec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radish.dishanywhere.com/health/config_chec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hanywhere.com/ondemand/all/movies" TargetMode="External"/><Relationship Id="rId7" Type="http://schemas.openxmlformats.org/officeDocument/2006/relationships/hyperlink" Target="http://radish.dishanywhere.com/v20/dol/movies/filters.json" TargetMode="External"/><Relationship Id="rId2" Type="http://schemas.openxmlformats.org/officeDocument/2006/relationships/hyperlink" Target="http://www.dishanywhere.com/ondemand/all/sh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dish.dishanywhere.com/v20/dol/shows/filters.json" TargetMode="External"/><Relationship Id="rId5" Type="http://schemas.openxmlformats.org/officeDocument/2006/relationships/hyperlink" Target="http://radish.dishanywhere.com/v20/dol/movies/sorts.json" TargetMode="External"/><Relationship Id="rId4" Type="http://schemas.openxmlformats.org/officeDocument/2006/relationships/hyperlink" Target="http://radish.dishanywhere.com/v20/dol/shows/sorts.js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adish.dishanywhere.com/v20/dol/movies/sorts.json" TargetMode="External"/><Relationship Id="rId2" Type="http://schemas.openxmlformats.org/officeDocument/2006/relationships/hyperlink" Target="http://radish.dishanywhere.com/v20/dol/shows/sorts.js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adish.dishanywhere.com/v20/dol/movies/filters.json" TargetMode="External"/><Relationship Id="rId2" Type="http://schemas.openxmlformats.org/officeDocument/2006/relationships/hyperlink" Target="http://radish.dishanywhere.com/v20/dol/shows/filters.js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radish.dishanywhere.com/v20/dol/shows.json?a-z=p" TargetMode="External"/><Relationship Id="rId3" Type="http://schemas.openxmlformats.org/officeDocument/2006/relationships/hyperlink" Target="http://radish.dishanywhere.com/v20/dol/movies.json?sort=name" TargetMode="External"/><Relationship Id="rId7" Type="http://schemas.openxmlformats.org/officeDocument/2006/relationships/hyperlink" Target="http://radish.dishanywhere.com/v20/dol/movies.json?ratings=r" TargetMode="External"/><Relationship Id="rId2" Type="http://schemas.openxmlformats.org/officeDocument/2006/relationships/hyperlink" Target="http://radish.dishanywhere.com/v20/dol/shows.json?sort=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adish.dishanywhere.com/v20/dol/shows.json?ratings=tvy7" TargetMode="External"/><Relationship Id="rId5" Type="http://schemas.openxmlformats.org/officeDocument/2006/relationships/hyperlink" Target="http://radish.dishanywhere.com/v20/dol/movies.json?genres=drama" TargetMode="External"/><Relationship Id="rId4" Type="http://schemas.openxmlformats.org/officeDocument/2006/relationships/hyperlink" Target="http://radish.dishanywhere.com/v20/dol/shows.json?genres=newscast" TargetMode="External"/><Relationship Id="rId9" Type="http://schemas.openxmlformats.org/officeDocument/2006/relationships/hyperlink" Target="http://radish.dishanywhere.com/v20/dol/movies.json?a-z=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ewman" TargetMode="External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hanywhe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old-miller0/Postman-Denver-Aug-20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cs/v6/postman/scripts/intro_to_script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Annual software testing symposium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#sts18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Denver</a:t>
            </a:r>
          </a:p>
          <a:p>
            <a:r>
              <a:rPr lang="en-US" dirty="0"/>
              <a:t>August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Postman output console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908720"/>
            <a:ext cx="9753600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Besides</a:t>
            </a:r>
            <a:r>
              <a:rPr lang="en-US" b="1" dirty="0" smtClean="0"/>
              <a:t> </a:t>
            </a:r>
            <a:r>
              <a:rPr lang="en-US" dirty="0" smtClean="0"/>
              <a:t>console.log</a:t>
            </a:r>
            <a:r>
              <a:rPr lang="en-US" dirty="0"/>
              <a:t>(&lt;string</a:t>
            </a:r>
            <a:r>
              <a:rPr lang="en-US" dirty="0" smtClean="0"/>
              <a:t>&gt;) also has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r>
              <a:rPr lang="en-US" dirty="0"/>
              <a:t>: Method, URL, Path, Query parameters</a:t>
            </a:r>
          </a:p>
          <a:p>
            <a:pPr lvl="1"/>
            <a:r>
              <a:rPr lang="en-US" dirty="0"/>
              <a:t>Request </a:t>
            </a:r>
            <a:r>
              <a:rPr lang="en-US" dirty="0" smtClean="0"/>
              <a:t>Headers; Response Headers; Response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9" y="2132856"/>
            <a:ext cx="9534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82" y="188640"/>
            <a:ext cx="9753600" cy="763488"/>
          </a:xfrm>
        </p:spPr>
        <p:txBody>
          <a:bodyPr/>
          <a:lstStyle/>
          <a:p>
            <a:pPr algn="ctr"/>
            <a:r>
              <a:rPr lang="en-US" dirty="0" smtClean="0"/>
              <a:t>API Request Area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836" y="952128"/>
            <a:ext cx="99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Method, URI, arguments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Authorization, Headers, Body, Pre-request script, Tests 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1974633"/>
            <a:ext cx="9753600" cy="4051733"/>
          </a:xfrm>
        </p:spPr>
      </p:pic>
    </p:spTree>
    <p:extLst>
      <p:ext uri="{BB962C8B-B14F-4D97-AF65-F5344CB8AC3E}">
        <p14:creationId xmlns:p14="http://schemas.microsoft.com/office/powerpoint/2010/main" val="139517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82" y="188640"/>
            <a:ext cx="9753600" cy="763488"/>
          </a:xfrm>
        </p:spPr>
        <p:txBody>
          <a:bodyPr/>
          <a:lstStyle/>
          <a:p>
            <a:pPr algn="ctr"/>
            <a:r>
              <a:rPr lang="en-US" dirty="0" smtClean="0"/>
              <a:t>API </a:t>
            </a:r>
            <a:r>
              <a:rPr lang="en-US" dirty="0"/>
              <a:t>Response </a:t>
            </a:r>
            <a:r>
              <a:rPr lang="en-US" dirty="0" smtClean="0"/>
              <a:t>Area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996952"/>
            <a:ext cx="9753600" cy="3374468"/>
          </a:xfrm>
        </p:spPr>
      </p:pic>
      <p:sp>
        <p:nvSpPr>
          <p:cNvPr id="4" name="Rectangle 3"/>
          <p:cNvSpPr/>
          <p:nvPr/>
        </p:nvSpPr>
        <p:spPr>
          <a:xfrm>
            <a:off x="909836" y="941615"/>
            <a:ext cx="9969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Response Body</a:t>
            </a:r>
            <a:r>
              <a:rPr lang="en-US" dirty="0" smtClean="0"/>
              <a:t> display in different formats: HTML, XML, JSON, Text.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Default format based on response header: Content Type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Response Cookies, Headers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Response Test Results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test compare result with output tests with </a:t>
            </a:r>
            <a:r>
              <a:rPr lang="en-US" dirty="0" err="1" smtClean="0"/>
              <a:t>AssertionError</a:t>
            </a:r>
            <a:r>
              <a:rPr lang="en-US" dirty="0" smtClean="0"/>
              <a:t> when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Via tests[&lt;output string&gt;] = &lt;Boolean&gt;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82" y="188640"/>
            <a:ext cx="9753600" cy="763488"/>
          </a:xfrm>
        </p:spPr>
        <p:txBody>
          <a:bodyPr/>
          <a:lstStyle/>
          <a:p>
            <a:pPr algn="ctr"/>
            <a:r>
              <a:rPr lang="en-US" dirty="0" smtClean="0"/>
              <a:t>API Script Variables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35482" y="1052736"/>
            <a:ext cx="9753600" cy="525658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b="1" dirty="0"/>
              <a:t>API Script Variables and their priority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https://www.getpostman.com/docs/v6/postman/environments_and_globals/variables</a:t>
            </a:r>
            <a:r>
              <a:rPr lang="en-US" dirty="0"/>
              <a:t> </a:t>
            </a:r>
            <a:endParaRPr lang="en-US" b="1" dirty="0" smtClean="0"/>
          </a:p>
          <a:p>
            <a:pPr lvl="0"/>
            <a:r>
              <a:rPr lang="en-US" b="1" dirty="0" smtClean="0"/>
              <a:t>Global, Collection, Environment</a:t>
            </a:r>
            <a:r>
              <a:rPr lang="en-US" b="1" dirty="0"/>
              <a:t> </a:t>
            </a:r>
            <a:r>
              <a:rPr lang="en-US" b="1" dirty="0" smtClean="0"/>
              <a:t>: </a:t>
            </a:r>
            <a:r>
              <a:rPr lang="en-US" dirty="0"/>
              <a:t>String </a:t>
            </a:r>
            <a:r>
              <a:rPr lang="en-US" dirty="0" smtClean="0"/>
              <a:t>type (</a:t>
            </a:r>
            <a:r>
              <a:rPr lang="en-US" b="1" dirty="0" smtClean="0"/>
              <a:t>Minus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 via to-string functions; Use via from-string functions</a:t>
            </a:r>
          </a:p>
          <a:p>
            <a:pPr lvl="0"/>
            <a:r>
              <a:rPr lang="en-US" b="1" dirty="0" smtClean="0"/>
              <a:t>Global</a:t>
            </a:r>
            <a:r>
              <a:rPr lang="en-US" dirty="0" smtClean="0"/>
              <a:t>: share values between Pre-Request and Test scripts</a:t>
            </a:r>
          </a:p>
          <a:p>
            <a:pPr lvl="0"/>
            <a:r>
              <a:rPr lang="en-US" b="1" dirty="0" smtClean="0"/>
              <a:t>Collection</a:t>
            </a:r>
            <a:r>
              <a:rPr lang="en-US" dirty="0"/>
              <a:t>: Initial value via Collection Set, </a:t>
            </a:r>
          </a:p>
          <a:p>
            <a:pPr lvl="1"/>
            <a:r>
              <a:rPr lang="en-US" dirty="0"/>
              <a:t>Only in its Collection (folders, subfolders and request)</a:t>
            </a:r>
          </a:p>
          <a:p>
            <a:pPr lvl="0"/>
            <a:r>
              <a:rPr lang="en-US" b="1" dirty="0" smtClean="0"/>
              <a:t>Environment</a:t>
            </a:r>
            <a:r>
              <a:rPr lang="en-US" dirty="0"/>
              <a:t>: </a:t>
            </a:r>
            <a:r>
              <a:rPr lang="en-US" dirty="0" smtClean="0"/>
              <a:t>Initial </a:t>
            </a:r>
            <a:r>
              <a:rPr lang="en-US" dirty="0"/>
              <a:t>set via Environment. </a:t>
            </a:r>
            <a:r>
              <a:rPr lang="en-US" dirty="0" smtClean="0"/>
              <a:t>(</a:t>
            </a:r>
            <a:r>
              <a:rPr lang="en-US" b="1" dirty="0" smtClean="0"/>
              <a:t>Minus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2400" dirty="0"/>
              <a:t>Have multiple Environments for different test execution </a:t>
            </a:r>
            <a:r>
              <a:rPr lang="en-US" sz="2400" dirty="0" smtClean="0"/>
              <a:t>types</a:t>
            </a:r>
          </a:p>
          <a:p>
            <a:r>
              <a:rPr lang="en-US" b="1" dirty="0" smtClean="0"/>
              <a:t>Local</a:t>
            </a:r>
            <a:r>
              <a:rPr lang="en-US" dirty="0"/>
              <a:t>: Any JavaScript types only in its Pre-Request or Test </a:t>
            </a:r>
            <a:r>
              <a:rPr lang="en-US" dirty="0" smtClean="0"/>
              <a:t>script</a:t>
            </a:r>
          </a:p>
          <a:p>
            <a:r>
              <a:rPr lang="en-US" b="1" dirty="0"/>
              <a:t>Data</a:t>
            </a:r>
            <a:r>
              <a:rPr lang="en-US" dirty="0"/>
              <a:t>: </a:t>
            </a:r>
            <a:r>
              <a:rPr lang="en-US" dirty="0" smtClean="0"/>
              <a:t>only Execution Iteration via Runner or Command Line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82" y="188640"/>
            <a:ext cx="9753600" cy="7634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Initial Variable Values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35482" y="952128"/>
            <a:ext cx="10547562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82" y="920537"/>
            <a:ext cx="7648575" cy="2436456"/>
          </a:xfrm>
          <a:prstGeom prst="rect">
            <a:avLst/>
          </a:prstGeom>
        </p:spPr>
      </p:pic>
      <p:pic>
        <p:nvPicPr>
          <p:cNvPr id="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81" y="3356993"/>
            <a:ext cx="7648575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82" y="188640"/>
            <a:ext cx="9753600" cy="763488"/>
          </a:xfrm>
        </p:spPr>
        <p:txBody>
          <a:bodyPr/>
          <a:lstStyle/>
          <a:p>
            <a:pPr algn="ctr"/>
            <a:r>
              <a:rPr lang="en-US" dirty="0" smtClean="0"/>
              <a:t>Generate Code Snippets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53852" y="1268760"/>
            <a:ext cx="9753600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Generate API Request Code Snippets</a:t>
            </a:r>
          </a:p>
          <a:p>
            <a:r>
              <a:rPr lang="en-US" dirty="0"/>
              <a:t>Uses current variable key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Formats: HTTP, </a:t>
            </a:r>
            <a:r>
              <a:rPr lang="en-US" dirty="0" err="1" smtClean="0"/>
              <a:t>cURL</a:t>
            </a:r>
            <a:r>
              <a:rPr lang="en-US" dirty="0" smtClean="0"/>
              <a:t>, C#, Java, JavaScript, PHP, Python, Ruby </a:t>
            </a:r>
          </a:p>
          <a:p>
            <a:pPr marL="45720" indent="0">
              <a:buNone/>
            </a:pPr>
            <a:r>
              <a:rPr lang="en-US" b="1" dirty="0"/>
              <a:t>Request</a:t>
            </a:r>
            <a:r>
              <a:rPr lang="en-US" dirty="0"/>
              <a:t>: Get DANY Web base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e_host_name_web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}}.dishanywhere.com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 -X GET \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http://www.dishanywhere.com \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-H 'Cache-Control: no-cache' \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-H 'Postman-Token: dba1dab9-7204-4585-ad49-59b094e11f08'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116632"/>
            <a:ext cx="9753600" cy="691480"/>
          </a:xfrm>
        </p:spPr>
        <p:txBody>
          <a:bodyPr/>
          <a:lstStyle/>
          <a:p>
            <a:pPr algn="ctr"/>
            <a:r>
              <a:rPr lang="en-US" dirty="0" smtClean="0"/>
              <a:t>Request execution Order (</a:t>
            </a:r>
            <a:r>
              <a:rPr lang="en-US" b="1" dirty="0" smtClean="0"/>
              <a:t>PLUS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808112"/>
            <a:ext cx="9753600" cy="53640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u="sng" dirty="0">
                <a:hlinkClick r:id="rId2"/>
              </a:rPr>
              <a:t>https://www.getpostman.com/docs/v6/postman/scripts/branching_and_looping</a:t>
            </a:r>
            <a:endParaRPr lang="en-US" dirty="0"/>
          </a:p>
          <a:p>
            <a:r>
              <a:rPr lang="en-US" dirty="0"/>
              <a:t>Normal API Request order is linear from top to bottom Request in Collection, Folder, Sub-Folder </a:t>
            </a:r>
          </a:p>
          <a:p>
            <a:pPr lvl="1"/>
            <a:r>
              <a:rPr lang="en-US" dirty="0" smtClean="0"/>
              <a:t>State-machine like execution order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this order via </a:t>
            </a:r>
            <a:r>
              <a:rPr lang="en-US" dirty="0" err="1"/>
              <a:t>postman.setNextRequest</a:t>
            </a:r>
            <a:r>
              <a:rPr lang="en-US" dirty="0"/>
              <a:t>(&lt;</a:t>
            </a:r>
            <a:r>
              <a:rPr lang="en-US" dirty="0" err="1"/>
              <a:t>request_name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Where &lt;</a:t>
            </a:r>
            <a:r>
              <a:rPr lang="en-US" dirty="0" err="1"/>
              <a:t>request_name</a:t>
            </a:r>
            <a:r>
              <a:rPr lang="en-US" dirty="0"/>
              <a:t>&gt; the name or ID of the subsequent request and the collection runner will take care of the rest</a:t>
            </a:r>
          </a:p>
          <a:p>
            <a:pPr lvl="1"/>
            <a:r>
              <a:rPr lang="en-US" dirty="0"/>
              <a:t>May be used in the pre-request or the test script. In case of more than one assignment, the last set value is used.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postman.setNextRequest</a:t>
            </a:r>
            <a:r>
              <a:rPr lang="en-US" dirty="0"/>
              <a:t>() is absent in a request, the collection runner defaults to linear execution and moves to the next request</a:t>
            </a:r>
          </a:p>
          <a:p>
            <a:pPr lvl="1"/>
            <a:r>
              <a:rPr lang="en-US" dirty="0"/>
              <a:t>Stop </a:t>
            </a:r>
            <a:r>
              <a:rPr lang="en-US" dirty="0" err="1"/>
              <a:t>execution,when</a:t>
            </a:r>
            <a:r>
              <a:rPr lang="en-US" dirty="0"/>
              <a:t> &lt;</a:t>
            </a:r>
            <a:r>
              <a:rPr lang="en-US" dirty="0" err="1"/>
              <a:t>request_name</a:t>
            </a:r>
            <a:r>
              <a:rPr lang="en-US" dirty="0"/>
              <a:t>&gt; is null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90" y="116632"/>
            <a:ext cx="9753600" cy="547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Change execution Order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204" y="691511"/>
            <a:ext cx="7966621" cy="5335488"/>
          </a:xfrm>
        </p:spPr>
        <p:txBody>
          <a:bodyPr>
            <a:normAutofit fontScale="70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Request</a:t>
            </a:r>
            <a:r>
              <a:rPr lang="en-US" dirty="0"/>
              <a:t>: </a:t>
            </a:r>
            <a:r>
              <a:rPr lang="en-US" dirty="0" smtClean="0"/>
              <a:t>Set </a:t>
            </a:r>
            <a:r>
              <a:rPr lang="en-US" dirty="0"/>
              <a:t>Program </a:t>
            </a:r>
            <a:r>
              <a:rPr lang="en-US" dirty="0" smtClean="0"/>
              <a:t>helpers (</a:t>
            </a:r>
            <a:r>
              <a:rPr lang="en-US" dirty="0"/>
              <a:t>Test Script)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set next test group via environment variable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environment.e_exec_tests.toLowerCase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"status":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postman.setNextRequest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break;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"movies":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postman.setNextRequest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("Start DANY Movies");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break;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"programs":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postman.setNextRequest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("Start DANY TV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Shows");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break;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"shows":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postman.setNextRequest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DANY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TV Shows");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postman.setNextRequest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break;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694113"/>
            <a:ext cx="2880321" cy="51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116632"/>
            <a:ext cx="9753600" cy="691480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Java Script </a:t>
            </a:r>
            <a:r>
              <a:rPr lang="en-US" dirty="0" smtClean="0"/>
              <a:t>packages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808112"/>
            <a:ext cx="9753600" cy="54578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u="sng" dirty="0">
                <a:hlinkClick r:id="rId2"/>
              </a:rPr>
              <a:t>https://www.getpostman.com/docs/v6/postman/scripts/postman_sandbox_api_reference</a:t>
            </a:r>
            <a:endParaRPr lang="en-US" dirty="0"/>
          </a:p>
          <a:p>
            <a:r>
              <a:rPr lang="en-US" b="1" dirty="0"/>
              <a:t>chai</a:t>
            </a:r>
            <a:r>
              <a:rPr lang="en-US" dirty="0"/>
              <a:t> for BDD expect and should </a:t>
            </a:r>
            <a:r>
              <a:rPr lang="en-US" dirty="0" smtClean="0"/>
              <a:t>validation</a:t>
            </a:r>
          </a:p>
          <a:p>
            <a:pPr lvl="1"/>
            <a:r>
              <a:rPr lang="en-US" b="1" dirty="0"/>
              <a:t>Request: </a:t>
            </a:r>
            <a:r>
              <a:rPr lang="en-US" dirty="0"/>
              <a:t>GET</a:t>
            </a:r>
            <a:r>
              <a:rPr lang="en-US" b="1" dirty="0"/>
              <a:t> </a:t>
            </a:r>
            <a:r>
              <a:rPr lang="en-US" dirty="0"/>
              <a:t>DANY Web base (Test Script</a:t>
            </a:r>
            <a:r>
              <a:rPr lang="en-US" dirty="0" smtClean="0"/>
              <a:t>)</a:t>
            </a:r>
          </a:p>
          <a:p>
            <a:r>
              <a:rPr lang="en-US" b="1" dirty="0"/>
              <a:t>cheerio</a:t>
            </a:r>
            <a:r>
              <a:rPr lang="en-US" dirty="0"/>
              <a:t> for HTML paring and validation</a:t>
            </a:r>
          </a:p>
          <a:p>
            <a:pPr lvl="1"/>
            <a:r>
              <a:rPr lang="en-US" b="1" dirty="0" smtClean="0"/>
              <a:t>Request</a:t>
            </a:r>
            <a:r>
              <a:rPr lang="en-US" b="1" dirty="0"/>
              <a:t>: </a:t>
            </a:r>
            <a:r>
              <a:rPr lang="en-US" dirty="0"/>
              <a:t>GET</a:t>
            </a:r>
            <a:r>
              <a:rPr lang="en-US" b="1" dirty="0"/>
              <a:t> </a:t>
            </a:r>
            <a:r>
              <a:rPr lang="en-US" dirty="0"/>
              <a:t>DANY Web base (Test Script)</a:t>
            </a:r>
          </a:p>
          <a:p>
            <a:r>
              <a:rPr lang="en-US" b="1" dirty="0" err="1"/>
              <a:t>lodash</a:t>
            </a:r>
            <a:r>
              <a:rPr lang="en-US" dirty="0"/>
              <a:t> for numbers strings arrays and objects utilities</a:t>
            </a:r>
          </a:p>
          <a:p>
            <a:pPr lvl="1"/>
            <a:r>
              <a:rPr lang="en-US" b="1" dirty="0" smtClean="0"/>
              <a:t>Request</a:t>
            </a:r>
            <a:r>
              <a:rPr lang="en-US" b="1" dirty="0"/>
              <a:t>: </a:t>
            </a:r>
            <a:r>
              <a:rPr lang="en-US" dirty="0"/>
              <a:t>GET</a:t>
            </a:r>
            <a:r>
              <a:rPr lang="en-US" b="1" dirty="0"/>
              <a:t> </a:t>
            </a:r>
            <a:r>
              <a:rPr lang="en-US" dirty="0"/>
              <a:t>DANY API base (Pre-Request Script, Test Script)</a:t>
            </a:r>
          </a:p>
          <a:p>
            <a:r>
              <a:rPr lang="en-US" b="1" dirty="0"/>
              <a:t>momentum </a:t>
            </a:r>
            <a:r>
              <a:rPr lang="en-US" dirty="0"/>
              <a:t>for date-time utilities</a:t>
            </a:r>
          </a:p>
          <a:p>
            <a:pPr lvl="1"/>
            <a:r>
              <a:rPr lang="en-US" b="1" dirty="0" smtClean="0"/>
              <a:t>Folder</a:t>
            </a:r>
            <a:r>
              <a:rPr lang="en-US" b="1" dirty="0"/>
              <a:t>: </a:t>
            </a:r>
            <a:r>
              <a:rPr lang="en-US" dirty="0"/>
              <a:t>DANY status (Pre-Request Script, Test Script)</a:t>
            </a:r>
          </a:p>
          <a:p>
            <a:r>
              <a:rPr lang="en-US" b="1" dirty="0"/>
              <a:t>tv4</a:t>
            </a:r>
            <a:r>
              <a:rPr lang="en-US" dirty="0"/>
              <a:t> for JSON schema validation</a:t>
            </a:r>
          </a:p>
          <a:p>
            <a:pPr lvl="1"/>
            <a:r>
              <a:rPr lang="en-US" b="1" dirty="0"/>
              <a:t>Helper Function</a:t>
            </a:r>
            <a:r>
              <a:rPr lang="en-US" dirty="0"/>
              <a:t>: </a:t>
            </a:r>
            <a:r>
              <a:rPr lang="en-US" b="1" dirty="0"/>
              <a:t>tv4</a:t>
            </a:r>
            <a:r>
              <a:rPr lang="en-US" dirty="0"/>
              <a:t> to define verify schema, pattern-validate functions</a:t>
            </a:r>
          </a:p>
          <a:p>
            <a:pPr lvl="1"/>
            <a:r>
              <a:rPr lang="en-US" b="1" dirty="0" smtClean="0"/>
              <a:t>Request</a:t>
            </a:r>
            <a:r>
              <a:rPr lang="en-US" dirty="0"/>
              <a:t>: Get DANY API base (Pre-Request Script, Test 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20" y="29420"/>
            <a:ext cx="9753600" cy="706090"/>
          </a:xfrm>
        </p:spPr>
        <p:txBody>
          <a:bodyPr/>
          <a:lstStyle/>
          <a:p>
            <a:r>
              <a:rPr lang="en-US" dirty="0" smtClean="0"/>
              <a:t>Create, Use 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052736"/>
            <a:ext cx="11521280" cy="5256584"/>
          </a:xfrm>
        </p:spPr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4500" b="1" dirty="0"/>
              <a:t>H</a:t>
            </a:r>
            <a:r>
              <a:rPr lang="en-US" sz="4500" b="1" dirty="0" smtClean="0"/>
              <a:t>elper </a:t>
            </a:r>
            <a:r>
              <a:rPr lang="en-US" sz="4500" b="1" dirty="0"/>
              <a:t>functions </a:t>
            </a:r>
            <a:r>
              <a:rPr lang="en-US" sz="4500" b="1" dirty="0" smtClean="0"/>
              <a:t>definition via </a:t>
            </a:r>
            <a:r>
              <a:rPr lang="en-US" sz="4500" b="1" dirty="0"/>
              <a:t>Set </a:t>
            </a:r>
            <a:r>
              <a:rPr lang="en-US" sz="4500" b="1" dirty="0" smtClean="0"/>
              <a:t>Global variables (Minus)</a:t>
            </a:r>
            <a:endParaRPr lang="en-US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b="1" dirty="0" smtClean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b="1" dirty="0" smtClean="0"/>
              <a:t>Request</a:t>
            </a:r>
            <a:r>
              <a:rPr lang="en-US" sz="2600" dirty="0" smtClean="0"/>
              <a:t>: </a:t>
            </a:r>
            <a:r>
              <a:rPr lang="en-US" sz="2600" dirty="0"/>
              <a:t>Start DANY status </a:t>
            </a:r>
            <a:r>
              <a:rPr lang="en-US" sz="2600" dirty="0" smtClean="0"/>
              <a:t>(Pre-request script)</a:t>
            </a:r>
            <a:endParaRPr lang="en-US" sz="26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helper functions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postman.setGlobalVariable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loadHelpers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", function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loadHelpers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let helpers = {};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helpers.CompareSame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testCompare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tests[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": '"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"' is '"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+"'"]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r>
              <a:rPr lang="en-US" sz="2900" dirty="0" smtClean="0"/>
              <a:t> </a:t>
            </a:r>
            <a:r>
              <a:rPr lang="en-US" sz="2900" dirty="0"/>
              <a:t> 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/>
              <a:t>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helpers.CompareEqual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testEqual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tests[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": '"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"' is '"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+"'"]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compB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response status code value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helpers.checkStatusCode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verifyStatusCode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"") {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helpers.CompareEqual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msgString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" Status code",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responseCode.code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); };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// ...additional helpers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helpers;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 + ';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loadHelpers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();');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Postman API testing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 using the basic Postman API tool to automate </a:t>
            </a:r>
            <a:r>
              <a:rPr lang="en-US" dirty="0" err="1" smtClean="0"/>
              <a:t>ReST</a:t>
            </a:r>
            <a:r>
              <a:rPr lang="en-US" dirty="0" smtClean="0"/>
              <a:t> API messages (micro services) validation along with manual checking the API supported Web, Mobile, other applications.</a:t>
            </a:r>
            <a:endParaRPr lang="en-IN" dirty="0" smtClean="0"/>
          </a:p>
          <a:p>
            <a:r>
              <a:rPr lang="en-IN" sz="3200" b="1" dirty="0" smtClean="0"/>
              <a:t>First, Basic (Free) Postman API features</a:t>
            </a:r>
          </a:p>
          <a:p>
            <a:r>
              <a:rPr lang="en-IN" dirty="0" smtClean="0"/>
              <a:t>Second, API Request/Response checks</a:t>
            </a:r>
          </a:p>
          <a:p>
            <a:r>
              <a:rPr lang="en-IN" dirty="0" smtClean="0"/>
              <a:t>Third, Runner and Command Line Execution</a:t>
            </a:r>
          </a:p>
          <a:p>
            <a:r>
              <a:rPr lang="en-IN" dirty="0"/>
              <a:t>Fourth, Web spot checks of API Failures</a:t>
            </a:r>
          </a:p>
          <a:p>
            <a:r>
              <a:rPr lang="en-IN" dirty="0" smtClean="0"/>
              <a:t>Fifth, Conclusion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/>
          <a:lstStyle/>
          <a:p>
            <a:r>
              <a:rPr lang="en-US" dirty="0" smtClean="0"/>
              <a:t>Create, Use Common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412776"/>
            <a:ext cx="11521280" cy="47594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elper </a:t>
            </a:r>
            <a:r>
              <a:rPr lang="en-US" b="1" dirty="0"/>
              <a:t>functions </a:t>
            </a:r>
            <a:r>
              <a:rPr lang="en-US" b="1" dirty="0" smtClean="0"/>
              <a:t>usage via </a:t>
            </a:r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b="1" dirty="0"/>
              <a:t>Global </a:t>
            </a:r>
            <a:r>
              <a:rPr lang="en-US" b="1" dirty="0" smtClean="0"/>
              <a:t>variables (Minus)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/>
              <a:t>Request</a:t>
            </a:r>
            <a:r>
              <a:rPr lang="en-US" sz="1800" dirty="0" smtClean="0"/>
              <a:t>: </a:t>
            </a:r>
            <a:r>
              <a:rPr lang="en-US" sz="1800" dirty="0"/>
              <a:t>Start DANY status </a:t>
            </a:r>
            <a:r>
              <a:rPr lang="en-US" sz="1800" dirty="0" smtClean="0"/>
              <a:t>(Test script)</a:t>
            </a:r>
            <a:endParaRPr lang="en-US" sz="1800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load helper functions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helpers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globals.loadHelpers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lodash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pm.variables.get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c_ok_code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request.name + " ";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console.log("Request: "+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+" - Test Script, response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helpers.checkStatusCode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Postman API testing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First, Basic (Free) Postman API features</a:t>
            </a:r>
          </a:p>
          <a:p>
            <a:r>
              <a:rPr lang="en-IN" sz="3200" b="1" dirty="0" smtClean="0"/>
              <a:t>Second, API Request/Response checks</a:t>
            </a:r>
          </a:p>
          <a:p>
            <a:r>
              <a:rPr lang="en-IN" dirty="0" smtClean="0"/>
              <a:t>Third, Runner and Command Line Execution</a:t>
            </a:r>
          </a:p>
          <a:p>
            <a:r>
              <a:rPr lang="en-IN" dirty="0"/>
              <a:t>Fourth, Web spot checks of API Failures</a:t>
            </a:r>
          </a:p>
          <a:p>
            <a:r>
              <a:rPr lang="en-IN" dirty="0" smtClean="0"/>
              <a:t>Fifth</a:t>
            </a:r>
            <a:r>
              <a:rPr lang="en-IN" dirty="0"/>
              <a:t>, Conclusion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54868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Check </a:t>
            </a:r>
            <a:r>
              <a:rPr lang="en-US" b="1" dirty="0" smtClean="0"/>
              <a:t>DISH Web’s Branch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412776"/>
            <a:ext cx="11521280" cy="4759424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GET </a:t>
            </a:r>
            <a:r>
              <a:rPr lang="en-US" b="1" dirty="0">
                <a:hlinkClick r:id="rId2"/>
              </a:rPr>
              <a:t>http://www.dishanywhere.com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endParaRPr lang="en-US" b="1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Contain web html meta tag with release information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content="Dish Anywhere"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data-branch="18.3.3" data-hash=". . . "&gt;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Request</a:t>
            </a:r>
            <a:r>
              <a:rPr lang="en-US" b="1" dirty="0"/>
              <a:t>: </a:t>
            </a:r>
            <a:r>
              <a:rPr lang="en-US" dirty="0"/>
              <a:t>Get DANY Web base (Test Script)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webDataBranch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metaDanyHTML.attr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('data-branch');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("Web Deploy Branch: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webDataBranch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environment.e_branch_web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postman.setGlobalVariable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g_Web_Branch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webDataBranch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69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54868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Check </a:t>
            </a:r>
            <a:r>
              <a:rPr lang="en-US" b="1" dirty="0" smtClean="0"/>
              <a:t>DISH Web’s API URL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412776"/>
            <a:ext cx="11521280" cy="4896544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GET </a:t>
            </a:r>
            <a:r>
              <a:rPr lang="en-US" b="1" dirty="0" smtClean="0">
                <a:hlinkClick r:id="rId2"/>
              </a:rPr>
              <a:t>www.dishanywhere.com/health/config_check</a:t>
            </a:r>
            <a:r>
              <a:rPr lang="en-US" b="1" dirty="0" smtClean="0"/>
              <a:t>  </a:t>
            </a:r>
            <a:endParaRPr lang="en-US" b="1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Contains web release/build information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"branch": "18.3.3", "hash": ". . . ."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Contains URL for its </a:t>
            </a:r>
            <a:r>
              <a:rPr lang="en-US" dirty="0" err="1"/>
              <a:t>ReST</a:t>
            </a:r>
            <a:r>
              <a:rPr lang="en-US" dirty="0"/>
              <a:t> API messages (micro services) path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radish_url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"http://radish.dishanywhere.com/",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Request: </a:t>
            </a:r>
            <a:r>
              <a:rPr lang="en-US" dirty="0"/>
              <a:t>Get DANY Web status (Test Script)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globals.g_Web_Branch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helpers.CompareSame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+ " branch:",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respBody.git.branch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danyBaseURL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"http://" +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environment.e_host_name_web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+ ".dishanywhere.com";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helpers.CompareSame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+ ".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dany_base_url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session.dany_base_url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danyBaseURL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56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54868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Check DISH </a:t>
            </a:r>
            <a:r>
              <a:rPr lang="en-US" b="1" dirty="0" smtClean="0"/>
              <a:t>API </a:t>
            </a:r>
            <a:r>
              <a:rPr lang="en-US" b="1" dirty="0"/>
              <a:t>Branch </a:t>
            </a:r>
            <a:r>
              <a:rPr lang="en-US" b="1" dirty="0" smtClean="0"/>
              <a:t>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412776"/>
            <a:ext cx="11521280" cy="4896544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GET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radish.dishanywhere.com/health/config_check</a:t>
            </a:r>
            <a:r>
              <a:rPr lang="en-US" b="1" dirty="0" smtClean="0"/>
              <a:t> </a:t>
            </a:r>
            <a:endParaRPr lang="en-US" b="1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Contains API release/build information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"branch": "origin/18.3.3", "hash": " . . ."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Request: </a:t>
            </a:r>
            <a:r>
              <a:rPr lang="en-US" dirty="0" smtClean="0"/>
              <a:t>Get </a:t>
            </a:r>
            <a:r>
              <a:rPr lang="en-US" dirty="0"/>
              <a:t>DANY API status (Test Script)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respBody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environment.e_branch_api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helpers.CompareSame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+ " branch:",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respBody.git.branch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apiBranch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0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Dish Web </a:t>
            </a:r>
            <a:r>
              <a:rPr lang="en-US" b="1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/>
              <a:t>Displays Subscriber viewable (unlocked) TV Shows or Movies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/>
              <a:t>GET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www.dishanywhere.com/ondemand/all/shows</a:t>
            </a:r>
            <a:endParaRPr lang="en-US" b="1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/>
              <a:t>GET </a:t>
            </a:r>
            <a:r>
              <a:rPr lang="en-US" b="1" dirty="0">
                <a:hlinkClick r:id="rId3"/>
              </a:rPr>
              <a:t>http://www.dishanywhere.com/ondemand/all/movies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b="1" dirty="0" smtClean="0"/>
          </a:p>
          <a:p>
            <a:pPr marL="50292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Get Sort By Values </a:t>
            </a:r>
            <a:r>
              <a:rPr lang="en-US" b="1" dirty="0"/>
              <a:t>(</a:t>
            </a:r>
            <a:r>
              <a:rPr lang="en-US" b="1" dirty="0" smtClean="0"/>
              <a:t>API Request)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cap="all" dirty="0"/>
              <a:t>GET </a:t>
            </a:r>
            <a:r>
              <a:rPr lang="en-US" u="sng" dirty="0">
                <a:hlinkClick r:id="rId4"/>
              </a:rPr>
              <a:t>http://radish.dishanywhere.com/v20/dol/shows/sorts.json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cap="all" dirty="0"/>
              <a:t>GET </a:t>
            </a:r>
            <a:r>
              <a:rPr lang="en-US" u="sng" dirty="0">
                <a:hlinkClick r:id="rId5"/>
              </a:rPr>
              <a:t>http://radish.dishanywhere.com/v20/dol/movies/sorts.json</a:t>
            </a:r>
            <a:r>
              <a:rPr lang="en-US" u="sng" dirty="0"/>
              <a:t> </a:t>
            </a:r>
            <a:endParaRPr lang="en-US" u="sng" dirty="0" smtClean="0"/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50292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Get Filter (Genres, Ratings, Starting Letters) Values </a:t>
            </a:r>
            <a:r>
              <a:rPr lang="en-US" b="1" dirty="0"/>
              <a:t>(</a:t>
            </a:r>
            <a:r>
              <a:rPr lang="en-US" b="1" dirty="0" smtClean="0"/>
              <a:t>API Request)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cap="all" dirty="0"/>
              <a:t>GET </a:t>
            </a:r>
            <a:r>
              <a:rPr lang="en-US" u="sng" dirty="0">
                <a:hlinkClick r:id="rId6"/>
              </a:rPr>
              <a:t>http://radish.dishanywhere.com/v20/dol/shows/filters.json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u="sng" dirty="0">
                <a:hlinkClick r:id="rId7"/>
              </a:rPr>
              <a:t>http://</a:t>
            </a:r>
            <a:r>
              <a:rPr lang="en-US" u="sng" dirty="0" smtClean="0">
                <a:hlinkClick r:id="rId7"/>
              </a:rPr>
              <a:t>radish.dishanywhere.com/v20/dol/movies/filters.json</a:t>
            </a:r>
            <a:endParaRPr lang="en-US" u="sng" dirty="0" smtClean="0"/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50292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Display Programs via specific Sort and Filter Value (API Request)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3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Dish </a:t>
            </a:r>
            <a:r>
              <a:rPr lang="en-US" b="1" dirty="0" smtClean="0"/>
              <a:t>API programs Sorts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268760"/>
            <a:ext cx="11521280" cy="541459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cap="all" dirty="0" smtClean="0"/>
              <a:t>GET </a:t>
            </a:r>
            <a:r>
              <a:rPr lang="en-US" u="sng" dirty="0">
                <a:hlinkClick r:id="rId2"/>
              </a:rPr>
              <a:t>http://radish.dishanywhere.com/v20/dol/shows/sorts.json</a:t>
            </a:r>
            <a:r>
              <a:rPr lang="en-US" dirty="0"/>
              <a:t> 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"What's Hot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whats_hot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"Recently Added",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"recent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"Title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"Most Popular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most_popular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cap="all" dirty="0" smtClean="0"/>
              <a:t>GET </a:t>
            </a:r>
            <a:r>
              <a:rPr lang="en-US" u="sng" dirty="0">
                <a:hlinkClick r:id="rId3"/>
              </a:rPr>
              <a:t>http://radish.dishanywhere.com/v20/dol/movies/sorts.json</a:t>
            </a:r>
            <a:r>
              <a:rPr lang="en-US" u="sng" dirty="0"/>
              <a:t> </a:t>
            </a:r>
            <a:endParaRPr lang="en-US" u="sng" dirty="0" smtClean="0"/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"Release 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"Critics Rating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"rating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Tomatometer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Rating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tomatometer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"Title",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"Most Popular",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most_popular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Dish </a:t>
            </a:r>
            <a:r>
              <a:rPr lang="en-US" b="1" dirty="0" smtClean="0"/>
              <a:t>API programs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268760"/>
            <a:ext cx="11521280" cy="541459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cap="all" dirty="0" smtClean="0"/>
              <a:t>GET </a:t>
            </a:r>
            <a:r>
              <a:rPr lang="en-US" u="sng" dirty="0">
                <a:hlinkClick r:id="rId2"/>
              </a:rPr>
              <a:t>http://radish.dishanywhere.com/v20/dol/shows/filters.json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genres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"all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slug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":”action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 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 ,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"Thriller",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 "thriller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"}],    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ratings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"all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"TVY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tvy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 , {"name":"TV14","slug":"tv14"},{"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name":"TVMA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slug":"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"}],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"a-z:[{"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slug":"a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slug":"b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 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{"name":"Z","slug":"z"},{"name":"#","slug":"123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cap="all" dirty="0" smtClean="0">
                <a:cs typeface="Courier New" panose="02070309020205020404" pitchFamily="49" charset="0"/>
              </a:rPr>
              <a:t>GET </a:t>
            </a:r>
            <a:r>
              <a:rPr lang="en-US" u="sng" dirty="0">
                <a:cs typeface="Courier New" panose="02070309020205020404" pitchFamily="49" charset="0"/>
                <a:hlinkClick r:id="rId3"/>
              </a:rPr>
              <a:t>http://</a:t>
            </a:r>
            <a:r>
              <a:rPr lang="en-US" u="sng" dirty="0" smtClean="0">
                <a:cs typeface="Courier New" panose="02070309020205020404" pitchFamily="49" charset="0"/>
                <a:hlinkClick r:id="rId3"/>
              </a:rPr>
              <a:t>radish.dishanywhere.com/v20/dol/movies/filters.json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{"genres":[{"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name":"All","slug":"all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name":"Action","slug":"action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, 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name":"Thriller","slug":"thriller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"}],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ratings":[{"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name":"All","slug":"all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name":"G","slug":"g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{"name":"NC17","slug":"nc17"},{"name":"NR","slug":"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"}],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a-z":[{"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name":"A","slug":"a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"},{"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name":"B","slug":"b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 ,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name":"Z","slug":"z"},{"name":"#","slug":"123"}]}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Dish </a:t>
            </a:r>
            <a:r>
              <a:rPr lang="en-US" b="1" dirty="0" smtClean="0"/>
              <a:t>Display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Display Programs via specific Sort and Filter Values (API Request)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Via Only by Sort Value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GET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radish.dishanywhere.com/v20/dol/shows.json?sort=name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radish.dishanywhere.com/v20/dol/movies.json?sort=name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Via </a:t>
            </a:r>
            <a:r>
              <a:rPr lang="en-US" b="1" dirty="0"/>
              <a:t>Only</a:t>
            </a:r>
            <a:r>
              <a:rPr lang="en-US" b="1" dirty="0" smtClean="0"/>
              <a:t> by Filter Genre Value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radish.dishanywhere.com/v20/dol/shows.json?genres=newscast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radish.dishanywhere.com/v20/dol/movies.json?genres=drama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Via Only by Filter Rating Value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GET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radish.dishanywhere.com/v20/dol/shows.json?ratings=tvy7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radish.dishanywhere.com/v20/dol/movies.json?ratings=r</a:t>
            </a:r>
            <a:r>
              <a:rPr lang="en-US" dirty="0" smtClean="0"/>
              <a:t> </a:t>
            </a:r>
            <a:endParaRPr lang="en-US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Via Only by Filter Starting Letter Value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radish.dishanywhere.com/v20/dol/shows.json?a-z=p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GET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radish.dishanywhere.com/v20/dol/movies.json?a-z=s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Check </a:t>
            </a:r>
            <a:r>
              <a:rPr lang="en-US" b="1" dirty="0" smtClean="0"/>
              <a:t>Dish API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 fontScale="92500" lnSpcReduction="10000"/>
          </a:bodyPr>
          <a:lstStyle/>
          <a:p>
            <a:pPr marL="45720" lvl="0" indent="0">
              <a:buNone/>
            </a:pPr>
            <a:r>
              <a:rPr lang="en-US" b="1" dirty="0"/>
              <a:t>General </a:t>
            </a:r>
            <a:r>
              <a:rPr lang="en-US" b="1" dirty="0" smtClean="0"/>
              <a:t>API Response</a:t>
            </a:r>
            <a:r>
              <a:rPr lang="en-US" dirty="0" smtClean="0"/>
              <a:t>: </a:t>
            </a:r>
            <a:endParaRPr lang="en-US" sz="3200" dirty="0"/>
          </a:p>
          <a:p>
            <a:pPr lvl="1"/>
            <a:r>
              <a:rPr lang="en-US" dirty="0"/>
              <a:t>Response Code Ok</a:t>
            </a:r>
            <a:endParaRPr lang="en-US" sz="2800" dirty="0"/>
          </a:p>
          <a:p>
            <a:pPr lvl="1"/>
            <a:r>
              <a:rPr lang="en-US" dirty="0"/>
              <a:t>Positive item </a:t>
            </a:r>
            <a:r>
              <a:rPr lang="en-US" dirty="0" smtClean="0"/>
              <a:t>count (Allow Zero for special cases)</a:t>
            </a:r>
            <a:endParaRPr lang="en-US" sz="3200" dirty="0"/>
          </a:p>
          <a:p>
            <a:pPr lvl="0"/>
            <a:r>
              <a:rPr lang="en-US" b="1" dirty="0"/>
              <a:t>Program </a:t>
            </a:r>
            <a:r>
              <a:rPr lang="en-US" b="1" dirty="0" smtClean="0"/>
              <a:t>General: </a:t>
            </a:r>
            <a:r>
              <a:rPr lang="en-US" dirty="0"/>
              <a:t>(General TV </a:t>
            </a:r>
            <a:r>
              <a:rPr lang="en-US" dirty="0" smtClean="0"/>
              <a:t>Shows, Movies) </a:t>
            </a:r>
            <a:endParaRPr lang="en-US" sz="3200" dirty="0"/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 has </a:t>
            </a:r>
            <a:r>
              <a:rPr lang="en-US" dirty="0"/>
              <a:t>positive length</a:t>
            </a:r>
            <a:endParaRPr lang="en-US" sz="2800" dirty="0"/>
          </a:p>
          <a:p>
            <a:pPr lvl="1"/>
            <a:r>
              <a:rPr lang="en-US" b="1" dirty="0"/>
              <a:t>Type</a:t>
            </a:r>
            <a:r>
              <a:rPr lang="en-US" dirty="0"/>
              <a:t> is </a:t>
            </a:r>
            <a:r>
              <a:rPr lang="en-US" dirty="0" smtClean="0"/>
              <a:t>Program with </a:t>
            </a:r>
            <a:r>
              <a:rPr lang="en-US" b="1" dirty="0" smtClean="0"/>
              <a:t>Kind</a:t>
            </a:r>
            <a:r>
              <a:rPr lang="en-US" dirty="0" smtClean="0"/>
              <a:t> as Show </a:t>
            </a:r>
            <a:r>
              <a:rPr lang="en-US" dirty="0"/>
              <a:t>or </a:t>
            </a:r>
            <a:r>
              <a:rPr lang="en-US" dirty="0" smtClean="0"/>
              <a:t>Movies via Request</a:t>
            </a:r>
            <a:endParaRPr lang="en-US" sz="2800" dirty="0"/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 </a:t>
            </a:r>
            <a:r>
              <a:rPr lang="en-US" dirty="0"/>
              <a:t>at least 5 characters long</a:t>
            </a:r>
            <a:endParaRPr lang="en-US" sz="2800" dirty="0"/>
          </a:p>
          <a:p>
            <a:pPr lvl="1"/>
            <a:r>
              <a:rPr lang="en-US" b="1" dirty="0"/>
              <a:t>Rating</a:t>
            </a:r>
            <a:r>
              <a:rPr lang="en-US" dirty="0"/>
              <a:t> array </a:t>
            </a:r>
            <a:r>
              <a:rPr lang="en-US" dirty="0" smtClean="0"/>
              <a:t>values </a:t>
            </a:r>
            <a:r>
              <a:rPr lang="en-US" dirty="0"/>
              <a:t>same as </a:t>
            </a:r>
            <a:r>
              <a:rPr lang="en-US" b="1" dirty="0"/>
              <a:t>Rating List</a:t>
            </a:r>
            <a:r>
              <a:rPr lang="en-US" dirty="0"/>
              <a:t> of array values</a:t>
            </a:r>
            <a:endParaRPr lang="en-US" sz="2800" dirty="0"/>
          </a:p>
          <a:p>
            <a:pPr lvl="1"/>
            <a:r>
              <a:rPr lang="en-US" dirty="0"/>
              <a:t>Has at least 1 </a:t>
            </a:r>
            <a:r>
              <a:rPr lang="en-US" b="1" dirty="0"/>
              <a:t>Genre</a:t>
            </a:r>
            <a:endParaRPr lang="en-US" sz="2800" dirty="0"/>
          </a:p>
          <a:p>
            <a:pPr lvl="1"/>
            <a:r>
              <a:rPr lang="en-US" dirty="0"/>
              <a:t>Has at least 1 </a:t>
            </a:r>
            <a:r>
              <a:rPr lang="en-US" b="1" dirty="0"/>
              <a:t>Network (Channel</a:t>
            </a:r>
            <a:r>
              <a:rPr lang="en-US" b="1" dirty="0" smtClean="0"/>
              <a:t>)</a:t>
            </a:r>
            <a:endParaRPr lang="en-US" sz="3200" dirty="0"/>
          </a:p>
          <a:p>
            <a:pPr lvl="0"/>
            <a:r>
              <a:rPr lang="en-US" dirty="0"/>
              <a:t> </a:t>
            </a:r>
            <a:r>
              <a:rPr lang="en-US" b="1" dirty="0"/>
              <a:t>Specific Sort, Genre, Rating, </a:t>
            </a:r>
            <a:r>
              <a:rPr lang="en-US" b="1" dirty="0" smtClean="0"/>
              <a:t>Starting Letter</a:t>
            </a:r>
            <a:r>
              <a:rPr lang="en-US" dirty="0" smtClean="0"/>
              <a:t>(Specific </a:t>
            </a:r>
            <a:r>
              <a:rPr lang="en-US" dirty="0"/>
              <a:t>Sort, </a:t>
            </a:r>
            <a:r>
              <a:rPr lang="en-US" dirty="0" smtClean="0"/>
              <a:t>Filter)</a:t>
            </a:r>
            <a:endParaRPr lang="en-US" sz="3200" dirty="0"/>
          </a:p>
          <a:p>
            <a:pPr lvl="1"/>
            <a:r>
              <a:rPr lang="en-US" b="1" dirty="0" smtClean="0"/>
              <a:t>Sort</a:t>
            </a:r>
            <a:r>
              <a:rPr lang="en-US" dirty="0" smtClean="0"/>
              <a:t>: Items </a:t>
            </a:r>
            <a:r>
              <a:rPr lang="en-US" dirty="0"/>
              <a:t>in request </a:t>
            </a:r>
            <a:r>
              <a:rPr lang="en-US" dirty="0" smtClean="0"/>
              <a:t>Order </a:t>
            </a:r>
            <a:r>
              <a:rPr lang="en-US" dirty="0"/>
              <a:t>(only </a:t>
            </a:r>
            <a:r>
              <a:rPr lang="en-US" b="1" dirty="0"/>
              <a:t>Title</a:t>
            </a:r>
            <a:r>
              <a:rPr lang="en-US" dirty="0"/>
              <a:t> sorted request)</a:t>
            </a:r>
            <a:endParaRPr lang="en-US" sz="2800" dirty="0"/>
          </a:p>
          <a:p>
            <a:pPr lvl="1"/>
            <a:r>
              <a:rPr lang="en-US" b="1" dirty="0" smtClean="0"/>
              <a:t>Genre</a:t>
            </a:r>
            <a:r>
              <a:rPr lang="en-US" dirty="0" smtClean="0"/>
              <a:t>: Each </a:t>
            </a:r>
            <a:r>
              <a:rPr lang="en-US" dirty="0"/>
              <a:t>Item’s </a:t>
            </a:r>
            <a:r>
              <a:rPr lang="en-US" b="1" dirty="0"/>
              <a:t>Genre</a:t>
            </a:r>
            <a:r>
              <a:rPr lang="en-US" dirty="0"/>
              <a:t> Array has the </a:t>
            </a:r>
            <a:r>
              <a:rPr lang="en-US" dirty="0" smtClean="0"/>
              <a:t>Filter </a:t>
            </a:r>
            <a:r>
              <a:rPr lang="en-US" b="1" dirty="0" smtClean="0"/>
              <a:t>Genre</a:t>
            </a:r>
            <a:endParaRPr lang="en-US" sz="2800" dirty="0"/>
          </a:p>
          <a:p>
            <a:pPr lvl="1"/>
            <a:r>
              <a:rPr lang="en-US" b="1" dirty="0" smtClean="0"/>
              <a:t>Rating: </a:t>
            </a:r>
            <a:r>
              <a:rPr lang="en-US" dirty="0" smtClean="0"/>
              <a:t>Each </a:t>
            </a:r>
            <a:r>
              <a:rPr lang="en-US" dirty="0"/>
              <a:t>Item’s </a:t>
            </a:r>
            <a:r>
              <a:rPr lang="en-US" b="1" dirty="0"/>
              <a:t>Rating</a:t>
            </a:r>
            <a:r>
              <a:rPr lang="en-US" dirty="0"/>
              <a:t> Array has the Filter </a:t>
            </a:r>
            <a:r>
              <a:rPr lang="en-US" b="1" dirty="0" smtClean="0"/>
              <a:t>Rating</a:t>
            </a:r>
            <a:endParaRPr lang="en-US" sz="2800" dirty="0"/>
          </a:p>
          <a:p>
            <a:pPr lvl="1"/>
            <a:r>
              <a:rPr lang="en-US" b="1" dirty="0" smtClean="0"/>
              <a:t>Starting Letter</a:t>
            </a:r>
            <a:r>
              <a:rPr lang="en-US" dirty="0" smtClean="0"/>
              <a:t>: Each </a:t>
            </a:r>
            <a:r>
              <a:rPr lang="en-US" dirty="0"/>
              <a:t>item’s </a:t>
            </a:r>
            <a:r>
              <a:rPr lang="en-US" b="1" dirty="0"/>
              <a:t>Name</a:t>
            </a:r>
            <a:r>
              <a:rPr lang="en-US" dirty="0"/>
              <a:t> begins with the Filter </a:t>
            </a:r>
            <a:r>
              <a:rPr lang="en-US" b="1" dirty="0" smtClean="0"/>
              <a:t>Letter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8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Postman API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27175"/>
            <a:ext cx="9753600" cy="4831432"/>
          </a:xfrm>
        </p:spPr>
        <p:txBody>
          <a:bodyPr/>
          <a:lstStyle/>
          <a:p>
            <a:r>
              <a:rPr lang="en-US" dirty="0" smtClean="0"/>
              <a:t>Postman </a:t>
            </a:r>
            <a:r>
              <a:rPr lang="en-US" dirty="0"/>
              <a:t>API, </a:t>
            </a:r>
            <a:r>
              <a:rPr lang="en-US" u="sng" dirty="0">
                <a:hlinkClick r:id="rId2"/>
              </a:rPr>
              <a:t>https://www.getpostman.com</a:t>
            </a:r>
            <a:r>
              <a:rPr lang="en-US" dirty="0"/>
              <a:t>, Java Script internet based testing tool that automates building, sending, receiving and evaluating </a:t>
            </a:r>
            <a:r>
              <a:rPr lang="en-US" dirty="0" err="1"/>
              <a:t>ReST</a:t>
            </a:r>
            <a:r>
              <a:rPr lang="en-US" dirty="0"/>
              <a:t> API </a:t>
            </a:r>
            <a:r>
              <a:rPr lang="en-US" dirty="0" smtClean="0"/>
              <a:t>messages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Able to export to file system and Import from file system (</a:t>
            </a:r>
            <a:r>
              <a:rPr lang="en-US" b="1" dirty="0"/>
              <a:t>Plus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Developers use and like more than </a:t>
            </a:r>
            <a:r>
              <a:rPr lang="en-US" dirty="0" err="1" smtClean="0"/>
              <a:t>cURL</a:t>
            </a:r>
            <a:r>
              <a:rPr lang="en-US" dirty="0" smtClean="0"/>
              <a:t> command line (</a:t>
            </a:r>
            <a:r>
              <a:rPr lang="en-US" b="1" dirty="0"/>
              <a:t>Plus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Internet documents, videos, training and support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Newman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https://www.npmjs.com/package/newman</a:t>
            </a:r>
            <a:r>
              <a:rPr lang="en-US" dirty="0"/>
              <a:t>, command line tool to execute Postman API tests with JUNIT results for CI/CD (Jenkins, TeamCity, Scripts) </a:t>
            </a:r>
            <a:r>
              <a:rPr lang="en-US" dirty="0" smtClean="0"/>
              <a:t>tool integration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Postman API testing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First, Basic (Free) Postman API features</a:t>
            </a:r>
          </a:p>
          <a:p>
            <a:r>
              <a:rPr lang="en-IN" dirty="0" smtClean="0"/>
              <a:t>Second, API Request/Response checks</a:t>
            </a:r>
          </a:p>
          <a:p>
            <a:r>
              <a:rPr lang="en-IN" sz="3200" b="1" dirty="0" smtClean="0"/>
              <a:t>Third, Runner and Command Line Execution</a:t>
            </a:r>
          </a:p>
          <a:p>
            <a:r>
              <a:rPr lang="en-IN" dirty="0"/>
              <a:t>Fourth, Web spot checks of API Failures</a:t>
            </a:r>
          </a:p>
          <a:p>
            <a:r>
              <a:rPr lang="en-IN" dirty="0" smtClean="0"/>
              <a:t>Fifth</a:t>
            </a:r>
            <a:r>
              <a:rPr lang="en-IN" dirty="0"/>
              <a:t>, Conclusion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POSTMAN </a:t>
            </a:r>
            <a:r>
              <a:rPr lang="en-US" b="1" dirty="0"/>
              <a:t>Collection </a:t>
            </a:r>
            <a:r>
              <a:rPr lang="en-US" b="1" dirty="0" smtClean="0"/>
              <a:t>Runner (PLUS)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/>
          </a:bodyPr>
          <a:lstStyle/>
          <a:p>
            <a:r>
              <a:rPr lang="en-US" dirty="0"/>
              <a:t>Execute Collection, Folder, Sub-Folder Requests with a specific Environment with for N iteration and Data-file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Has Recent Runs with</a:t>
            </a:r>
          </a:p>
          <a:p>
            <a:pPr lvl="1"/>
            <a:r>
              <a:rPr lang="en-US" dirty="0"/>
              <a:t>Iteration counter</a:t>
            </a:r>
          </a:p>
          <a:p>
            <a:pPr lvl="1"/>
            <a:r>
              <a:rPr lang="en-US" dirty="0"/>
              <a:t>API Request</a:t>
            </a:r>
          </a:p>
          <a:p>
            <a:pPr lvl="1"/>
            <a:r>
              <a:rPr lang="en-US" dirty="0"/>
              <a:t>Pass/Failed Test Results</a:t>
            </a:r>
          </a:p>
          <a:p>
            <a:pPr lvl="1"/>
            <a:r>
              <a:rPr lang="en-US" dirty="0"/>
              <a:t>Filter for Passed, Failed or Both </a:t>
            </a:r>
          </a:p>
        </p:txBody>
      </p:sp>
    </p:spTree>
    <p:extLst>
      <p:ext uri="{BB962C8B-B14F-4D97-AF65-F5344CB8AC3E}">
        <p14:creationId xmlns:p14="http://schemas.microsoft.com/office/powerpoint/2010/main" val="7430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Collection Runner: Setup (PLUS)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908719"/>
            <a:ext cx="8856984" cy="5552139"/>
          </a:xfrm>
        </p:spPr>
      </p:pic>
    </p:spTree>
    <p:extLst>
      <p:ext uri="{BB962C8B-B14F-4D97-AF65-F5344CB8AC3E}">
        <p14:creationId xmlns:p14="http://schemas.microsoft.com/office/powerpoint/2010/main" val="26413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Collection Runner: executing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45" y="836712"/>
            <a:ext cx="8336566" cy="5205462"/>
          </a:xfrm>
        </p:spPr>
      </p:pic>
    </p:spTree>
    <p:extLst>
      <p:ext uri="{BB962C8B-B14F-4D97-AF65-F5344CB8AC3E}">
        <p14:creationId xmlns:p14="http://schemas.microsoft.com/office/powerpoint/2010/main" val="3622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Collection Runner: DONE (PLUS)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4" y="966738"/>
            <a:ext cx="8832340" cy="5205462"/>
          </a:xfrm>
        </p:spPr>
      </p:pic>
    </p:spTree>
    <p:extLst>
      <p:ext uri="{BB962C8B-B14F-4D97-AF65-F5344CB8AC3E}">
        <p14:creationId xmlns:p14="http://schemas.microsoft.com/office/powerpoint/2010/main" val="2366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Collection Runner: FAIL (PLUS)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7" y="966738"/>
            <a:ext cx="9227479" cy="5205462"/>
          </a:xfrm>
        </p:spPr>
      </p:pic>
    </p:spTree>
    <p:extLst>
      <p:ext uri="{BB962C8B-B14F-4D97-AF65-F5344CB8AC3E}">
        <p14:creationId xmlns:p14="http://schemas.microsoft.com/office/powerpoint/2010/main" val="14497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Command Line (PLUS)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Execute Collection Requests with a specific Environment generating reports (Unix/Linux Shell version)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newman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run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postman_run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-e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post_out_env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junit,cli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--timeout-request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req_timeout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Have </a:t>
            </a:r>
            <a:r>
              <a:rPr lang="en-US" dirty="0"/>
              <a:t>Problem </a:t>
            </a:r>
            <a:r>
              <a:rPr lang="en-US" dirty="0" smtClean="0"/>
              <a:t>maintaining </a:t>
            </a:r>
            <a:r>
              <a:rPr lang="en-US" dirty="0"/>
              <a:t>many Postman Environment </a:t>
            </a:r>
            <a:r>
              <a:rPr lang="en-US" dirty="0" smtClean="0"/>
              <a:t>files (</a:t>
            </a:r>
            <a:r>
              <a:rPr lang="en-US" b="1" dirty="0" smtClean="0"/>
              <a:t>Minus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Branch Build/Release ID (Web, API, tools)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APIs </a:t>
            </a:r>
            <a:r>
              <a:rPr lang="en-US" dirty="0"/>
              <a:t>to test (Status, Shows, Movies, Networks)</a:t>
            </a:r>
          </a:p>
          <a:p>
            <a:pPr lvl="1"/>
            <a:r>
              <a:rPr lang="en-US" dirty="0"/>
              <a:t>Where </a:t>
            </a:r>
            <a:r>
              <a:rPr lang="en-US" dirty="0" smtClean="0"/>
              <a:t>is API </a:t>
            </a:r>
            <a:r>
              <a:rPr lang="en-US" dirty="0"/>
              <a:t>URL target (Production, Pre-Prod, Beta, SQA-test)</a:t>
            </a:r>
          </a:p>
          <a:p>
            <a:pPr lvl="1"/>
            <a:r>
              <a:rPr lang="en-US" dirty="0"/>
              <a:t>Execution type (Smoke, Install, Feature, Regression)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Noticed: Postman </a:t>
            </a:r>
            <a:r>
              <a:rPr lang="en-US" sz="2200" dirty="0"/>
              <a:t>Environment </a:t>
            </a:r>
            <a:r>
              <a:rPr lang="en-US" sz="2200" dirty="0" smtClean="0"/>
              <a:t>file are text editor JSON readable </a:t>
            </a:r>
            <a:endParaRPr lang="en-US" sz="22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values":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enabled": true,"key":"e_branch_web","value":"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18.3.2","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type":"text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“},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true,"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e_branch_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/18.3.2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":"text“},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]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Command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Solution to </a:t>
            </a:r>
            <a:r>
              <a:rPr lang="en-US" dirty="0" smtClean="0"/>
              <a:t>maintaining </a:t>
            </a:r>
            <a:r>
              <a:rPr lang="en-US" dirty="0"/>
              <a:t>many Postman Environment </a:t>
            </a:r>
            <a:r>
              <a:rPr lang="en-US" dirty="0" smtClean="0"/>
              <a:t>files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Write </a:t>
            </a:r>
            <a:r>
              <a:rPr lang="en-US" sz="2200" dirty="0"/>
              <a:t>program that inputs a Postman Environment file and CSV Key-Value pair file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Outputs </a:t>
            </a:r>
            <a:r>
              <a:rPr lang="en-US" sz="2200" dirty="0"/>
              <a:t>a </a:t>
            </a:r>
            <a:r>
              <a:rPr lang="en-US" sz="2200" dirty="0" smtClean="0"/>
              <a:t>Postman Environment File </a:t>
            </a:r>
            <a:r>
              <a:rPr lang="en-US" sz="2200" dirty="0"/>
              <a:t>with changing any found Key’s to have </a:t>
            </a:r>
            <a:r>
              <a:rPr lang="en-US" sz="2200" dirty="0" smtClean="0"/>
              <a:t>their </a:t>
            </a:r>
            <a:r>
              <a:rPr lang="en-US" sz="2200" dirty="0"/>
              <a:t>pair value</a:t>
            </a:r>
          </a:p>
          <a:p>
            <a:pPr marL="45720" indent="0">
              <a:buNone/>
            </a:pPr>
            <a:r>
              <a:rPr lang="en-US" sz="1800" dirty="0"/>
              <a:t>Example CSV Key-Pair file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row,Variable,Value,Meaning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1,e_branch_web,18.3.0,web version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2,e_branch_api,origin/18.3.0,api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Output Postman </a:t>
            </a:r>
            <a:r>
              <a:rPr lang="en-US" sz="1800" dirty="0"/>
              <a:t>Environment File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"values": [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{"enabled": true,"key":"e_branch_web","value":"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18.3.0","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type":"text“},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{"enabled": true,"key":"e_branch_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value":"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/18.3.0","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type":"text“},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 . . ]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Found </a:t>
            </a:r>
            <a:r>
              <a:rPr lang="en-US" sz="2200" dirty="0"/>
              <a:t>easier to maintain many CSV Key-Pair </a:t>
            </a:r>
            <a:r>
              <a:rPr lang="en-US" sz="2200" dirty="0" smtClean="0"/>
              <a:t>files (</a:t>
            </a:r>
            <a:r>
              <a:rPr lang="en-US" sz="2200" b="1" dirty="0" smtClean="0"/>
              <a:t>Plus</a:t>
            </a:r>
            <a:r>
              <a:rPr lang="en-US" sz="2200" dirty="0" smtClean="0"/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Executing (</a:t>
            </a:r>
            <a:r>
              <a:rPr lang="en-US" b="1" dirty="0" err="1" smtClean="0"/>
              <a:t>PlUS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966738"/>
            <a:ext cx="11521280" cy="5414590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DANY API status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┌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'Collection: DANY - Pre Request Script'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'Folder: before Get DANY API status - Pre Request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 Script at 2018-08-12 20:09:14.759 -06:00'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└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GET radish.dishanywhere.com/health/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[200 OK, 1.02KB, 124ms]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┌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'Collection: DANY - Post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'Folder: Get DANY API status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Post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at 2018-08-12 20:09:14.926 -06:00'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│ 'Folder: Get DANY API status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milliseconds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167'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└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√  Get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DishAnyWhere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API Health:  Status code: '200'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'200'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3. Get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DishAnyWhere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API Health branch:: 'origin/18.3.3' is 'origin/18.3.0' </a:t>
            </a:r>
          </a:p>
        </p:txBody>
      </p:sp>
    </p:spTree>
    <p:extLst>
      <p:ext uri="{BB962C8B-B14F-4D97-AF65-F5344CB8AC3E}">
        <p14:creationId xmlns:p14="http://schemas.microsoft.com/office/powerpoint/2010/main" val="13617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Summary Results (PLUS)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4" y="975821"/>
            <a:ext cx="7992888" cy="541459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Postman start at Sun, Aug 12, 2018  8:09:08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┌─────────────────────────┬──────────┬──────────┐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         │ executed │   failed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├─────────────────────────┼──────────┼──────────┤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iterations │        1 │        0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├─────────────────────────┼──────────┼──────────┤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  requests │        6 │        0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├─────────────────────────┼──────────┼──────────┤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test-scripts │       19 │        0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├─────────────────────────┼──────────┼──────────┤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prerequest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-scripts │       19 │        0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├─────────────────────────┼──────────┼──────────┤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       assertions │       47 │        3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├─────────────────────────┴──────────┴──────────┤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total run duration: 2s                       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├───────────────────────────────────────────────┤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total data received: 19.23KB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├───────────────────────────────────────────────┤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average response time: 134ms                  │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└───────────────────────────────────────────────┘</a:t>
            </a:r>
          </a:p>
          <a:p>
            <a:pPr marL="4572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Postman ended at Sun, Aug 12, 2018  8:09:15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Validate API and Web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SaaS </a:t>
            </a:r>
            <a:r>
              <a:rPr lang="en-US" dirty="0" err="1"/>
              <a:t>ReST</a:t>
            </a:r>
            <a:r>
              <a:rPr lang="en-US" dirty="0"/>
              <a:t> API messages and supported Web App.</a:t>
            </a:r>
          </a:p>
          <a:p>
            <a:r>
              <a:rPr lang="en-US" dirty="0"/>
              <a:t>Web App: </a:t>
            </a:r>
            <a:r>
              <a:rPr lang="en-US" u="sng" dirty="0">
                <a:hlinkClick r:id="rId2"/>
              </a:rPr>
              <a:t>http://www.dishanywhere.com/</a:t>
            </a:r>
            <a:r>
              <a:rPr lang="en-US" dirty="0"/>
              <a:t> </a:t>
            </a:r>
          </a:p>
          <a:p>
            <a:r>
              <a:rPr lang="en-US" dirty="0"/>
              <a:t>Provide Dish Network subscribers with Shows and Movies videos for on demand watching. Along with</a:t>
            </a:r>
          </a:p>
          <a:p>
            <a:pPr lvl="1"/>
            <a:r>
              <a:rPr lang="en-US" dirty="0"/>
              <a:t>Promote up-sales and new customers </a:t>
            </a:r>
          </a:p>
          <a:p>
            <a:pPr lvl="1"/>
            <a:r>
              <a:rPr lang="en-US" dirty="0"/>
              <a:t>Subscriber’s Guide and Network Information</a:t>
            </a:r>
          </a:p>
          <a:p>
            <a:pPr lvl="1"/>
            <a:r>
              <a:rPr lang="en-US" dirty="0"/>
              <a:t>Subscriber’s DVR Remote Recording and Watching on demand</a:t>
            </a:r>
          </a:p>
          <a:p>
            <a:pPr lvl="1"/>
            <a:r>
              <a:rPr lang="en-US" dirty="0"/>
              <a:t>Sport Team and League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The Dish Network on-demand </a:t>
            </a:r>
            <a:r>
              <a:rPr lang="en-US" dirty="0" err="1"/>
              <a:t>ReST</a:t>
            </a:r>
            <a:r>
              <a:rPr lang="en-US" dirty="0"/>
              <a:t> APIs controls about 90% of what this Web App and similar Mobile App displays, along with providing data to other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Failure Details (PLUS)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593288" cy="4982542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dish_chg_vars.csv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Postman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 at Sun, Aug 12, 2018  8:09:08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  failure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detail                                                                                                    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Web Deploy Branch: : '18.3.3' is '18.3.0'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expected false to be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at assertion:14 in test-script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inside "DANY status / Get DANY Web base"                                                             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DishAnyWhere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API Base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status: 'red' is 'green'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expected false to be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at assertion:3 in test-script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inside "DANY status / Get DANY API base"                                                                  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DishAnyWhere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API Health branch:: 'origin/18.3.3' is 'origin/18.3.0'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expected false to be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at assertion:1 in test-script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inside "DANY status / Get DANY API status"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Postman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ended at Sun, Aug 12, 2018  8:09:15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Newman JUNIT XML Result file (PLUS)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593288" cy="4982542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name="Web Deploy Branch: : '18.3.1' is '18.1.1'" time="0.282"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JUnitXmlReporter.constructor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&lt;failure type="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AssertionFailure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&lt;![CDATA[Failed 1 times.]]&gt;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&lt;![CDATA[Collection JSON ID: fdeb44ba-76ea-424b-9a8c-39645bca44b9.]]&gt;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&lt;![CDATA[Collection name: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DishAnyWhere_Programs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&lt;![CDATA[Request name: DANY status / Get DANY Web base.]]&gt;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&lt;![CDATA[Test description: Web Deploy Branch: : '18.3.1' is '18.1.1'.]]&gt;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&lt;![CDATA[Error message: expected false to be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&lt;![CDATA[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expected false to be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truthy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Object.eval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sandbox-script.js:15:2).]]&gt;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&lt;/failure&gt;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5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Postman API testing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First, Basic (Free) Postman API features</a:t>
            </a:r>
          </a:p>
          <a:p>
            <a:r>
              <a:rPr lang="en-IN" dirty="0" smtClean="0"/>
              <a:t>Second, API Request/Response checks</a:t>
            </a:r>
          </a:p>
          <a:p>
            <a:r>
              <a:rPr lang="en-IN" dirty="0" smtClean="0"/>
              <a:t>Third, Runner and Command Line Execution</a:t>
            </a:r>
          </a:p>
          <a:p>
            <a:r>
              <a:rPr lang="en-IN" sz="3200" b="1" dirty="0"/>
              <a:t>Fourth, Web spot checks of API Failures</a:t>
            </a:r>
          </a:p>
          <a:p>
            <a:r>
              <a:rPr lang="en-IN" dirty="0" smtClean="0"/>
              <a:t>Fifth</a:t>
            </a:r>
            <a:r>
              <a:rPr lang="en-IN" dirty="0"/>
              <a:t>, Conclusion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API Programs Sample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593288" cy="4982542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dish_progs_smp_vars.csv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cs typeface="Courier New" panose="02070309020205020404" pitchFamily="49" charset="0"/>
              </a:rPr>
              <a:t>Failures not reported on previous slides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Postman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 at Sun, Aug 12, 2018  8:24:26 PM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  failure         detail                                                                                                        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a-z=q; show[4] name=¿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Quién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Más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?; name[0]: '¿'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a-z=q; show[5] name=¿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Quién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más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?; name[0]: '¿'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sort=name; movie[8] name=1 Message;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'5'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a-z=q; movie[4] name=¿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Qué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dijiste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Dios?; name[0]: '¿'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Postman ended at Sun, Aug 12, 2018  8:25:17 PM</a:t>
            </a:r>
          </a:p>
        </p:txBody>
      </p:sp>
    </p:spTree>
    <p:extLst>
      <p:ext uri="{BB962C8B-B14F-4D97-AF65-F5344CB8AC3E}">
        <p14:creationId xmlns:p14="http://schemas.microsoft.com/office/powerpoint/2010/main" val="43655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API Programs All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593288" cy="4982542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dish_progs_all_vars.csv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smtClean="0">
                <a:cs typeface="Courier New" panose="02070309020205020404" pitchFamily="49" charset="0"/>
              </a:rPr>
              <a:t>Failures </a:t>
            </a:r>
            <a:r>
              <a:rPr lang="en-US" sz="1600" b="1" dirty="0">
                <a:cs typeface="Courier New" panose="02070309020205020404" pitchFamily="49" charset="0"/>
              </a:rPr>
              <a:t>not reported on previous slides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Postman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 at Sun, Aug 12, 2018  8:29:44 PM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 failure         detail                                                                                                          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04.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sort=name; show[1] name=10 Minute Solutions;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'5'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05.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sort=name; show[3] name=100 Code;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'5'   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06.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sort=name; show[6].name &gt; show[5].name: '12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Corazones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Corazones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07.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sort=name; show[6].search &gt; show[5].search: '12_corazones_e1570408'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'12_corazones_e32940'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08.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DANY TV Shows genre 'Thriller' via search thriller: Total: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DANY TV Shows letter '#' via search 123: Total: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'0'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a-z=l; movie[9] name= La Casa De Beatriz; name[0]: ' 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15.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DANY Movies letter '#' via search 123: Total: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'0'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Postman ended at Sun, Aug 12, 2018  8:34:03 PM</a:t>
            </a:r>
          </a:p>
        </p:txBody>
      </p:sp>
    </p:spTree>
    <p:extLst>
      <p:ext uri="{BB962C8B-B14F-4D97-AF65-F5344CB8AC3E}">
        <p14:creationId xmlns:p14="http://schemas.microsoft.com/office/powerpoint/2010/main" val="2708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TV </a:t>
            </a:r>
            <a:r>
              <a:rPr lang="en-US" dirty="0" smtClean="0"/>
              <a:t>SHOW: 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>
                <a:cs typeface="Courier New" panose="02070309020205020404" pitchFamily="49" charset="0"/>
              </a:rPr>
              <a:t>Minute </a:t>
            </a:r>
            <a:r>
              <a:rPr lang="en-US" dirty="0" smtClean="0">
                <a:cs typeface="Courier New" panose="02070309020205020404" pitchFamily="49" charset="0"/>
              </a:rPr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sort=name; show[1] name=10 Minute Solutions;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80195"/>
            <a:ext cx="3267075" cy="405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580195"/>
            <a:ext cx="37052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TV </a:t>
            </a:r>
            <a:r>
              <a:rPr lang="en-US" dirty="0" smtClean="0"/>
              <a:t>SHOW: </a:t>
            </a:r>
            <a:r>
              <a:rPr lang="en-US" dirty="0" smtClean="0">
                <a:cs typeface="Courier New" panose="02070309020205020404" pitchFamily="49" charset="0"/>
              </a:rPr>
              <a:t>'12 </a:t>
            </a:r>
            <a:r>
              <a:rPr lang="en-US" dirty="0" err="1">
                <a:cs typeface="Courier New" panose="02070309020205020404" pitchFamily="49" charset="0"/>
              </a:rPr>
              <a:t>Corazones</a:t>
            </a:r>
            <a:r>
              <a:rPr lang="en-US" dirty="0">
                <a:cs typeface="Courier New" panose="02070309020205020404" pitchFamily="49" charset="0"/>
              </a:rPr>
              <a:t>'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sort=name; show[6].name &gt; show[5].name: '12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Corazones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Corazones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sort=name; show[6].search &gt; show[5].search: '12_corazones_e1570408'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'12_corazones_e32940'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78" y="2204864"/>
            <a:ext cx="9544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TV </a:t>
            </a:r>
            <a:r>
              <a:rPr lang="en-US" dirty="0" smtClean="0"/>
              <a:t>SHOW: </a:t>
            </a:r>
            <a:r>
              <a:rPr lang="en-US" dirty="0" smtClean="0">
                <a:cs typeface="Courier New" panose="02070309020205020404" pitchFamily="49" charset="0"/>
              </a:rPr>
              <a:t>Genre Thriller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DANY TV Shows genre 'Thriller' via search thriller: Total: '0'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'0'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87" y="1556792"/>
            <a:ext cx="99536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Movie :</a:t>
            </a:r>
            <a:r>
              <a:rPr lang="en-US" dirty="0" smtClean="0">
                <a:cs typeface="Courier New" panose="02070309020205020404" pitchFamily="49" charset="0"/>
              </a:rPr>
              <a:t> Starts </a:t>
            </a:r>
            <a:r>
              <a:rPr lang="en-US" dirty="0">
                <a:cs typeface="Courier New" panose="02070309020205020404" pitchFamily="49" charset="0"/>
              </a:rPr>
              <a:t>letter </a:t>
            </a:r>
            <a:r>
              <a:rPr lang="en-US" dirty="0" smtClean="0">
                <a:cs typeface="Courier New" panose="02070309020205020404" pitchFamily="49" charset="0"/>
              </a:rPr>
              <a:t>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a-z=l; movie[9] name= La Casa De Beatriz; name[0]: ' 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56792"/>
            <a:ext cx="9467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Movie :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Starts letter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a-z=q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movie[4] name=¿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Qué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dijiste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Dios?; name[0]: '¿'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9" y="1484784"/>
            <a:ext cx="9448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02630"/>
            <a:ext cx="9753600" cy="1298178"/>
          </a:xfrm>
        </p:spPr>
        <p:txBody>
          <a:bodyPr/>
          <a:lstStyle/>
          <a:p>
            <a:pPr algn="ctr"/>
            <a:r>
              <a:rPr lang="en-US" dirty="0" smtClean="0"/>
              <a:t>Sample Web Site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31" y="1412776"/>
            <a:ext cx="8409561" cy="4343400"/>
          </a:xfrm>
        </p:spPr>
      </p:pic>
    </p:spTree>
    <p:extLst>
      <p:ext uri="{BB962C8B-B14F-4D97-AF65-F5344CB8AC3E}">
        <p14:creationId xmlns:p14="http://schemas.microsoft.com/office/powerpoint/2010/main" val="16817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9753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Movie :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Starts letter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966738"/>
            <a:ext cx="11593288" cy="5284564"/>
          </a:xfrm>
        </p:spPr>
        <p:txBody>
          <a:bodyPr>
            <a:norm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a-z=q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movie[4] name=¿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Qué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dijiste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Dios?; name[0]: '¿' in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9" y="1484784"/>
            <a:ext cx="9448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Postman API testing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First, Basic (Free) Postman API features</a:t>
            </a:r>
          </a:p>
          <a:p>
            <a:r>
              <a:rPr lang="en-IN" dirty="0" smtClean="0"/>
              <a:t>Second, API Request/Response checks</a:t>
            </a:r>
          </a:p>
          <a:p>
            <a:r>
              <a:rPr lang="en-IN" dirty="0" smtClean="0"/>
              <a:t>Third, Runner and Command Line Execution</a:t>
            </a:r>
          </a:p>
          <a:p>
            <a:r>
              <a:rPr lang="en-IN" dirty="0" smtClean="0"/>
              <a:t>Fourth, </a:t>
            </a:r>
            <a:r>
              <a:rPr lang="en-IN" dirty="0"/>
              <a:t>Web </a:t>
            </a:r>
            <a:r>
              <a:rPr lang="en-IN" dirty="0" smtClean="0"/>
              <a:t>spot checks of API Failures</a:t>
            </a:r>
          </a:p>
          <a:p>
            <a:r>
              <a:rPr lang="en-IN" sz="3200" b="1" dirty="0"/>
              <a:t>Fifth, Conclusion and Summary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29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753600" cy="6774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Postman API: Plus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866130"/>
            <a:ext cx="9753600" cy="53060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Java Script: builds, sends, receives, evaluates </a:t>
            </a:r>
            <a:r>
              <a:rPr lang="en-US" sz="3200" dirty="0"/>
              <a:t>API </a:t>
            </a:r>
            <a:r>
              <a:rPr lang="en-US" sz="3200" dirty="0" err="1"/>
              <a:t>ReST</a:t>
            </a:r>
            <a:r>
              <a:rPr lang="en-US" sz="3200" dirty="0"/>
              <a:t> messages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Export to File System, Import from File System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Developers use </a:t>
            </a:r>
            <a:r>
              <a:rPr lang="en-US" sz="3200" dirty="0" smtClean="0"/>
              <a:t>it and </a:t>
            </a:r>
            <a:r>
              <a:rPr lang="en-US" sz="3200" dirty="0"/>
              <a:t>like more than </a:t>
            </a:r>
            <a:r>
              <a:rPr lang="en-US" sz="3200" dirty="0" err="1"/>
              <a:t>cURL</a:t>
            </a:r>
            <a:r>
              <a:rPr lang="en-US" sz="3200" dirty="0"/>
              <a:t> command line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Internet documents, videos, training and support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Command Line Execution </a:t>
            </a:r>
            <a:r>
              <a:rPr lang="en-US" sz="3200" dirty="0" smtClean="0"/>
              <a:t>tool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Console </a:t>
            </a:r>
            <a:r>
              <a:rPr lang="en-US" sz="2900" dirty="0"/>
              <a:t>Output, Summary Results, Failure Details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S</a:t>
            </a:r>
            <a:r>
              <a:rPr lang="en-US" sz="2900" dirty="0" smtClean="0"/>
              <a:t>upport </a:t>
            </a:r>
            <a:r>
              <a:rPr lang="en-US" sz="2900" dirty="0"/>
              <a:t>Ci/CD Junit XML result </a:t>
            </a:r>
            <a:r>
              <a:rPr lang="en-US" sz="2900" dirty="0" smtClean="0"/>
              <a:t>format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Environment </a:t>
            </a:r>
            <a:r>
              <a:rPr lang="en-US" sz="2900" dirty="0"/>
              <a:t>exported format supports variable value </a:t>
            </a:r>
            <a:r>
              <a:rPr lang="en-US" sz="2900" dirty="0" smtClean="0"/>
              <a:t>changes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Groups </a:t>
            </a:r>
            <a:r>
              <a:rPr lang="en-US" sz="3200" dirty="0"/>
              <a:t>API Requests in to Folder-like Hierarchy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Support Output Console </a:t>
            </a:r>
            <a:r>
              <a:rPr lang="en-US" sz="3200" dirty="0" smtClean="0"/>
              <a:t>information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Different </a:t>
            </a:r>
            <a:r>
              <a:rPr lang="en-US" sz="3200" dirty="0"/>
              <a:t>variable types (Global, Environment, Collection, Local, Data)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Initialize Global, Environment, Collection variable values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Generate Code Snippets in different languages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State Machine Request Execution order with override ability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Built-in Popular Java Script Node Packages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Tool based Collection E</a:t>
            </a:r>
            <a:r>
              <a:rPr lang="en-US" sz="3200" dirty="0" smtClean="0"/>
              <a:t>xecution: Results </a:t>
            </a:r>
            <a:r>
              <a:rPr lang="en-US" sz="3200" dirty="0"/>
              <a:t>Pass, Fail </a:t>
            </a: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33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CA388-77A3-4FC7-938A-BAFF03AD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753600" cy="6774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Postman API: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9752C-09E0-47D9-9952-2B3D77E4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866130"/>
            <a:ext cx="10421414" cy="5731222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Minus: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Global</a:t>
            </a:r>
            <a:r>
              <a:rPr lang="en-US" dirty="0"/>
              <a:t>, Environment, Collection variable stored as string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Store via to-string functions (example: </a:t>
            </a:r>
            <a:r>
              <a:rPr lang="en-US" sz="1800" dirty="0" err="1" smtClean="0"/>
              <a:t>JSON.stringify</a:t>
            </a:r>
            <a:r>
              <a:rPr lang="en-US" sz="1800" dirty="0" smtClean="0"/>
              <a:t>,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Use via from-string functions (example: </a:t>
            </a:r>
            <a:r>
              <a:rPr lang="en-US" sz="1800" dirty="0" err="1" smtClean="0"/>
              <a:t>JSON.parse</a:t>
            </a:r>
            <a:r>
              <a:rPr lang="en-US" sz="1800" dirty="0" smtClean="0"/>
              <a:t>, </a:t>
            </a:r>
            <a:r>
              <a:rPr lang="en-US" sz="1800" dirty="0" err="1" smtClean="0"/>
              <a:t>parseInt</a:t>
            </a:r>
            <a:r>
              <a:rPr lang="en-US" sz="1800" dirty="0" smtClean="0"/>
              <a:t>)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Helper Variables that define common functions and </a:t>
            </a:r>
            <a:r>
              <a:rPr lang="en-US" b="1" dirty="0" smtClean="0"/>
              <a:t>libraries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Paid Versions support libraries and other shareable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ould like ability to load non-built-in Java Node Packages and personal packages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Too Many Environments (group of Environment variables)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Convert Environment via CSV files before Command Line execution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Prefer many CSV files to many Environments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Conclusion: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Overall Very Good Tool for API </a:t>
            </a:r>
            <a:r>
              <a:rPr lang="en-US" dirty="0" err="1" smtClean="0"/>
              <a:t>ReST</a:t>
            </a:r>
            <a:r>
              <a:rPr lang="en-US" dirty="0" smtClean="0"/>
              <a:t> testing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Major problem: Helper Variables for common functions and libraries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DONE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Slides, Postman Collection, Shell Scripts</a:t>
            </a:r>
            <a:r>
              <a:rPr lang="en-US" smtClean="0"/>
              <a:t>, etc</a:t>
            </a:r>
            <a:r>
              <a:rPr lang="en-US"/>
              <a:t>.</a:t>
            </a:r>
            <a:endParaRPr lang="en-US" dirty="0" smtClean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github.com/arnold-miller0/Postman-Denver-Aug-2018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Postman API request Groups (</a:t>
            </a:r>
            <a:r>
              <a:rPr lang="en-US" b="1" dirty="0" smtClean="0"/>
              <a:t>PLUS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17614" y="1268760"/>
            <a:ext cx="9753600" cy="4903440"/>
          </a:xfrm>
        </p:spPr>
        <p:txBody>
          <a:bodyPr>
            <a:normAutofit/>
          </a:bodyPr>
          <a:lstStyle/>
          <a:p>
            <a:r>
              <a:rPr lang="en-US" b="1" dirty="0" smtClean="0"/>
              <a:t>API </a:t>
            </a:r>
            <a:r>
              <a:rPr lang="en-US" b="1" dirty="0"/>
              <a:t>requests grouped </a:t>
            </a:r>
            <a:r>
              <a:rPr lang="en-US" b="1" dirty="0" smtClean="0"/>
              <a:t>in Collections</a:t>
            </a:r>
            <a:r>
              <a:rPr lang="en-US" b="1" dirty="0"/>
              <a:t>, Folders, </a:t>
            </a:r>
            <a:r>
              <a:rPr lang="en-US" b="1" dirty="0" smtClean="0"/>
              <a:t>Sub-Folders</a:t>
            </a: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all have Description, Authorization, Pre-requests Script, Test </a:t>
            </a:r>
            <a:r>
              <a:rPr lang="en-US" dirty="0" smtClean="0"/>
              <a:t>Script and Requests</a:t>
            </a:r>
            <a:endParaRPr lang="en-US" dirty="0"/>
          </a:p>
          <a:p>
            <a:pPr lvl="0"/>
            <a:r>
              <a:rPr lang="en-US" b="1" dirty="0"/>
              <a:t>Collection</a:t>
            </a:r>
            <a:r>
              <a:rPr lang="en-US" dirty="0"/>
              <a:t>: Top level </a:t>
            </a:r>
            <a:r>
              <a:rPr lang="en-US" dirty="0" smtClean="0"/>
              <a:t>group also has Variables</a:t>
            </a:r>
            <a:endParaRPr lang="en-US" dirty="0"/>
          </a:p>
          <a:p>
            <a:pPr lvl="1"/>
            <a:r>
              <a:rPr lang="en-US" b="1" dirty="0"/>
              <a:t>Request</a:t>
            </a:r>
            <a:r>
              <a:rPr lang="en-US" dirty="0"/>
              <a:t> (Send, Request, Get Response)</a:t>
            </a:r>
          </a:p>
          <a:p>
            <a:pPr lvl="1"/>
            <a:r>
              <a:rPr lang="en-US" b="1" dirty="0"/>
              <a:t>Folder</a:t>
            </a:r>
            <a:r>
              <a:rPr lang="en-US" dirty="0"/>
              <a:t>: Next Level group </a:t>
            </a:r>
          </a:p>
          <a:p>
            <a:pPr lvl="2"/>
            <a:r>
              <a:rPr lang="en-US" b="1" dirty="0"/>
              <a:t>Request</a:t>
            </a:r>
            <a:r>
              <a:rPr lang="en-US" dirty="0"/>
              <a:t> (Send, Request, Get Response)</a:t>
            </a:r>
          </a:p>
          <a:p>
            <a:pPr lvl="2"/>
            <a:r>
              <a:rPr lang="en-US" b="1" dirty="0"/>
              <a:t>Sub-Folders</a:t>
            </a:r>
            <a:r>
              <a:rPr lang="en-US" dirty="0"/>
              <a:t>: Next level groups</a:t>
            </a:r>
          </a:p>
          <a:p>
            <a:pPr lvl="3"/>
            <a:r>
              <a:rPr lang="en-US" b="1" dirty="0"/>
              <a:t>Request</a:t>
            </a:r>
            <a:r>
              <a:rPr lang="en-US" dirty="0"/>
              <a:t> (Send, Request, Get Response)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Collection, Folder, Sub-Folder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708196"/>
            <a:ext cx="9753600" cy="3813230"/>
          </a:xfrm>
        </p:spPr>
      </p:pic>
      <p:sp>
        <p:nvSpPr>
          <p:cNvPr id="5" name="Rectangle 4"/>
          <p:cNvSpPr/>
          <p:nvPr/>
        </p:nvSpPr>
        <p:spPr>
          <a:xfrm>
            <a:off x="2494012" y="1204167"/>
            <a:ext cx="60795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</a:rPr>
              <a:t>Collection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DishAnyWhere_Programs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Folder</a:t>
            </a:r>
            <a:r>
              <a:rPr lang="en-US" dirty="0">
                <a:latin typeface="Arial" panose="020B0604020202020204" pitchFamily="34" charset="0"/>
              </a:rPr>
              <a:t>: DANY </a:t>
            </a:r>
            <a:r>
              <a:rPr lang="en-US" dirty="0" smtClean="0">
                <a:latin typeface="Arial" panose="020B0604020202020204" pitchFamily="34" charset="0"/>
              </a:rPr>
              <a:t>status</a:t>
            </a:r>
          </a:p>
          <a:p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	Sub</a:t>
            </a:r>
            <a:r>
              <a:rPr lang="en-US" dirty="0">
                <a:latin typeface="Arial" panose="020B0604020202020204" pitchFamily="34" charset="0"/>
              </a:rPr>
              <a:t>: status sub-folder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		</a:t>
            </a:r>
            <a:r>
              <a:rPr lang="en-US" dirty="0" err="1" smtClean="0">
                <a:latin typeface="Arial" panose="020B0604020202020204" pitchFamily="34" charset="0"/>
              </a:rPr>
              <a:t>Req</a:t>
            </a:r>
            <a:r>
              <a:rPr lang="en-US" dirty="0" smtClean="0"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</a:rPr>
              <a:t>HEAD Start DANY </a:t>
            </a:r>
            <a:r>
              <a:rPr lang="en-US" dirty="0" smtClean="0">
                <a:latin typeface="Arial" panose="020B0604020202020204" pitchFamily="34" charset="0"/>
              </a:rPr>
              <a:t>status</a:t>
            </a:r>
          </a:p>
          <a:p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</a:rPr>
              <a:t>Req</a:t>
            </a:r>
            <a:r>
              <a:rPr lang="en-US" dirty="0">
                <a:latin typeface="Arial" panose="020B0604020202020204" pitchFamily="34" charset="0"/>
              </a:rPr>
              <a:t>: Get DANY Web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Postman script execution order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206006"/>
            <a:ext cx="9753600" cy="3588987"/>
          </a:xfrm>
        </p:spPr>
      </p:pic>
      <p:sp>
        <p:nvSpPr>
          <p:cNvPr id="8" name="Rectangle 7"/>
          <p:cNvSpPr/>
          <p:nvPr/>
        </p:nvSpPr>
        <p:spPr>
          <a:xfrm>
            <a:off x="981844" y="1600200"/>
            <a:ext cx="9989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Request Script Execution Order: </a:t>
            </a:r>
            <a:r>
              <a:rPr lang="en-US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https://www.getpostman.com/docs/v6/postman/scripts/intro_to_scripts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Sub-Folder Test Script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50" y="2204864"/>
            <a:ext cx="9753600" cy="3284065"/>
          </a:xfrm>
        </p:spPr>
      </p:pic>
      <p:sp>
        <p:nvSpPr>
          <p:cNvPr id="5" name="Rectangle 4"/>
          <p:cNvSpPr/>
          <p:nvPr/>
        </p:nvSpPr>
        <p:spPr>
          <a:xfrm>
            <a:off x="1243964" y="1440866"/>
            <a:ext cx="9812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PLUS:</a:t>
            </a:r>
            <a:r>
              <a:rPr lang="en-US" sz="2400" dirty="0"/>
              <a:t> console.log(&lt;string</a:t>
            </a:r>
            <a:r>
              <a:rPr lang="en-US" sz="2400" dirty="0" smtClean="0"/>
              <a:t>&gt;) sends &lt;string&gt; to </a:t>
            </a:r>
            <a:r>
              <a:rPr lang="en-US" sz="2400" b="1" dirty="0" smtClean="0"/>
              <a:t>Postman </a:t>
            </a:r>
            <a:r>
              <a:rPr lang="en-US" sz="2400" b="1" dirty="0"/>
              <a:t>Console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5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756</TotalTime>
  <Words>3578</Words>
  <Application>Microsoft Office PowerPoint</Application>
  <PresentationFormat>Custom</PresentationFormat>
  <Paragraphs>478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Times New Roman</vt:lpstr>
      <vt:lpstr>Australian continent presentation 16x9</vt:lpstr>
      <vt:lpstr>Annual software testing symposium   #sts18</vt:lpstr>
      <vt:lpstr>Basic Postman API testing  </vt:lpstr>
      <vt:lpstr>Postman API Overview </vt:lpstr>
      <vt:lpstr>Validate API and Web overview </vt:lpstr>
      <vt:lpstr>Sample Web Site </vt:lpstr>
      <vt:lpstr>Postman API request Groups (PLUS) </vt:lpstr>
      <vt:lpstr>Collection, Folder, Sub-Folder </vt:lpstr>
      <vt:lpstr>Postman script execution order </vt:lpstr>
      <vt:lpstr>Sub-Folder Test Script </vt:lpstr>
      <vt:lpstr>Postman output console (PLUS)</vt:lpstr>
      <vt:lpstr>API Request Area</vt:lpstr>
      <vt:lpstr>API Response Area</vt:lpstr>
      <vt:lpstr>API Script Variables (PLUS)</vt:lpstr>
      <vt:lpstr>Initial Variable Values (PLUS)</vt:lpstr>
      <vt:lpstr>Generate Code Snippets (PLUS)</vt:lpstr>
      <vt:lpstr>Request execution Order (PLUS) </vt:lpstr>
      <vt:lpstr>Change execution Order (PLUS)</vt:lpstr>
      <vt:lpstr>Built-in Java Script packages (PLUS)</vt:lpstr>
      <vt:lpstr>Create, Use Common Functions</vt:lpstr>
      <vt:lpstr>Create, Use Common Functions</vt:lpstr>
      <vt:lpstr>Basic Postman API testing  </vt:lpstr>
      <vt:lpstr>Check DISH Web’s Branch release</vt:lpstr>
      <vt:lpstr>Check DISH Web’s API URL Path</vt:lpstr>
      <vt:lpstr>Check DISH API Branch Release</vt:lpstr>
      <vt:lpstr>Dish Web Programs</vt:lpstr>
      <vt:lpstr>Dish API programs Sorts</vt:lpstr>
      <vt:lpstr>Dish API programs Filters</vt:lpstr>
      <vt:lpstr>Dish Display Programs</vt:lpstr>
      <vt:lpstr>Check Dish API Programs</vt:lpstr>
      <vt:lpstr>Basic Postman API testing  </vt:lpstr>
      <vt:lpstr>POSTMAN Collection Runner (PLUS)</vt:lpstr>
      <vt:lpstr>Collection Runner: Setup (PLUS)</vt:lpstr>
      <vt:lpstr>Collection Runner: executing</vt:lpstr>
      <vt:lpstr>Collection Runner: DONE (PLUS)</vt:lpstr>
      <vt:lpstr>Collection Runner: FAIL (PLUS)</vt:lpstr>
      <vt:lpstr>Newman Command Line (PLUS) </vt:lpstr>
      <vt:lpstr>Newman Command Line </vt:lpstr>
      <vt:lpstr>Newman Executing (PlUS)</vt:lpstr>
      <vt:lpstr>Newman Summary Results (PLUS)</vt:lpstr>
      <vt:lpstr>Newman Failure Details (PLUS)</vt:lpstr>
      <vt:lpstr>Newman JUNIT XML Result file (PLUS)</vt:lpstr>
      <vt:lpstr>Basic Postman API testing  </vt:lpstr>
      <vt:lpstr>API Programs Sample Failures</vt:lpstr>
      <vt:lpstr>API Programs All Failures</vt:lpstr>
      <vt:lpstr>TV SHOW:  10 Minute Solutions</vt:lpstr>
      <vt:lpstr>TV SHOW: '12 Corazones' </vt:lpstr>
      <vt:lpstr>TV SHOW: Genre Thriller </vt:lpstr>
      <vt:lpstr>Movie : Starts letter L </vt:lpstr>
      <vt:lpstr>Movie : Starts letter Q</vt:lpstr>
      <vt:lpstr>Movie : Starts letter Q</vt:lpstr>
      <vt:lpstr>Basic Postman API testing  </vt:lpstr>
      <vt:lpstr>Basic Postman API: Plus</vt:lpstr>
      <vt:lpstr>Basic Postman API: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Ritesh Akhaury</dc:creator>
  <cp:lastModifiedBy>Arnold</cp:lastModifiedBy>
  <cp:revision>97</cp:revision>
  <dcterms:created xsi:type="dcterms:W3CDTF">2018-03-05T09:01:18Z</dcterms:created>
  <dcterms:modified xsi:type="dcterms:W3CDTF">2018-08-14T12:00:20Z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