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77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5468" autoAdjust="0"/>
  </p:normalViewPr>
  <p:slideViewPr>
    <p:cSldViewPr snapToGrid="0">
      <p:cViewPr varScale="1">
        <p:scale>
          <a:sx n="87" d="100"/>
          <a:sy n="87" d="100"/>
        </p:scale>
        <p:origin x="1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1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old\Documents\arnold\squad\sample_api_stats\Jan_2020_errorRat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Duration</a:t>
            </a:r>
            <a:r>
              <a:rPr lang="en-US" baseline="0"/>
              <a:t> vs Random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percent!$A$3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percent!$B$2:$T$2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percent!$B$3:$T$3</c:f>
              <c:numCache>
                <c:formatCode>0.0%</c:formatCode>
                <c:ptCount val="19"/>
                <c:pt idx="0">
                  <c:v>1.4677002583979328</c:v>
                </c:pt>
                <c:pt idx="1">
                  <c:v>1.0185528756957329</c:v>
                </c:pt>
                <c:pt idx="2">
                  <c:v>1.7761732851985559</c:v>
                </c:pt>
                <c:pt idx="3">
                  <c:v>0.87878787878787878</c:v>
                </c:pt>
                <c:pt idx="4">
                  <c:v>1.0636704119850187</c:v>
                </c:pt>
                <c:pt idx="5">
                  <c:v>1.0326086956521738</c:v>
                </c:pt>
                <c:pt idx="6">
                  <c:v>0.59082568807339453</c:v>
                </c:pt>
                <c:pt idx="7">
                  <c:v>1.0451127819548873</c:v>
                </c:pt>
                <c:pt idx="8">
                  <c:v>1.6492537313432836</c:v>
                </c:pt>
                <c:pt idx="9">
                  <c:v>0.72790697674418603</c:v>
                </c:pt>
                <c:pt idx="10">
                  <c:v>0.91218130311614731</c:v>
                </c:pt>
                <c:pt idx="11">
                  <c:v>1.0716845878136201</c:v>
                </c:pt>
                <c:pt idx="12">
                  <c:v>1.8333333333333333</c:v>
                </c:pt>
                <c:pt idx="13">
                  <c:v>1.0068493150684932</c:v>
                </c:pt>
                <c:pt idx="14">
                  <c:v>1.2678571428571428</c:v>
                </c:pt>
                <c:pt idx="15">
                  <c:v>1.8691588785046729</c:v>
                </c:pt>
                <c:pt idx="16">
                  <c:v>1.132890365448505</c:v>
                </c:pt>
                <c:pt idx="17">
                  <c:v>1.054945054945055</c:v>
                </c:pt>
                <c:pt idx="18">
                  <c:v>1.1319444444444444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percent!$A$4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percent!$B$2:$T$2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percent!$B$4:$T$4</c:f>
              <c:numCache>
                <c:formatCode>0.0%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percent!$A$5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percent!$B$2:$T$2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percent!$B$5:$T$5</c:f>
              <c:numCache>
                <c:formatCode>0.0%</c:formatCode>
                <c:ptCount val="19"/>
                <c:pt idx="0">
                  <c:v>0.48578811369509045</c:v>
                </c:pt>
                <c:pt idx="1">
                  <c:v>0.11131725417439703</c:v>
                </c:pt>
                <c:pt idx="2">
                  <c:v>0.22743682310469315</c:v>
                </c:pt>
                <c:pt idx="3">
                  <c:v>0.18484848484848485</c:v>
                </c:pt>
                <c:pt idx="4">
                  <c:v>0.21722846441947566</c:v>
                </c:pt>
                <c:pt idx="5">
                  <c:v>0.21014492753623187</c:v>
                </c:pt>
                <c:pt idx="6">
                  <c:v>0.19633027522935781</c:v>
                </c:pt>
                <c:pt idx="7">
                  <c:v>0.22932330827067668</c:v>
                </c:pt>
                <c:pt idx="8">
                  <c:v>0.22014925373134328</c:v>
                </c:pt>
                <c:pt idx="9">
                  <c:v>0.31860465116279069</c:v>
                </c:pt>
                <c:pt idx="10">
                  <c:v>0.17280453257790368</c:v>
                </c:pt>
                <c:pt idx="11">
                  <c:v>0.2078853046594982</c:v>
                </c:pt>
                <c:pt idx="12">
                  <c:v>0.22486772486772486</c:v>
                </c:pt>
                <c:pt idx="13">
                  <c:v>0.22602739726027396</c:v>
                </c:pt>
                <c:pt idx="14">
                  <c:v>0.27142857142857141</c:v>
                </c:pt>
                <c:pt idx="15">
                  <c:v>0.29283489096573206</c:v>
                </c:pt>
                <c:pt idx="16">
                  <c:v>0.20598006644518271</c:v>
                </c:pt>
                <c:pt idx="17">
                  <c:v>0.21978021978021978</c:v>
                </c:pt>
                <c:pt idx="18">
                  <c:v>0.28472222222222221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percent!$A$6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percent!$B$2:$T$2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percent!$B$6:$T$6</c:f>
              <c:numCache>
                <c:formatCode>0.0%</c:formatCode>
                <c:ptCount val="19"/>
                <c:pt idx="0">
                  <c:v>0.84496124031007747</c:v>
                </c:pt>
                <c:pt idx="1">
                  <c:v>0.54730983302411873</c:v>
                </c:pt>
                <c:pt idx="2">
                  <c:v>1.1119133574007221</c:v>
                </c:pt>
                <c:pt idx="3">
                  <c:v>1.5393939393939393</c:v>
                </c:pt>
                <c:pt idx="4">
                  <c:v>1.0262172284644195</c:v>
                </c:pt>
                <c:pt idx="5">
                  <c:v>1.0942028985507246</c:v>
                </c:pt>
                <c:pt idx="6">
                  <c:v>1.1908256880733945</c:v>
                </c:pt>
                <c:pt idx="7">
                  <c:v>1.0488721804511278</c:v>
                </c:pt>
                <c:pt idx="8">
                  <c:v>1.1343283582089552</c:v>
                </c:pt>
                <c:pt idx="9">
                  <c:v>0.96279069767441861</c:v>
                </c:pt>
                <c:pt idx="10">
                  <c:v>0.79320113314447593</c:v>
                </c:pt>
                <c:pt idx="11">
                  <c:v>1.043010752688172</c:v>
                </c:pt>
                <c:pt idx="12">
                  <c:v>1.0291005291005291</c:v>
                </c:pt>
                <c:pt idx="13">
                  <c:v>1.0102739726027397</c:v>
                </c:pt>
                <c:pt idx="14">
                  <c:v>1.5607142857142857</c:v>
                </c:pt>
                <c:pt idx="15">
                  <c:v>1.0623052959501558</c:v>
                </c:pt>
                <c:pt idx="16">
                  <c:v>1.0730897009966778</c:v>
                </c:pt>
                <c:pt idx="17">
                  <c:v>1.2234432234432235</c:v>
                </c:pt>
                <c:pt idx="18">
                  <c:v>0.96875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percent!$A$7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percent!$B$2:$T$2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percent!$B$7:$T$7</c:f>
              <c:numCache>
                <c:formatCode>0.0%</c:formatCode>
                <c:ptCount val="19"/>
                <c:pt idx="0">
                  <c:v>0.84754521963824292</c:v>
                </c:pt>
                <c:pt idx="1">
                  <c:v>0.37476808905380332</c:v>
                </c:pt>
                <c:pt idx="2">
                  <c:v>1.6787003610108304</c:v>
                </c:pt>
                <c:pt idx="3">
                  <c:v>0.70909090909090911</c:v>
                </c:pt>
                <c:pt idx="4">
                  <c:v>0.77153558052434457</c:v>
                </c:pt>
                <c:pt idx="5">
                  <c:v>0.76086956521739135</c:v>
                </c:pt>
                <c:pt idx="6">
                  <c:v>0.43119266055045874</c:v>
                </c:pt>
                <c:pt idx="7">
                  <c:v>0.85338345864661658</c:v>
                </c:pt>
                <c:pt idx="8">
                  <c:v>0.89552238805970152</c:v>
                </c:pt>
                <c:pt idx="9">
                  <c:v>0.48837209302325579</c:v>
                </c:pt>
                <c:pt idx="10">
                  <c:v>0.60339943342776203</c:v>
                </c:pt>
                <c:pt idx="11">
                  <c:v>0.82078853046594979</c:v>
                </c:pt>
                <c:pt idx="12">
                  <c:v>1.4312169312169312</c:v>
                </c:pt>
                <c:pt idx="13">
                  <c:v>0.8047945205479452</c:v>
                </c:pt>
                <c:pt idx="14">
                  <c:v>0.82857142857142863</c:v>
                </c:pt>
                <c:pt idx="15">
                  <c:v>1.1993769470404985</c:v>
                </c:pt>
                <c:pt idx="16">
                  <c:v>0.95348837209302328</c:v>
                </c:pt>
                <c:pt idx="17">
                  <c:v>0.77655677655677657</c:v>
                </c:pt>
                <c:pt idx="18">
                  <c:v>0.81597222222222221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585144"/>
        <c:axId val="537585928"/>
      </c:lineChart>
      <c:dateAx>
        <c:axId val="537585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85928"/>
        <c:crosses val="autoZero"/>
        <c:auto val="1"/>
        <c:lblOffset val="100"/>
        <c:baseTimeUnit val="days"/>
      </c:dateAx>
      <c:valAx>
        <c:axId val="537585928"/>
        <c:scaling>
          <c:orientation val="minMax"/>
          <c:max val="2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85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95% Desc, Rate, Genre, Network, Image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percent!$A$27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percent!$B$27:$T$27</c:f>
              <c:numCache>
                <c:formatCode>0.0%</c:formatCode>
                <c:ptCount val="19"/>
                <c:pt idx="0">
                  <c:v>0.83752739399714149</c:v>
                </c:pt>
                <c:pt idx="1">
                  <c:v>0.83708723979024313</c:v>
                </c:pt>
                <c:pt idx="2">
                  <c:v>0.83740623516379176</c:v>
                </c:pt>
                <c:pt idx="3">
                  <c:v>0.83778357854769814</c:v>
                </c:pt>
                <c:pt idx="4">
                  <c:v>0.83848369737258632</c:v>
                </c:pt>
                <c:pt idx="5">
                  <c:v>0.83798989420495817</c:v>
                </c:pt>
                <c:pt idx="6">
                  <c:v>0.83853080568720384</c:v>
                </c:pt>
                <c:pt idx="7">
                  <c:v>0.83810639645345153</c:v>
                </c:pt>
                <c:pt idx="8">
                  <c:v>0.8379239302694137</c:v>
                </c:pt>
                <c:pt idx="9">
                  <c:v>0.83830164765525983</c:v>
                </c:pt>
                <c:pt idx="10">
                  <c:v>0.83824088748019021</c:v>
                </c:pt>
                <c:pt idx="11">
                  <c:v>0.83750356181731833</c:v>
                </c:pt>
                <c:pt idx="12">
                  <c:v>0.83719108180248081</c:v>
                </c:pt>
                <c:pt idx="13">
                  <c:v>0.83757147345271754</c:v>
                </c:pt>
                <c:pt idx="14">
                  <c:v>0.83705067673906208</c:v>
                </c:pt>
                <c:pt idx="15">
                  <c:v>0.83689329556185088</c:v>
                </c:pt>
                <c:pt idx="16">
                  <c:v>0.83729904042787484</c:v>
                </c:pt>
                <c:pt idx="17">
                  <c:v>0.8362893081761007</c:v>
                </c:pt>
                <c:pt idx="18">
                  <c:v>0.83652242082157424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percent!$A$28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percent!$B$28:$T$28</c:f>
              <c:numCache>
                <c:formatCode>0.0%</c:formatCode>
                <c:ptCount val="19"/>
                <c:pt idx="0">
                  <c:v>0.77752739399714144</c:v>
                </c:pt>
                <c:pt idx="1">
                  <c:v>0.77708723979024308</c:v>
                </c:pt>
                <c:pt idx="2">
                  <c:v>0.7774062351637917</c:v>
                </c:pt>
                <c:pt idx="3">
                  <c:v>0.77778357854769808</c:v>
                </c:pt>
                <c:pt idx="4">
                  <c:v>0.77848369737258627</c:v>
                </c:pt>
                <c:pt idx="5">
                  <c:v>0.77798989420495812</c:v>
                </c:pt>
                <c:pt idx="6">
                  <c:v>0.77853080568720379</c:v>
                </c:pt>
                <c:pt idx="7">
                  <c:v>0.77810639645345148</c:v>
                </c:pt>
                <c:pt idx="8">
                  <c:v>0.77792393026941364</c:v>
                </c:pt>
                <c:pt idx="9">
                  <c:v>0.77830164765525978</c:v>
                </c:pt>
                <c:pt idx="10">
                  <c:v>0.77824088748019016</c:v>
                </c:pt>
                <c:pt idx="11">
                  <c:v>0.77750356181731828</c:v>
                </c:pt>
                <c:pt idx="12">
                  <c:v>0.77719108180248075</c:v>
                </c:pt>
                <c:pt idx="13">
                  <c:v>0.77757147345271749</c:v>
                </c:pt>
                <c:pt idx="14">
                  <c:v>0.77705067673906203</c:v>
                </c:pt>
                <c:pt idx="15">
                  <c:v>0.77689329556185083</c:v>
                </c:pt>
                <c:pt idx="16">
                  <c:v>0.77729904042787479</c:v>
                </c:pt>
                <c:pt idx="17">
                  <c:v>0.77628930817610065</c:v>
                </c:pt>
                <c:pt idx="18">
                  <c:v>0.77652242082157419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percent!$A$30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percent!$B$30:$T$30</c:f>
              <c:numCache>
                <c:formatCode>0.0%</c:formatCode>
                <c:ptCount val="19"/>
                <c:pt idx="0">
                  <c:v>0.81090289608177168</c:v>
                </c:pt>
                <c:pt idx="1">
                  <c:v>0.80272108843537415</c:v>
                </c:pt>
                <c:pt idx="2">
                  <c:v>0.79495798319327726</c:v>
                </c:pt>
                <c:pt idx="3">
                  <c:v>0.80463576158940397</c:v>
                </c:pt>
                <c:pt idx="4">
                  <c:v>0.80099502487562191</c:v>
                </c:pt>
                <c:pt idx="5">
                  <c:v>0.78239202657807305</c:v>
                </c:pt>
                <c:pt idx="6">
                  <c:v>0.80645161290322576</c:v>
                </c:pt>
                <c:pt idx="7">
                  <c:v>0.79026845637583898</c:v>
                </c:pt>
                <c:pt idx="8">
                  <c:v>0.82352941176470584</c:v>
                </c:pt>
                <c:pt idx="9">
                  <c:v>0.78441127694859036</c:v>
                </c:pt>
                <c:pt idx="10">
                  <c:v>0.80801335559265441</c:v>
                </c:pt>
                <c:pt idx="11">
                  <c:v>0.79867986798679869</c:v>
                </c:pt>
                <c:pt idx="12">
                  <c:v>0.81270903010033446</c:v>
                </c:pt>
                <c:pt idx="13">
                  <c:v>0.79146141215106736</c:v>
                </c:pt>
                <c:pt idx="14">
                  <c:v>0.80730897009966773</c:v>
                </c:pt>
                <c:pt idx="15">
                  <c:v>0.81072026800670016</c:v>
                </c:pt>
                <c:pt idx="16">
                  <c:v>0.81188118811881194</c:v>
                </c:pt>
                <c:pt idx="17">
                  <c:v>0.82838283828382842</c:v>
                </c:pt>
                <c:pt idx="18">
                  <c:v>0.80687397708674302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percent!$A$31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percent!$B$31:$T$31</c:f>
              <c:numCache>
                <c:formatCode>0.0%</c:formatCode>
                <c:ptCount val="19"/>
                <c:pt idx="0">
                  <c:v>0.81834215167548496</c:v>
                </c:pt>
                <c:pt idx="1">
                  <c:v>0.79672131147540981</c:v>
                </c:pt>
                <c:pt idx="2">
                  <c:v>0.81311475409836065</c:v>
                </c:pt>
                <c:pt idx="3">
                  <c:v>0.83</c:v>
                </c:pt>
                <c:pt idx="4">
                  <c:v>0.81864406779661014</c:v>
                </c:pt>
                <c:pt idx="5">
                  <c:v>0.78688524590163933</c:v>
                </c:pt>
                <c:pt idx="6">
                  <c:v>0.81904761904761902</c:v>
                </c:pt>
                <c:pt idx="7">
                  <c:v>0.84833333333333338</c:v>
                </c:pt>
                <c:pt idx="8">
                  <c:v>0.84210526315789469</c:v>
                </c:pt>
                <c:pt idx="9">
                  <c:v>0.81646655231560894</c:v>
                </c:pt>
                <c:pt idx="10">
                  <c:v>0.83333333333333337</c:v>
                </c:pt>
                <c:pt idx="11">
                  <c:v>0.79824561403508776</c:v>
                </c:pt>
                <c:pt idx="12">
                  <c:v>0.84893267651888338</c:v>
                </c:pt>
                <c:pt idx="13">
                  <c:v>0.84166666666666667</c:v>
                </c:pt>
                <c:pt idx="14">
                  <c:v>0.79344262295081969</c:v>
                </c:pt>
                <c:pt idx="15">
                  <c:v>0.82372881355932204</c:v>
                </c:pt>
                <c:pt idx="16">
                  <c:v>0.81525423728813562</c:v>
                </c:pt>
                <c:pt idx="17">
                  <c:v>0.78666666666666663</c:v>
                </c:pt>
                <c:pt idx="18">
                  <c:v>0.78793103448275859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percent!$A$32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percent!$B$32:$T$32</c:f>
              <c:numCache>
                <c:formatCode>0.0%</c:formatCode>
                <c:ptCount val="19"/>
                <c:pt idx="0">
                  <c:v>0.83112582781456956</c:v>
                </c:pt>
                <c:pt idx="1">
                  <c:v>0.79899497487437188</c:v>
                </c:pt>
                <c:pt idx="2">
                  <c:v>0.80491803278688523</c:v>
                </c:pt>
                <c:pt idx="3">
                  <c:v>0.79767827529021562</c:v>
                </c:pt>
                <c:pt idx="4">
                  <c:v>0.81302170283806341</c:v>
                </c:pt>
                <c:pt idx="5">
                  <c:v>0.80431177446102819</c:v>
                </c:pt>
                <c:pt idx="6">
                  <c:v>0.81892332789559541</c:v>
                </c:pt>
                <c:pt idx="7">
                  <c:v>0.81622516556291391</c:v>
                </c:pt>
                <c:pt idx="8">
                  <c:v>0.81178396072013093</c:v>
                </c:pt>
                <c:pt idx="9">
                  <c:v>0.79834710743801651</c:v>
                </c:pt>
                <c:pt idx="10">
                  <c:v>0.79601990049751248</c:v>
                </c:pt>
                <c:pt idx="11">
                  <c:v>0.81014729950900166</c:v>
                </c:pt>
                <c:pt idx="12">
                  <c:v>0.80196399345335512</c:v>
                </c:pt>
                <c:pt idx="13">
                  <c:v>0.81862745098039214</c:v>
                </c:pt>
                <c:pt idx="14">
                  <c:v>0.79512195121951224</c:v>
                </c:pt>
                <c:pt idx="15">
                  <c:v>0.78827361563517917</c:v>
                </c:pt>
                <c:pt idx="16">
                  <c:v>0.82051282051282048</c:v>
                </c:pt>
                <c:pt idx="17">
                  <c:v>0.82730263157894735</c:v>
                </c:pt>
                <c:pt idx="18">
                  <c:v>0.77265238879736409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percent!$A$33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percent!$B$26:$T$26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percent!$B$33:$T$33</c:f>
              <c:numCache>
                <c:formatCode>0.0%</c:formatCode>
                <c:ptCount val="19"/>
                <c:pt idx="0">
                  <c:v>0.88459958932238192</c:v>
                </c:pt>
                <c:pt idx="1">
                  <c:v>0.88952772073921971</c:v>
                </c:pt>
                <c:pt idx="2">
                  <c:v>0.89372178908494049</c:v>
                </c:pt>
                <c:pt idx="3">
                  <c:v>0.89745693191140274</c:v>
                </c:pt>
                <c:pt idx="4">
                  <c:v>0.89987689782519487</c:v>
                </c:pt>
                <c:pt idx="5">
                  <c:v>0.88975409836065578</c:v>
                </c:pt>
                <c:pt idx="6">
                  <c:v>0.88276719138359572</c:v>
                </c:pt>
                <c:pt idx="7">
                  <c:v>0.89704675963904845</c:v>
                </c:pt>
                <c:pt idx="8">
                  <c:v>0.88961838325810427</c:v>
                </c:pt>
                <c:pt idx="9">
                  <c:v>0.89659417316372592</c:v>
                </c:pt>
                <c:pt idx="10">
                  <c:v>0.88998357963875208</c:v>
                </c:pt>
                <c:pt idx="11">
                  <c:v>0.89002872384078791</c:v>
                </c:pt>
                <c:pt idx="12">
                  <c:v>0.89170412750306494</c:v>
                </c:pt>
                <c:pt idx="13">
                  <c:v>0.88766339869281041</c:v>
                </c:pt>
                <c:pt idx="14">
                  <c:v>0.88067020841847155</c:v>
                </c:pt>
                <c:pt idx="15">
                  <c:v>0.88398692810457513</c:v>
                </c:pt>
                <c:pt idx="16">
                  <c:v>0.89570552147239269</c:v>
                </c:pt>
                <c:pt idx="17">
                  <c:v>0.90077582686810942</c:v>
                </c:pt>
                <c:pt idx="18">
                  <c:v>0.89963280293757653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23656"/>
        <c:axId val="538513856"/>
      </c:lineChart>
      <c:dateAx>
        <c:axId val="5385236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13856"/>
        <c:crosses val="autoZero"/>
        <c:auto val="1"/>
        <c:lblOffset val="100"/>
        <c:baseTimeUnit val="days"/>
      </c:dateAx>
      <c:valAx>
        <c:axId val="538513856"/>
        <c:scaling>
          <c:orientation val="minMax"/>
          <c:max val="0.9"/>
          <c:min val="0.74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23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95%</a:t>
            </a:r>
            <a:r>
              <a:rPr lang="en-US" baseline="0"/>
              <a:t> No Descripiton</a:t>
            </a:r>
            <a:endParaRPr lang="en-US"/>
          </a:p>
        </c:rich>
      </c:tx>
      <c:layout>
        <c:manualLayout>
          <c:xMode val="edge"/>
          <c:yMode val="edge"/>
          <c:x val="0.31504855643044627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percent!$A$53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percent!$B$53:$T$53</c:f>
              <c:numCache>
                <c:formatCode>0.0%</c:formatCode>
                <c:ptCount val="19"/>
                <c:pt idx="0">
                  <c:v>0.2017394949976179</c:v>
                </c:pt>
                <c:pt idx="1">
                  <c:v>0.20216723343397425</c:v>
                </c:pt>
                <c:pt idx="2">
                  <c:v>0.20161215382180725</c:v>
                </c:pt>
                <c:pt idx="3">
                  <c:v>0.20171567789906661</c:v>
                </c:pt>
                <c:pt idx="4">
                  <c:v>0.20132295030072808</c:v>
                </c:pt>
                <c:pt idx="5">
                  <c:v>0.20170383704405495</c:v>
                </c:pt>
                <c:pt idx="6">
                  <c:v>0.20131184834123222</c:v>
                </c:pt>
                <c:pt idx="7">
                  <c:v>0.20169423685877136</c:v>
                </c:pt>
                <c:pt idx="8">
                  <c:v>0.20185863708399365</c:v>
                </c:pt>
                <c:pt idx="9">
                  <c:v>0.20180380228136882</c:v>
                </c:pt>
                <c:pt idx="10">
                  <c:v>0.20185863708399365</c:v>
                </c:pt>
                <c:pt idx="11">
                  <c:v>0.20198347316764287</c:v>
                </c:pt>
                <c:pt idx="12">
                  <c:v>0.20088352959648295</c:v>
                </c:pt>
                <c:pt idx="13">
                  <c:v>0.20049337103361609</c:v>
                </c:pt>
                <c:pt idx="14">
                  <c:v>0.20113238904627007</c:v>
                </c:pt>
                <c:pt idx="15">
                  <c:v>0.20128977022348127</c:v>
                </c:pt>
                <c:pt idx="16">
                  <c:v>0.20152298253893344</c:v>
                </c:pt>
                <c:pt idx="17">
                  <c:v>0.20112704402515721</c:v>
                </c:pt>
                <c:pt idx="18">
                  <c:v>0.20220859203512073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percent!$A$54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percent!$B$54:$T$54</c:f>
              <c:numCache>
                <c:formatCode>0.0%</c:formatCode>
                <c:ptCount val="19"/>
                <c:pt idx="0">
                  <c:v>0.14413949499761791</c:v>
                </c:pt>
                <c:pt idx="1">
                  <c:v>0.14456723343397426</c:v>
                </c:pt>
                <c:pt idx="2">
                  <c:v>0.14401215382180726</c:v>
                </c:pt>
                <c:pt idx="3">
                  <c:v>0.14411567789906662</c:v>
                </c:pt>
                <c:pt idx="4">
                  <c:v>0.1437229503007281</c:v>
                </c:pt>
                <c:pt idx="5">
                  <c:v>0.14410383704405497</c:v>
                </c:pt>
                <c:pt idx="6">
                  <c:v>0.14371184834123224</c:v>
                </c:pt>
                <c:pt idx="7">
                  <c:v>0.14409423685877137</c:v>
                </c:pt>
                <c:pt idx="8">
                  <c:v>0.14425863708399367</c:v>
                </c:pt>
                <c:pt idx="9">
                  <c:v>0.14420380228136884</c:v>
                </c:pt>
                <c:pt idx="10">
                  <c:v>0.14425863708399367</c:v>
                </c:pt>
                <c:pt idx="11">
                  <c:v>0.14438347316764288</c:v>
                </c:pt>
                <c:pt idx="12">
                  <c:v>0.14328352959648297</c:v>
                </c:pt>
                <c:pt idx="13">
                  <c:v>0.1428933710336161</c:v>
                </c:pt>
                <c:pt idx="14">
                  <c:v>0.14353238904627008</c:v>
                </c:pt>
                <c:pt idx="15">
                  <c:v>0.14368977022348128</c:v>
                </c:pt>
                <c:pt idx="16">
                  <c:v>0.14392298253893346</c:v>
                </c:pt>
                <c:pt idx="17">
                  <c:v>0.14352704402515723</c:v>
                </c:pt>
                <c:pt idx="18">
                  <c:v>0.14460859203512075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percent!$A$56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percent!$B$56:$T$56</c:f>
              <c:numCache>
                <c:formatCode>0.0%</c:formatCode>
                <c:ptCount val="19"/>
                <c:pt idx="0">
                  <c:v>0.16695059625212946</c:v>
                </c:pt>
                <c:pt idx="1">
                  <c:v>0.17176870748299319</c:v>
                </c:pt>
                <c:pt idx="2">
                  <c:v>0.18319327731092436</c:v>
                </c:pt>
                <c:pt idx="3">
                  <c:v>0.17715231788079469</c:v>
                </c:pt>
                <c:pt idx="4">
                  <c:v>0.17247097844112769</c:v>
                </c:pt>
                <c:pt idx="5">
                  <c:v>0.19102990033222592</c:v>
                </c:pt>
                <c:pt idx="6">
                  <c:v>0.1697792869269949</c:v>
                </c:pt>
                <c:pt idx="7">
                  <c:v>0.18959731543624161</c:v>
                </c:pt>
                <c:pt idx="8">
                  <c:v>0.15798319327731092</c:v>
                </c:pt>
                <c:pt idx="9">
                  <c:v>0.19568822553897181</c:v>
                </c:pt>
                <c:pt idx="10">
                  <c:v>0.17195325542570952</c:v>
                </c:pt>
                <c:pt idx="11">
                  <c:v>0.16996699669966997</c:v>
                </c:pt>
                <c:pt idx="12">
                  <c:v>0.16722408026755853</c:v>
                </c:pt>
                <c:pt idx="13">
                  <c:v>0.17898193760262726</c:v>
                </c:pt>
                <c:pt idx="14">
                  <c:v>0.16777408637873753</c:v>
                </c:pt>
                <c:pt idx="15">
                  <c:v>0.16917922948073702</c:v>
                </c:pt>
                <c:pt idx="16">
                  <c:v>0.1617161716171617</c:v>
                </c:pt>
                <c:pt idx="17">
                  <c:v>0.15511551155115511</c:v>
                </c:pt>
                <c:pt idx="18">
                  <c:v>0.16857610474631751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percent!$A$57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percent!$B$57:$T$57</c:f>
              <c:numCache>
                <c:formatCode>0.0%</c:formatCode>
                <c:ptCount val="19"/>
                <c:pt idx="0">
                  <c:v>0.16402116402116401</c:v>
                </c:pt>
                <c:pt idx="1">
                  <c:v>0.19180327868852459</c:v>
                </c:pt>
                <c:pt idx="2">
                  <c:v>0.16229508196721312</c:v>
                </c:pt>
                <c:pt idx="3">
                  <c:v>0.15333333333333332</c:v>
                </c:pt>
                <c:pt idx="4">
                  <c:v>0.16610169491525423</c:v>
                </c:pt>
                <c:pt idx="5">
                  <c:v>0.19180327868852459</c:v>
                </c:pt>
                <c:pt idx="6">
                  <c:v>0.16349206349206349</c:v>
                </c:pt>
                <c:pt idx="7">
                  <c:v>0.13500000000000001</c:v>
                </c:pt>
                <c:pt idx="8">
                  <c:v>0.14210526315789473</c:v>
                </c:pt>
                <c:pt idx="9">
                  <c:v>0.15094339622641509</c:v>
                </c:pt>
                <c:pt idx="10">
                  <c:v>0.14833333333333334</c:v>
                </c:pt>
                <c:pt idx="11">
                  <c:v>0.17192982456140352</c:v>
                </c:pt>
                <c:pt idx="12">
                  <c:v>0.13628899835796388</c:v>
                </c:pt>
                <c:pt idx="13">
                  <c:v>0.14499999999999999</c:v>
                </c:pt>
                <c:pt idx="14">
                  <c:v>0.16885245901639345</c:v>
                </c:pt>
                <c:pt idx="15">
                  <c:v>0.18305084745762712</c:v>
                </c:pt>
                <c:pt idx="16">
                  <c:v>0.16949152542372881</c:v>
                </c:pt>
                <c:pt idx="17">
                  <c:v>0.19333333333333333</c:v>
                </c:pt>
                <c:pt idx="18">
                  <c:v>0.18448275862068966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percent!$A$58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percent!$B$58:$T$58</c:f>
              <c:numCache>
                <c:formatCode>0.0%</c:formatCode>
                <c:ptCount val="19"/>
                <c:pt idx="0">
                  <c:v>0.1490066225165563</c:v>
                </c:pt>
                <c:pt idx="1">
                  <c:v>0.17252931323283083</c:v>
                </c:pt>
                <c:pt idx="2">
                  <c:v>0.17377049180327869</c:v>
                </c:pt>
                <c:pt idx="3">
                  <c:v>0.1824212271973466</c:v>
                </c:pt>
                <c:pt idx="4">
                  <c:v>0.1652754590984975</c:v>
                </c:pt>
                <c:pt idx="5">
                  <c:v>0.1691542288557214</c:v>
                </c:pt>
                <c:pt idx="6">
                  <c:v>0.15497553017944535</c:v>
                </c:pt>
                <c:pt idx="7">
                  <c:v>0.16556291390728478</c:v>
                </c:pt>
                <c:pt idx="8">
                  <c:v>0.17348608837970539</c:v>
                </c:pt>
                <c:pt idx="9">
                  <c:v>0.17685950413223139</c:v>
                </c:pt>
                <c:pt idx="10">
                  <c:v>0.18739635157545606</c:v>
                </c:pt>
                <c:pt idx="11">
                  <c:v>0.1702127659574468</c:v>
                </c:pt>
                <c:pt idx="12">
                  <c:v>0.1702127659574468</c:v>
                </c:pt>
                <c:pt idx="13">
                  <c:v>0.16339869281045752</c:v>
                </c:pt>
                <c:pt idx="14">
                  <c:v>0.17886178861788618</c:v>
                </c:pt>
                <c:pt idx="15">
                  <c:v>0.18241042345276873</c:v>
                </c:pt>
                <c:pt idx="16">
                  <c:v>0.16506410256410256</c:v>
                </c:pt>
                <c:pt idx="17">
                  <c:v>0.15296052631578946</c:v>
                </c:pt>
                <c:pt idx="18">
                  <c:v>0.20098846787479407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percent!$A$59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percent!$B$52:$T$52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percent!$B$59:$T$59</c:f>
              <c:numCache>
                <c:formatCode>0.0%</c:formatCode>
                <c:ptCount val="19"/>
                <c:pt idx="0">
                  <c:v>6.4065708418891171E-2</c:v>
                </c:pt>
                <c:pt idx="1">
                  <c:v>6.5297741273100618E-2</c:v>
                </c:pt>
                <c:pt idx="2">
                  <c:v>6.032006565449323E-2</c:v>
                </c:pt>
                <c:pt idx="3">
                  <c:v>5.947497949138638E-2</c:v>
                </c:pt>
                <c:pt idx="4">
                  <c:v>5.9499384489125971E-2</c:v>
                </c:pt>
                <c:pt idx="5">
                  <c:v>6.3524590163934427E-2</c:v>
                </c:pt>
                <c:pt idx="6">
                  <c:v>7.6636288318144161E-2</c:v>
                </c:pt>
                <c:pt idx="7">
                  <c:v>6.0295324036095159E-2</c:v>
                </c:pt>
                <c:pt idx="8">
                  <c:v>6.5654493229380384E-2</c:v>
                </c:pt>
                <c:pt idx="9">
                  <c:v>6.032006565449323E-2</c:v>
                </c:pt>
                <c:pt idx="10">
                  <c:v>5.7471264367816091E-2</c:v>
                </c:pt>
                <c:pt idx="11">
                  <c:v>5.8268362741075094E-2</c:v>
                </c:pt>
                <c:pt idx="12">
                  <c:v>5.5578259092766653E-2</c:v>
                </c:pt>
                <c:pt idx="13">
                  <c:v>5.6781045751633986E-2</c:v>
                </c:pt>
                <c:pt idx="14">
                  <c:v>5.8438904781364938E-2</c:v>
                </c:pt>
                <c:pt idx="15">
                  <c:v>5.8415032679738563E-2</c:v>
                </c:pt>
                <c:pt idx="16">
                  <c:v>5.7668711656441718E-2</c:v>
                </c:pt>
                <c:pt idx="17">
                  <c:v>5.1041241322988977E-2</c:v>
                </c:pt>
                <c:pt idx="18">
                  <c:v>5.5487556099551201E-2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11112"/>
        <c:axId val="538504840"/>
      </c:lineChart>
      <c:dateAx>
        <c:axId val="538511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04840"/>
        <c:crosses val="autoZero"/>
        <c:auto val="1"/>
        <c:lblOffset val="100"/>
        <c:baseTimeUnit val="days"/>
      </c:dateAx>
      <c:valAx>
        <c:axId val="538504840"/>
        <c:scaling>
          <c:orientation val="minMax"/>
          <c:max val="0.21000000000000002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1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95% No View Rating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percent!$A$79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percent!$B$79:$T$79</c:f>
              <c:numCache>
                <c:formatCode>0.0%</c:formatCode>
                <c:ptCount val="19"/>
                <c:pt idx="0">
                  <c:v>1.7445958392885499E-2</c:v>
                </c:pt>
                <c:pt idx="1">
                  <c:v>1.7611123470522804E-2</c:v>
                </c:pt>
                <c:pt idx="2">
                  <c:v>1.7569931951258111E-2</c:v>
                </c:pt>
                <c:pt idx="3">
                  <c:v>1.7092168960607498E-2</c:v>
                </c:pt>
                <c:pt idx="4">
                  <c:v>1.6938398227287117E-2</c:v>
                </c:pt>
                <c:pt idx="5">
                  <c:v>1.691627980420022E-2</c:v>
                </c:pt>
                <c:pt idx="6">
                  <c:v>1.6920695102685623E-2</c:v>
                </c:pt>
                <c:pt idx="7">
                  <c:v>1.6783027232425585E-2</c:v>
                </c:pt>
                <c:pt idx="8">
                  <c:v>1.6791759112519809E-2</c:v>
                </c:pt>
                <c:pt idx="9">
                  <c:v>1.6788846641318123E-2</c:v>
                </c:pt>
                <c:pt idx="10">
                  <c:v>1.6791759112519809E-2</c:v>
                </c:pt>
                <c:pt idx="11">
                  <c:v>1.678157353173975E-2</c:v>
                </c:pt>
                <c:pt idx="12">
                  <c:v>1.6706610142879573E-2</c:v>
                </c:pt>
                <c:pt idx="13">
                  <c:v>1.6710901665095822E-2</c:v>
                </c:pt>
                <c:pt idx="14">
                  <c:v>1.6728108278249922E-2</c:v>
                </c:pt>
                <c:pt idx="15">
                  <c:v>1.6728108278249922E-2</c:v>
                </c:pt>
                <c:pt idx="16">
                  <c:v>1.6723800534843479E-2</c:v>
                </c:pt>
                <c:pt idx="17">
                  <c:v>1.6719496855345913E-2</c:v>
                </c:pt>
                <c:pt idx="18">
                  <c:v>1.6693759799310127E-2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percent!$A$80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percent!$B$80:$T$80</c:f>
              <c:numCache>
                <c:formatCode>0.0%</c:formatCode>
                <c:ptCount val="19"/>
                <c:pt idx="0">
                  <c:v>2.2459583928855003E-3</c:v>
                </c:pt>
                <c:pt idx="1">
                  <c:v>2.4111234705228033E-3</c:v>
                </c:pt>
                <c:pt idx="2">
                  <c:v>2.3699319512581101E-3</c:v>
                </c:pt>
                <c:pt idx="3">
                  <c:v>1.8921689606074986E-3</c:v>
                </c:pt>
                <c:pt idx="4">
                  <c:v>1.7383982272871157E-3</c:v>
                </c:pt>
                <c:pt idx="5">
                  <c:v>1.7162798042002205E-3</c:v>
                </c:pt>
                <c:pt idx="6">
                  <c:v>1.7206951026856243E-3</c:v>
                </c:pt>
                <c:pt idx="7">
                  <c:v>1.5830272324255856E-3</c:v>
                </c:pt>
                <c:pt idx="8">
                  <c:v>1.5917591125198102E-3</c:v>
                </c:pt>
                <c:pt idx="9">
                  <c:v>1.5888466413181241E-3</c:v>
                </c:pt>
                <c:pt idx="10">
                  <c:v>1.5917591125198102E-3</c:v>
                </c:pt>
                <c:pt idx="11">
                  <c:v>1.5815735317397496E-3</c:v>
                </c:pt>
                <c:pt idx="12">
                  <c:v>1.5066101428795721E-3</c:v>
                </c:pt>
                <c:pt idx="13">
                  <c:v>1.5109016650958216E-3</c:v>
                </c:pt>
                <c:pt idx="14">
                  <c:v>1.5281082782499207E-3</c:v>
                </c:pt>
                <c:pt idx="15">
                  <c:v>1.5281082782499207E-3</c:v>
                </c:pt>
                <c:pt idx="16">
                  <c:v>1.5238005348434799E-3</c:v>
                </c:pt>
                <c:pt idx="17">
                  <c:v>1.5194968553459117E-3</c:v>
                </c:pt>
                <c:pt idx="18">
                  <c:v>1.4937597993101284E-3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percent!$A$82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percent!$B$82:$T$82</c:f>
              <c:numCache>
                <c:formatCode>0.0%</c:formatCode>
                <c:ptCount val="19"/>
                <c:pt idx="0">
                  <c:v>8.5178875638841564E-3</c:v>
                </c:pt>
                <c:pt idx="1">
                  <c:v>1.3605442176870748E-2</c:v>
                </c:pt>
                <c:pt idx="2">
                  <c:v>1.5126050420168067E-2</c:v>
                </c:pt>
                <c:pt idx="3">
                  <c:v>8.2781456953642391E-3</c:v>
                </c:pt>
                <c:pt idx="4">
                  <c:v>1.3266998341625208E-2</c:v>
                </c:pt>
                <c:pt idx="5">
                  <c:v>9.9667774086378731E-3</c:v>
                </c:pt>
                <c:pt idx="6">
                  <c:v>1.1884550084889643E-2</c:v>
                </c:pt>
                <c:pt idx="7">
                  <c:v>6.7114093959731542E-3</c:v>
                </c:pt>
                <c:pt idx="8">
                  <c:v>8.4033613445378148E-3</c:v>
                </c:pt>
                <c:pt idx="9">
                  <c:v>1.1608623548922056E-2</c:v>
                </c:pt>
                <c:pt idx="10">
                  <c:v>1.1686143572621035E-2</c:v>
                </c:pt>
                <c:pt idx="11">
                  <c:v>8.2508250825082501E-3</c:v>
                </c:pt>
                <c:pt idx="12">
                  <c:v>6.688963210702341E-3</c:v>
                </c:pt>
                <c:pt idx="13">
                  <c:v>9.852216748768473E-3</c:v>
                </c:pt>
                <c:pt idx="14">
                  <c:v>3.3222591362126247E-3</c:v>
                </c:pt>
                <c:pt idx="15">
                  <c:v>8.3752093802345051E-3</c:v>
                </c:pt>
                <c:pt idx="16">
                  <c:v>1.155115511551155E-2</c:v>
                </c:pt>
                <c:pt idx="17">
                  <c:v>8.2508250825082501E-3</c:v>
                </c:pt>
                <c:pt idx="18">
                  <c:v>1.4729950900163666E-2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percent!$A$83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percent!$B$83:$T$83</c:f>
              <c:numCache>
                <c:formatCode>0.0%</c:formatCode>
                <c:ptCount val="19"/>
                <c:pt idx="0">
                  <c:v>7.0546737213403876E-3</c:v>
                </c:pt>
                <c:pt idx="1">
                  <c:v>8.1967213114754103E-3</c:v>
                </c:pt>
                <c:pt idx="2">
                  <c:v>6.5573770491803279E-3</c:v>
                </c:pt>
                <c:pt idx="3">
                  <c:v>6.6666666666666671E-3</c:v>
                </c:pt>
                <c:pt idx="4">
                  <c:v>5.084745762711864E-3</c:v>
                </c:pt>
                <c:pt idx="5">
                  <c:v>2.2950819672131147E-2</c:v>
                </c:pt>
                <c:pt idx="6">
                  <c:v>1.1111111111111112E-2</c:v>
                </c:pt>
                <c:pt idx="7">
                  <c:v>8.3333333333333332E-3</c:v>
                </c:pt>
                <c:pt idx="8">
                  <c:v>8.771929824561403E-3</c:v>
                </c:pt>
                <c:pt idx="9">
                  <c:v>1.3722126929674099E-2</c:v>
                </c:pt>
                <c:pt idx="10">
                  <c:v>8.3333333333333332E-3</c:v>
                </c:pt>
                <c:pt idx="11">
                  <c:v>1.7543859649122806E-2</c:v>
                </c:pt>
                <c:pt idx="12">
                  <c:v>4.9261083743842365E-3</c:v>
                </c:pt>
                <c:pt idx="13">
                  <c:v>8.3333333333333332E-3</c:v>
                </c:pt>
                <c:pt idx="14">
                  <c:v>1.9672131147540985E-2</c:v>
                </c:pt>
                <c:pt idx="15">
                  <c:v>5.084745762711864E-3</c:v>
                </c:pt>
                <c:pt idx="16">
                  <c:v>5.084745762711864E-3</c:v>
                </c:pt>
                <c:pt idx="17">
                  <c:v>8.3333333333333332E-3</c:v>
                </c:pt>
                <c:pt idx="18">
                  <c:v>1.2068965517241379E-2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percent!$A$84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percent!$B$84:$T$84</c:f>
              <c:numCache>
                <c:formatCode>0.0%</c:formatCode>
                <c:ptCount val="19"/>
                <c:pt idx="0">
                  <c:v>3.3112582781456954E-3</c:v>
                </c:pt>
                <c:pt idx="1">
                  <c:v>1.1725293132328308E-2</c:v>
                </c:pt>
                <c:pt idx="2">
                  <c:v>8.1967213114754103E-3</c:v>
                </c:pt>
                <c:pt idx="3">
                  <c:v>8.291873963515755E-3</c:v>
                </c:pt>
                <c:pt idx="4">
                  <c:v>1.335559265442404E-2</c:v>
                </c:pt>
                <c:pt idx="5">
                  <c:v>1.1608623548922056E-2</c:v>
                </c:pt>
                <c:pt idx="6">
                  <c:v>1.3050570962479609E-2</c:v>
                </c:pt>
                <c:pt idx="7">
                  <c:v>8.2781456953642391E-3</c:v>
                </c:pt>
                <c:pt idx="8">
                  <c:v>6.5466448445171853E-3</c:v>
                </c:pt>
                <c:pt idx="9">
                  <c:v>9.9173553719008271E-3</c:v>
                </c:pt>
                <c:pt idx="10">
                  <c:v>6.6334991708126038E-3</c:v>
                </c:pt>
                <c:pt idx="11">
                  <c:v>1.3093289689034371E-2</c:v>
                </c:pt>
                <c:pt idx="12">
                  <c:v>1.1456628477905073E-2</c:v>
                </c:pt>
                <c:pt idx="13">
                  <c:v>4.9019607843137254E-3</c:v>
                </c:pt>
                <c:pt idx="14">
                  <c:v>1.6260162601626018E-2</c:v>
                </c:pt>
                <c:pt idx="15">
                  <c:v>9.7719869706840382E-3</c:v>
                </c:pt>
                <c:pt idx="16">
                  <c:v>4.807692307692308E-3</c:v>
                </c:pt>
                <c:pt idx="17">
                  <c:v>8.2236842105263153E-3</c:v>
                </c:pt>
                <c:pt idx="18">
                  <c:v>9.8846787479406912E-3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percent!$A$85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percent!$B$78:$T$78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percent!$B$85:$T$85</c:f>
              <c:numCache>
                <c:formatCode>0.0%</c:formatCode>
                <c:ptCount val="19"/>
                <c:pt idx="0">
                  <c:v>1.6427104722792608E-3</c:v>
                </c:pt>
                <c:pt idx="1">
                  <c:v>8.2135523613963038E-4</c:v>
                </c:pt>
                <c:pt idx="2">
                  <c:v>1.6413623307345096E-3</c:v>
                </c:pt>
                <c:pt idx="3">
                  <c:v>8.2034454470877774E-4</c:v>
                </c:pt>
                <c:pt idx="4">
                  <c:v>1.6413623307345096E-3</c:v>
                </c:pt>
                <c:pt idx="5">
                  <c:v>8.1967213114754098E-4</c:v>
                </c:pt>
                <c:pt idx="6">
                  <c:v>1.2427506213753107E-3</c:v>
                </c:pt>
                <c:pt idx="7">
                  <c:v>8.2034454470877774E-4</c:v>
                </c:pt>
                <c:pt idx="8">
                  <c:v>8.206811653672548E-4</c:v>
                </c:pt>
                <c:pt idx="9">
                  <c:v>1.6413623307345096E-3</c:v>
                </c:pt>
                <c:pt idx="10">
                  <c:v>8.2101806239737272E-4</c:v>
                </c:pt>
                <c:pt idx="11">
                  <c:v>8.206811653672548E-4</c:v>
                </c:pt>
                <c:pt idx="12">
                  <c:v>1.2259910093992644E-3</c:v>
                </c:pt>
                <c:pt idx="13">
                  <c:v>8.1699346405228761E-4</c:v>
                </c:pt>
                <c:pt idx="14">
                  <c:v>8.1732733959950961E-4</c:v>
                </c:pt>
                <c:pt idx="15">
                  <c:v>1.2254901960784314E-3</c:v>
                </c:pt>
                <c:pt idx="16">
                  <c:v>8.1799591002044991E-4</c:v>
                </c:pt>
                <c:pt idx="17">
                  <c:v>8.1665986116782364E-4</c:v>
                </c:pt>
                <c:pt idx="18">
                  <c:v>1.2239902080783353E-3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00136"/>
        <c:axId val="538503664"/>
      </c:lineChart>
      <c:dateAx>
        <c:axId val="538500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03664"/>
        <c:crosses val="autoZero"/>
        <c:auto val="1"/>
        <c:lblOffset val="100"/>
        <c:baseTimeUnit val="days"/>
      </c:dateAx>
      <c:valAx>
        <c:axId val="538503664"/>
        <c:scaling>
          <c:orientation val="minMax"/>
          <c:max val="2.4000000000000004E-2"/>
          <c:min val="-2.0000000000000005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00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95% No Genre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percent!$A$104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percent!$B$104:$T$104</c:f>
              <c:numCache>
                <c:formatCode>0.0%</c:formatCode>
                <c:ptCount val="19"/>
                <c:pt idx="0">
                  <c:v>2.8203858980466887E-2</c:v>
                </c:pt>
                <c:pt idx="1">
                  <c:v>2.8215366279993645E-2</c:v>
                </c:pt>
                <c:pt idx="2">
                  <c:v>2.8140829245133725E-2</c:v>
                </c:pt>
                <c:pt idx="3">
                  <c:v>2.8293323841164369E-2</c:v>
                </c:pt>
                <c:pt idx="4">
                  <c:v>2.8301962646407088E-2</c:v>
                </c:pt>
                <c:pt idx="5">
                  <c:v>2.8258850465813987E-2</c:v>
                </c:pt>
                <c:pt idx="6">
                  <c:v>2.8109478672985778E-2</c:v>
                </c:pt>
                <c:pt idx="7">
                  <c:v>2.7991070297656746E-2</c:v>
                </c:pt>
                <c:pt idx="8">
                  <c:v>2.8008082408874799E-2</c:v>
                </c:pt>
                <c:pt idx="9">
                  <c:v>2.816083650190114E-2</c:v>
                </c:pt>
                <c:pt idx="10">
                  <c:v>2.8166561014263077E-2</c:v>
                </c:pt>
                <c:pt idx="11">
                  <c:v>2.8304844071552954E-2</c:v>
                </c:pt>
                <c:pt idx="12">
                  <c:v>2.9255283403988065E-2</c:v>
                </c:pt>
                <c:pt idx="13">
                  <c:v>2.9107225887527489E-2</c:v>
                </c:pt>
                <c:pt idx="14">
                  <c:v>2.9143122442555867E-2</c:v>
                </c:pt>
                <c:pt idx="15">
                  <c:v>2.9143122442555867E-2</c:v>
                </c:pt>
                <c:pt idx="16">
                  <c:v>2.8819521787006447E-2</c:v>
                </c:pt>
                <c:pt idx="17">
                  <c:v>2.849622641509434E-2</c:v>
                </c:pt>
                <c:pt idx="18">
                  <c:v>2.8601097522734396E-2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percent!$A$105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percent!$B$105:$T$105</c:f>
              <c:numCache>
                <c:formatCode>0.0%</c:formatCode>
                <c:ptCount val="19"/>
                <c:pt idx="0">
                  <c:v>8.0038589804668891E-3</c:v>
                </c:pt>
                <c:pt idx="1">
                  <c:v>8.0153662799936441E-3</c:v>
                </c:pt>
                <c:pt idx="2">
                  <c:v>7.940829245133724E-3</c:v>
                </c:pt>
                <c:pt idx="3">
                  <c:v>8.093323841164372E-3</c:v>
                </c:pt>
                <c:pt idx="4">
                  <c:v>8.1019626464070901E-3</c:v>
                </c:pt>
                <c:pt idx="5">
                  <c:v>8.0588504658139892E-3</c:v>
                </c:pt>
                <c:pt idx="6">
                  <c:v>7.909478672985781E-3</c:v>
                </c:pt>
                <c:pt idx="7">
                  <c:v>7.7910702976567454E-3</c:v>
                </c:pt>
                <c:pt idx="8">
                  <c:v>7.8080824088748012E-3</c:v>
                </c:pt>
                <c:pt idx="9">
                  <c:v>7.9608365019011394E-3</c:v>
                </c:pt>
                <c:pt idx="10">
                  <c:v>7.9665610142630756E-3</c:v>
                </c:pt>
                <c:pt idx="11">
                  <c:v>8.1048440715529527E-3</c:v>
                </c:pt>
                <c:pt idx="12">
                  <c:v>9.0552834039880677E-3</c:v>
                </c:pt>
                <c:pt idx="13">
                  <c:v>8.9072258875274885E-3</c:v>
                </c:pt>
                <c:pt idx="14">
                  <c:v>8.94312244255587E-3</c:v>
                </c:pt>
                <c:pt idx="15">
                  <c:v>8.94312244255587E-3</c:v>
                </c:pt>
                <c:pt idx="16">
                  <c:v>8.6195217870064494E-3</c:v>
                </c:pt>
                <c:pt idx="17">
                  <c:v>8.2962264150943394E-3</c:v>
                </c:pt>
                <c:pt idx="18">
                  <c:v>8.4010975227343989E-3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percent!$A$107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percent!$B$107:$T$107</c:f>
              <c:numCache>
                <c:formatCode>0.0%</c:formatCode>
                <c:ptCount val="19"/>
                <c:pt idx="0">
                  <c:v>1.192504258943782E-2</c:v>
                </c:pt>
                <c:pt idx="1">
                  <c:v>2.0408163265306121E-2</c:v>
                </c:pt>
                <c:pt idx="2">
                  <c:v>2.0168067226890758E-2</c:v>
                </c:pt>
                <c:pt idx="3">
                  <c:v>1.8211920529801324E-2</c:v>
                </c:pt>
                <c:pt idx="4">
                  <c:v>1.658374792703151E-2</c:v>
                </c:pt>
                <c:pt idx="5">
                  <c:v>1.6611295681063124E-2</c:v>
                </c:pt>
                <c:pt idx="6">
                  <c:v>2.3769100169779286E-2</c:v>
                </c:pt>
                <c:pt idx="7">
                  <c:v>1.5100671140939598E-2</c:v>
                </c:pt>
                <c:pt idx="8">
                  <c:v>1.3445378151260505E-2</c:v>
                </c:pt>
                <c:pt idx="9">
                  <c:v>1.4925373134328358E-2</c:v>
                </c:pt>
                <c:pt idx="10">
                  <c:v>2.1702838063439065E-2</c:v>
                </c:pt>
                <c:pt idx="11">
                  <c:v>1.8151815181518153E-2</c:v>
                </c:pt>
                <c:pt idx="12">
                  <c:v>1.5050167224080268E-2</c:v>
                </c:pt>
                <c:pt idx="13">
                  <c:v>3.2840722495894911E-2</c:v>
                </c:pt>
                <c:pt idx="14">
                  <c:v>2.823920265780731E-2</c:v>
                </c:pt>
                <c:pt idx="15">
                  <c:v>1.340033500837521E-2</c:v>
                </c:pt>
                <c:pt idx="16">
                  <c:v>1.4851485148514851E-2</c:v>
                </c:pt>
                <c:pt idx="17">
                  <c:v>1.65016501650165E-2</c:v>
                </c:pt>
                <c:pt idx="18">
                  <c:v>2.2913256955810146E-2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percent!$A$108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percent!$B$108:$T$108</c:f>
              <c:numCache>
                <c:formatCode>0.0%</c:formatCode>
                <c:ptCount val="19"/>
                <c:pt idx="0">
                  <c:v>2.4691358024691357E-2</c:v>
                </c:pt>
                <c:pt idx="1">
                  <c:v>9.8360655737704927E-3</c:v>
                </c:pt>
                <c:pt idx="2">
                  <c:v>1.8032786885245903E-2</c:v>
                </c:pt>
                <c:pt idx="3">
                  <c:v>2.1666666666666667E-2</c:v>
                </c:pt>
                <c:pt idx="4">
                  <c:v>1.6949152542372881E-2</c:v>
                </c:pt>
                <c:pt idx="5">
                  <c:v>1.6393442622950821E-2</c:v>
                </c:pt>
                <c:pt idx="6">
                  <c:v>1.9047619047619049E-2</c:v>
                </c:pt>
                <c:pt idx="7">
                  <c:v>1.8333333333333333E-2</c:v>
                </c:pt>
                <c:pt idx="8">
                  <c:v>2.8070175438596492E-2</c:v>
                </c:pt>
                <c:pt idx="9">
                  <c:v>2.2298456260720412E-2</c:v>
                </c:pt>
                <c:pt idx="10">
                  <c:v>1.6666666666666666E-2</c:v>
                </c:pt>
                <c:pt idx="11">
                  <c:v>2.2807017543859651E-2</c:v>
                </c:pt>
                <c:pt idx="12">
                  <c:v>2.4630541871921183E-2</c:v>
                </c:pt>
                <c:pt idx="13">
                  <c:v>1.8333333333333333E-2</c:v>
                </c:pt>
                <c:pt idx="14">
                  <c:v>2.4590163934426229E-2</c:v>
                </c:pt>
                <c:pt idx="15">
                  <c:v>2.3728813559322035E-2</c:v>
                </c:pt>
                <c:pt idx="16">
                  <c:v>2.2033898305084745E-2</c:v>
                </c:pt>
                <c:pt idx="17">
                  <c:v>2.1666666666666667E-2</c:v>
                </c:pt>
                <c:pt idx="18">
                  <c:v>2.0689655172413793E-2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percent!$A$109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percent!$B$109:$T$109</c:f>
              <c:numCache>
                <c:formatCode>0.0%</c:formatCode>
                <c:ptCount val="19"/>
                <c:pt idx="0">
                  <c:v>1.1589403973509934E-2</c:v>
                </c:pt>
                <c:pt idx="1">
                  <c:v>2.8475711892797319E-2</c:v>
                </c:pt>
                <c:pt idx="2">
                  <c:v>1.3114754098360656E-2</c:v>
                </c:pt>
                <c:pt idx="3">
                  <c:v>1.1608623548922056E-2</c:v>
                </c:pt>
                <c:pt idx="4">
                  <c:v>1.1686143572621035E-2</c:v>
                </c:pt>
                <c:pt idx="5">
                  <c:v>1.824212271973466E-2</c:v>
                </c:pt>
                <c:pt idx="6">
                  <c:v>2.1207177814029365E-2</c:v>
                </c:pt>
                <c:pt idx="7">
                  <c:v>1.9867549668874173E-2</c:v>
                </c:pt>
                <c:pt idx="8">
                  <c:v>2.2913256955810146E-2</c:v>
                </c:pt>
                <c:pt idx="9">
                  <c:v>2.6446280991735537E-2</c:v>
                </c:pt>
                <c:pt idx="10">
                  <c:v>2.1558872305140961E-2</c:v>
                </c:pt>
                <c:pt idx="11">
                  <c:v>9.8199672667757774E-3</c:v>
                </c:pt>
                <c:pt idx="12">
                  <c:v>2.7823240589198037E-2</c:v>
                </c:pt>
                <c:pt idx="13">
                  <c:v>1.6339869281045753E-2</c:v>
                </c:pt>
                <c:pt idx="14">
                  <c:v>2.113821138211382E-2</c:v>
                </c:pt>
                <c:pt idx="15">
                  <c:v>2.7687296416938109E-2</c:v>
                </c:pt>
                <c:pt idx="16">
                  <c:v>1.282051282051282E-2</c:v>
                </c:pt>
                <c:pt idx="17">
                  <c:v>1.1513157894736841E-2</c:v>
                </c:pt>
                <c:pt idx="18">
                  <c:v>3.130148270181219E-2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percent!$A$110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percent!$B$103:$T$103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percent!$B$110:$T$110</c:f>
              <c:numCache>
                <c:formatCode>0.0%</c:formatCode>
                <c:ptCount val="19"/>
                <c:pt idx="0">
                  <c:v>5.3388090349075976E-3</c:v>
                </c:pt>
                <c:pt idx="1">
                  <c:v>5.7494866529774124E-3</c:v>
                </c:pt>
                <c:pt idx="2">
                  <c:v>6.155108740254411E-3</c:v>
                </c:pt>
                <c:pt idx="3">
                  <c:v>5.742411812961444E-3</c:v>
                </c:pt>
                <c:pt idx="4">
                  <c:v>5.7447681575707836E-3</c:v>
                </c:pt>
                <c:pt idx="5">
                  <c:v>6.1475409836065573E-3</c:v>
                </c:pt>
                <c:pt idx="6">
                  <c:v>6.6280033140016566E-3</c:v>
                </c:pt>
                <c:pt idx="7">
                  <c:v>5.3322395406070547E-3</c:v>
                </c:pt>
                <c:pt idx="8">
                  <c:v>5.7447681575707836E-3</c:v>
                </c:pt>
                <c:pt idx="9">
                  <c:v>5.3344275748871562E-3</c:v>
                </c:pt>
                <c:pt idx="10">
                  <c:v>4.5155993431855498E-3</c:v>
                </c:pt>
                <c:pt idx="11">
                  <c:v>4.9240869922035288E-3</c:v>
                </c:pt>
                <c:pt idx="12">
                  <c:v>5.7212913771965673E-3</c:v>
                </c:pt>
                <c:pt idx="13">
                  <c:v>6.5359477124183009E-3</c:v>
                </c:pt>
                <c:pt idx="14">
                  <c:v>6.1299550469963221E-3</c:v>
                </c:pt>
                <c:pt idx="15">
                  <c:v>6.1274509803921568E-3</c:v>
                </c:pt>
                <c:pt idx="16">
                  <c:v>4.9079754601226997E-3</c:v>
                </c:pt>
                <c:pt idx="17">
                  <c:v>4.0832993058391182E-3</c:v>
                </c:pt>
                <c:pt idx="18">
                  <c:v>4.0799673602611181E-3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9963136"/>
        <c:axId val="539960392"/>
      </c:lineChart>
      <c:dateAx>
        <c:axId val="539963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60392"/>
        <c:crosses val="autoZero"/>
        <c:auto val="1"/>
        <c:lblOffset val="100"/>
        <c:baseTimeUnit val="days"/>
      </c:dateAx>
      <c:valAx>
        <c:axId val="539960392"/>
        <c:scaling>
          <c:orientation val="minMax"/>
          <c:max val="3.4000000000000009E-2"/>
          <c:min val="2.0000000000000005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6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95% No Network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percent!$A$130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percent!$B$130:$T$130</c:f>
              <c:numCache>
                <c:formatCode>0.0%</c:formatCode>
                <c:ptCount val="19"/>
                <c:pt idx="0">
                  <c:v>1.60167063681118E-2</c:v>
                </c:pt>
                <c:pt idx="1">
                  <c:v>1.6022056252979502E-2</c:v>
                </c:pt>
                <c:pt idx="2">
                  <c:v>1.5987403070106029E-2</c:v>
                </c:pt>
                <c:pt idx="3">
                  <c:v>1.5984749248536625E-2</c:v>
                </c:pt>
                <c:pt idx="4">
                  <c:v>1.5988730610952833E-2</c:v>
                </c:pt>
                <c:pt idx="5">
                  <c:v>1.5968861519027319E-2</c:v>
                </c:pt>
                <c:pt idx="6">
                  <c:v>1.5972827804107425E-2</c:v>
                </c:pt>
                <c:pt idx="7">
                  <c:v>1.5991386953768207E-2</c:v>
                </c:pt>
                <c:pt idx="8">
                  <c:v>1.5999366085578448E-2</c:v>
                </c:pt>
                <c:pt idx="9">
                  <c:v>1.5996704689480355E-2</c:v>
                </c:pt>
                <c:pt idx="10">
                  <c:v>1.5999366085578448E-2</c:v>
                </c:pt>
                <c:pt idx="11">
                  <c:v>1.6148361564033559E-2</c:v>
                </c:pt>
                <c:pt idx="12">
                  <c:v>1.6235578583765113E-2</c:v>
                </c:pt>
                <c:pt idx="13">
                  <c:v>1.6396732642161484E-2</c:v>
                </c:pt>
                <c:pt idx="14">
                  <c:v>1.641334592382751E-2</c:v>
                </c:pt>
                <c:pt idx="15">
                  <c:v>1.641334592382751E-2</c:v>
                </c:pt>
                <c:pt idx="16">
                  <c:v>1.6409186723297154E-2</c:v>
                </c:pt>
                <c:pt idx="17">
                  <c:v>1.6405031446540881E-2</c:v>
                </c:pt>
                <c:pt idx="18">
                  <c:v>1.6693759799310127E-2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percent!$A$131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percent!$B$131:$T$131</c:f>
              <c:numCache>
                <c:formatCode>0.0%</c:formatCode>
                <c:ptCount val="19"/>
                <c:pt idx="0">
                  <c:v>8.1670636811179923E-4</c:v>
                </c:pt>
                <c:pt idx="1">
                  <c:v>8.2205625297950089E-4</c:v>
                </c:pt>
                <c:pt idx="2">
                  <c:v>7.8740307010603024E-4</c:v>
                </c:pt>
                <c:pt idx="3">
                  <c:v>7.8474924853662396E-4</c:v>
                </c:pt>
                <c:pt idx="4">
                  <c:v>7.8873061095283397E-4</c:v>
                </c:pt>
                <c:pt idx="5">
                  <c:v>7.6886151902731768E-4</c:v>
                </c:pt>
                <c:pt idx="6">
                  <c:v>7.7282780410742411E-4</c:v>
                </c:pt>
                <c:pt idx="7">
                  <c:v>7.9138695376820747E-4</c:v>
                </c:pt>
                <c:pt idx="8">
                  <c:v>7.9936608557844725E-4</c:v>
                </c:pt>
                <c:pt idx="9">
                  <c:v>7.967046894803544E-4</c:v>
                </c:pt>
                <c:pt idx="10">
                  <c:v>7.9936608557844725E-4</c:v>
                </c:pt>
                <c:pt idx="11">
                  <c:v>9.483615640335603E-4</c:v>
                </c:pt>
                <c:pt idx="12">
                  <c:v>1.0355785837651123E-3</c:v>
                </c:pt>
                <c:pt idx="13">
                  <c:v>1.1967326421614835E-3</c:v>
                </c:pt>
                <c:pt idx="14">
                  <c:v>1.2133459238275095E-3</c:v>
                </c:pt>
                <c:pt idx="15">
                  <c:v>1.2133459238275095E-3</c:v>
                </c:pt>
                <c:pt idx="16">
                  <c:v>1.2091867232971532E-3</c:v>
                </c:pt>
                <c:pt idx="17">
                  <c:v>1.2050314465408803E-3</c:v>
                </c:pt>
                <c:pt idx="18">
                  <c:v>1.4937597993101284E-3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percent!$A$133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percent!$B$133:$T$133</c:f>
              <c:numCache>
                <c:formatCode>0.0%</c:formatCode>
                <c:ptCount val="19"/>
                <c:pt idx="0">
                  <c:v>3.4071550255536627E-3</c:v>
                </c:pt>
                <c:pt idx="1">
                  <c:v>5.1020408163265302E-3</c:v>
                </c:pt>
                <c:pt idx="2">
                  <c:v>1.1764705882352941E-2</c:v>
                </c:pt>
                <c:pt idx="3">
                  <c:v>9.9337748344370865E-3</c:v>
                </c:pt>
                <c:pt idx="4">
                  <c:v>1.3266998341625208E-2</c:v>
                </c:pt>
                <c:pt idx="5">
                  <c:v>1.1627906976744186E-2</c:v>
                </c:pt>
                <c:pt idx="6">
                  <c:v>1.0186757215619695E-2</c:v>
                </c:pt>
                <c:pt idx="7">
                  <c:v>6.7114093959731542E-3</c:v>
                </c:pt>
                <c:pt idx="8">
                  <c:v>6.7226890756302525E-3</c:v>
                </c:pt>
                <c:pt idx="9">
                  <c:v>4.9751243781094526E-3</c:v>
                </c:pt>
                <c:pt idx="10">
                  <c:v>5.008347245409015E-3</c:v>
                </c:pt>
                <c:pt idx="11">
                  <c:v>1.4851485148514851E-2</c:v>
                </c:pt>
                <c:pt idx="12">
                  <c:v>8.3612040133779261E-3</c:v>
                </c:pt>
                <c:pt idx="13">
                  <c:v>9.852216748768473E-3</c:v>
                </c:pt>
                <c:pt idx="14">
                  <c:v>1.3289036544850499E-2</c:v>
                </c:pt>
                <c:pt idx="15">
                  <c:v>8.3752093802345051E-3</c:v>
                </c:pt>
                <c:pt idx="16">
                  <c:v>9.9009900990099011E-3</c:v>
                </c:pt>
                <c:pt idx="17">
                  <c:v>4.9504950495049506E-3</c:v>
                </c:pt>
                <c:pt idx="18">
                  <c:v>1.1456628477905073E-2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percent!$A$134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percent!$B$134:$T$134</c:f>
              <c:numCache>
                <c:formatCode>0.0%</c:formatCode>
                <c:ptCount val="19"/>
                <c:pt idx="0">
                  <c:v>5.2910052910052907E-3</c:v>
                </c:pt>
                <c:pt idx="1">
                  <c:v>6.5573770491803279E-3</c:v>
                </c:pt>
                <c:pt idx="2">
                  <c:v>8.1967213114754103E-3</c:v>
                </c:pt>
                <c:pt idx="3">
                  <c:v>1.6666666666666668E-3</c:v>
                </c:pt>
                <c:pt idx="4">
                  <c:v>5.084745762711864E-3</c:v>
                </c:pt>
                <c:pt idx="5">
                  <c:v>1.9672131147540985E-2</c:v>
                </c:pt>
                <c:pt idx="6">
                  <c:v>7.9365079365079361E-3</c:v>
                </c:pt>
                <c:pt idx="7">
                  <c:v>6.6666666666666671E-3</c:v>
                </c:pt>
                <c:pt idx="8">
                  <c:v>0</c:v>
                </c:pt>
                <c:pt idx="9">
                  <c:v>6.8610634648370496E-3</c:v>
                </c:pt>
                <c:pt idx="10">
                  <c:v>8.3333333333333332E-3</c:v>
                </c:pt>
                <c:pt idx="11">
                  <c:v>2.456140350877193E-2</c:v>
                </c:pt>
                <c:pt idx="12">
                  <c:v>3.2840722495894909E-3</c:v>
                </c:pt>
                <c:pt idx="13">
                  <c:v>0</c:v>
                </c:pt>
                <c:pt idx="14">
                  <c:v>2.4590163934426229E-2</c:v>
                </c:pt>
                <c:pt idx="15">
                  <c:v>1.1864406779661017E-2</c:v>
                </c:pt>
                <c:pt idx="16">
                  <c:v>1.0169491525423728E-2</c:v>
                </c:pt>
                <c:pt idx="17">
                  <c:v>8.3333333333333332E-3</c:v>
                </c:pt>
                <c:pt idx="18">
                  <c:v>1.896551724137931E-2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percent!$A$135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percent!$B$135:$T$135</c:f>
              <c:numCache>
                <c:formatCode>0.0%</c:formatCode>
                <c:ptCount val="19"/>
                <c:pt idx="0">
                  <c:v>9.9337748344370865E-3</c:v>
                </c:pt>
                <c:pt idx="1">
                  <c:v>1.1725293132328308E-2</c:v>
                </c:pt>
                <c:pt idx="2">
                  <c:v>8.1967213114754103E-3</c:v>
                </c:pt>
                <c:pt idx="3">
                  <c:v>1.4925373134328358E-2</c:v>
                </c:pt>
                <c:pt idx="4">
                  <c:v>6.6777963272120202E-3</c:v>
                </c:pt>
                <c:pt idx="5">
                  <c:v>1.4925373134328358E-2</c:v>
                </c:pt>
                <c:pt idx="6">
                  <c:v>1.468189233278956E-2</c:v>
                </c:pt>
                <c:pt idx="7">
                  <c:v>9.9337748344370865E-3</c:v>
                </c:pt>
                <c:pt idx="8">
                  <c:v>6.5466448445171853E-3</c:v>
                </c:pt>
                <c:pt idx="9">
                  <c:v>6.6115702479338841E-3</c:v>
                </c:pt>
                <c:pt idx="10">
                  <c:v>6.6334991708126038E-3</c:v>
                </c:pt>
                <c:pt idx="11">
                  <c:v>8.1833060556464818E-3</c:v>
                </c:pt>
                <c:pt idx="12">
                  <c:v>4.9099836333878887E-3</c:v>
                </c:pt>
                <c:pt idx="13">
                  <c:v>9.8039215686274508E-3</c:v>
                </c:pt>
                <c:pt idx="14">
                  <c:v>1.1382113821138212E-2</c:v>
                </c:pt>
                <c:pt idx="15">
                  <c:v>1.3029315960912053E-2</c:v>
                </c:pt>
                <c:pt idx="16">
                  <c:v>3.205128205128205E-3</c:v>
                </c:pt>
                <c:pt idx="17">
                  <c:v>6.5789473684210523E-3</c:v>
                </c:pt>
                <c:pt idx="18">
                  <c:v>1.3179571663920923E-2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percent!$A$136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percent!$B$129:$T$129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percent!$B$136:$T$136</c:f>
              <c:numCache>
                <c:formatCode>0.0%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4.103405826836274E-4</c:v>
                </c:pt>
                <c:pt idx="5">
                  <c:v>4.0983606557377049E-4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4.103405826836274E-4</c:v>
                </c:pt>
                <c:pt idx="10">
                  <c:v>0</c:v>
                </c:pt>
                <c:pt idx="11">
                  <c:v>4.103405826836274E-4</c:v>
                </c:pt>
                <c:pt idx="12">
                  <c:v>4.086636697997548E-4</c:v>
                </c:pt>
                <c:pt idx="13">
                  <c:v>8.1699346405228761E-4</c:v>
                </c:pt>
                <c:pt idx="14">
                  <c:v>8.1732733959950961E-4</c:v>
                </c:pt>
                <c:pt idx="15">
                  <c:v>8.1699346405228761E-4</c:v>
                </c:pt>
                <c:pt idx="16">
                  <c:v>8.1799591002044991E-4</c:v>
                </c:pt>
                <c:pt idx="17">
                  <c:v>8.1665986116782364E-4</c:v>
                </c:pt>
                <c:pt idx="18">
                  <c:v>1.2239902080783353E-3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980968"/>
        <c:axId val="544984104"/>
      </c:lineChart>
      <c:dateAx>
        <c:axId val="544980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984104"/>
        <c:crosses val="autoZero"/>
        <c:auto val="1"/>
        <c:lblOffset val="100"/>
        <c:baseTimeUnit val="days"/>
      </c:dateAx>
      <c:valAx>
        <c:axId val="544984104"/>
        <c:scaling>
          <c:orientation val="minMax"/>
          <c:max val="2.9000000000000005E-2"/>
          <c:min val="-1.00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98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95% No Image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percent!$A$155</c:f>
              <c:strCache>
                <c:ptCount val="1"/>
                <c:pt idx="0">
                  <c:v>95%H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percent!$B$155:$T$155</c:f>
              <c:numCache>
                <c:formatCode>0.0%</c:formatCode>
                <c:ptCount val="19"/>
                <c:pt idx="0">
                  <c:v>2.563938383357154E-2</c:v>
                </c:pt>
                <c:pt idx="1">
                  <c:v>2.5490672175433021E-2</c:v>
                </c:pt>
                <c:pt idx="2">
                  <c:v>2.5900047475866432E-2</c:v>
                </c:pt>
                <c:pt idx="3">
                  <c:v>2.5894890049042871E-2</c:v>
                </c:pt>
                <c:pt idx="4">
                  <c:v>2.5586071541627099E-2</c:v>
                </c:pt>
                <c:pt idx="5">
                  <c:v>2.5548207800410547E-2</c:v>
                </c:pt>
                <c:pt idx="6">
                  <c:v>2.5397788309636647E-2</c:v>
                </c:pt>
                <c:pt idx="7">
                  <c:v>2.543280557314756E-2</c:v>
                </c:pt>
                <c:pt idx="8">
                  <c:v>2.5447860538827256E-2</c:v>
                </c:pt>
                <c:pt idx="9">
                  <c:v>2.4967553865652727E-2</c:v>
                </c:pt>
                <c:pt idx="10">
                  <c:v>2.497242472266244E-2</c:v>
                </c:pt>
                <c:pt idx="11">
                  <c:v>2.5430299192654743E-2</c:v>
                </c:pt>
                <c:pt idx="12">
                  <c:v>2.5772083529596479E-2</c:v>
                </c:pt>
                <c:pt idx="13">
                  <c:v>2.5465535658184102E-2</c:v>
                </c:pt>
                <c:pt idx="14">
                  <c:v>2.5338117721120552E-2</c:v>
                </c:pt>
                <c:pt idx="15">
                  <c:v>2.5338117721120552E-2</c:v>
                </c:pt>
                <c:pt idx="16">
                  <c:v>2.5330690577316343E-2</c:v>
                </c:pt>
                <c:pt idx="17">
                  <c:v>2.5323270440251573E-2</c:v>
                </c:pt>
                <c:pt idx="18">
                  <c:v>2.527889620570712E-2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percent!$A$156</c:f>
              <c:strCache>
                <c:ptCount val="1"/>
                <c:pt idx="0">
                  <c:v>95%L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percent!$B$156:$T$156</c:f>
              <c:numCache>
                <c:formatCode>0.0%</c:formatCode>
                <c:ptCount val="19"/>
                <c:pt idx="0">
                  <c:v>6.4393838335715433E-3</c:v>
                </c:pt>
                <c:pt idx="1">
                  <c:v>6.2906721754330212E-3</c:v>
                </c:pt>
                <c:pt idx="2">
                  <c:v>6.7000474758664354E-3</c:v>
                </c:pt>
                <c:pt idx="3">
                  <c:v>6.6948900490428741E-3</c:v>
                </c:pt>
                <c:pt idx="4">
                  <c:v>6.3860715416270992E-3</c:v>
                </c:pt>
                <c:pt idx="5">
                  <c:v>6.3482078004105501E-3</c:v>
                </c:pt>
                <c:pt idx="6">
                  <c:v>6.1977883096366506E-3</c:v>
                </c:pt>
                <c:pt idx="7">
                  <c:v>6.2328055731475634E-3</c:v>
                </c:pt>
                <c:pt idx="8">
                  <c:v>6.2478605388272598E-3</c:v>
                </c:pt>
                <c:pt idx="9">
                  <c:v>5.7675538656527265E-3</c:v>
                </c:pt>
                <c:pt idx="10">
                  <c:v>5.772424722662442E-3</c:v>
                </c:pt>
                <c:pt idx="11">
                  <c:v>6.2302991926547428E-3</c:v>
                </c:pt>
                <c:pt idx="12">
                  <c:v>6.5720835295964824E-3</c:v>
                </c:pt>
                <c:pt idx="13">
                  <c:v>6.2655356581841053E-3</c:v>
                </c:pt>
                <c:pt idx="14">
                  <c:v>6.1381177211205559E-3</c:v>
                </c:pt>
                <c:pt idx="15">
                  <c:v>6.1381177211205559E-3</c:v>
                </c:pt>
                <c:pt idx="16">
                  <c:v>6.1306905773163434E-3</c:v>
                </c:pt>
                <c:pt idx="17">
                  <c:v>6.1232704402515731E-3</c:v>
                </c:pt>
                <c:pt idx="18">
                  <c:v>6.07889620570712E-3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percent!$A$158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percent!$B$158:$T$158</c:f>
              <c:numCache>
                <c:formatCode>0.0%</c:formatCode>
                <c:ptCount val="19"/>
                <c:pt idx="0">
                  <c:v>1.192504258943782E-2</c:v>
                </c:pt>
                <c:pt idx="1">
                  <c:v>6.8027210884353739E-3</c:v>
                </c:pt>
                <c:pt idx="2">
                  <c:v>1.3445378151260505E-2</c:v>
                </c:pt>
                <c:pt idx="3">
                  <c:v>1.4900662251655629E-2</c:v>
                </c:pt>
                <c:pt idx="4">
                  <c:v>1.658374792703151E-2</c:v>
                </c:pt>
                <c:pt idx="5">
                  <c:v>1.8272425249169437E-2</c:v>
                </c:pt>
                <c:pt idx="6">
                  <c:v>1.3582342954159592E-2</c:v>
                </c:pt>
                <c:pt idx="7">
                  <c:v>2.5167785234899327E-2</c:v>
                </c:pt>
                <c:pt idx="8">
                  <c:v>1.8487394957983194E-2</c:v>
                </c:pt>
                <c:pt idx="9">
                  <c:v>1.9900497512437811E-2</c:v>
                </c:pt>
                <c:pt idx="10">
                  <c:v>1.335559265442404E-2</c:v>
                </c:pt>
                <c:pt idx="11">
                  <c:v>2.3102310231023101E-2</c:v>
                </c:pt>
                <c:pt idx="12">
                  <c:v>2.508361204013378E-2</c:v>
                </c:pt>
                <c:pt idx="13">
                  <c:v>2.2988505747126436E-2</c:v>
                </c:pt>
                <c:pt idx="14">
                  <c:v>2.4916943521594685E-2</c:v>
                </c:pt>
                <c:pt idx="15">
                  <c:v>1.340033500837521E-2</c:v>
                </c:pt>
                <c:pt idx="16">
                  <c:v>2.9702970297029702E-2</c:v>
                </c:pt>
                <c:pt idx="17">
                  <c:v>1.8151815181518153E-2</c:v>
                </c:pt>
                <c:pt idx="18">
                  <c:v>1.1456628477905073E-2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percent!$A$159</c:f>
              <c:strCache>
                <c:ptCount val="1"/>
                <c:pt idx="0">
                  <c:v>Cluster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percent!$B$159:$T$159</c:f>
              <c:numCache>
                <c:formatCode>0.0%</c:formatCode>
                <c:ptCount val="19"/>
                <c:pt idx="0">
                  <c:v>1.2345679012345678E-2</c:v>
                </c:pt>
                <c:pt idx="1">
                  <c:v>2.2950819672131147E-2</c:v>
                </c:pt>
                <c:pt idx="2">
                  <c:v>1.9672131147540985E-2</c:v>
                </c:pt>
                <c:pt idx="3">
                  <c:v>8.3333333333333332E-3</c:v>
                </c:pt>
                <c:pt idx="4">
                  <c:v>1.3559322033898305E-2</c:v>
                </c:pt>
                <c:pt idx="5">
                  <c:v>2.1311475409836064E-2</c:v>
                </c:pt>
                <c:pt idx="6">
                  <c:v>1.4285714285714285E-2</c:v>
                </c:pt>
                <c:pt idx="7">
                  <c:v>1.1666666666666667E-2</c:v>
                </c:pt>
                <c:pt idx="8">
                  <c:v>1.2280701754385965E-2</c:v>
                </c:pt>
                <c:pt idx="9">
                  <c:v>1.7152658662092625E-2</c:v>
                </c:pt>
                <c:pt idx="10">
                  <c:v>8.3333333333333332E-3</c:v>
                </c:pt>
                <c:pt idx="11">
                  <c:v>2.8070175438596492E-2</c:v>
                </c:pt>
                <c:pt idx="12">
                  <c:v>6.5681444991789817E-3</c:v>
                </c:pt>
                <c:pt idx="13">
                  <c:v>8.3333333333333332E-3</c:v>
                </c:pt>
                <c:pt idx="14">
                  <c:v>1.9672131147540985E-2</c:v>
                </c:pt>
                <c:pt idx="15">
                  <c:v>2.8813559322033899E-2</c:v>
                </c:pt>
                <c:pt idx="16">
                  <c:v>1.3559322033898305E-2</c:v>
                </c:pt>
                <c:pt idx="17">
                  <c:v>1.8333333333333333E-2</c:v>
                </c:pt>
                <c:pt idx="18">
                  <c:v>2.0689655172413793E-2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percent!$A$160</c:f>
              <c:strCache>
                <c:ptCount val="1"/>
                <c:pt idx="0">
                  <c:v>Strata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percent!$B$160:$T$160</c:f>
              <c:numCache>
                <c:formatCode>0.0%</c:formatCode>
                <c:ptCount val="19"/>
                <c:pt idx="0">
                  <c:v>2.4834437086092714E-2</c:v>
                </c:pt>
                <c:pt idx="1">
                  <c:v>2.0100502512562814E-2</c:v>
                </c:pt>
                <c:pt idx="2">
                  <c:v>1.3114754098360656E-2</c:v>
                </c:pt>
                <c:pt idx="3">
                  <c:v>3.150912106135987E-2</c:v>
                </c:pt>
                <c:pt idx="4">
                  <c:v>1.1686143572621035E-2</c:v>
                </c:pt>
                <c:pt idx="5">
                  <c:v>1.9900497512437811E-2</c:v>
                </c:pt>
                <c:pt idx="6">
                  <c:v>2.6101141924959218E-2</c:v>
                </c:pt>
                <c:pt idx="7">
                  <c:v>1.9867549668874173E-2</c:v>
                </c:pt>
                <c:pt idx="8">
                  <c:v>1.3093289689034371E-2</c:v>
                </c:pt>
                <c:pt idx="9">
                  <c:v>1.8181818181818181E-2</c:v>
                </c:pt>
                <c:pt idx="10">
                  <c:v>1.4925373134328358E-2</c:v>
                </c:pt>
                <c:pt idx="11">
                  <c:v>1.6366612111292964E-2</c:v>
                </c:pt>
                <c:pt idx="12">
                  <c:v>2.7823240589198037E-2</c:v>
                </c:pt>
                <c:pt idx="13">
                  <c:v>1.4705882352941176E-2</c:v>
                </c:pt>
                <c:pt idx="14">
                  <c:v>1.9512195121951219E-2</c:v>
                </c:pt>
                <c:pt idx="15">
                  <c:v>2.7687296416938109E-2</c:v>
                </c:pt>
                <c:pt idx="16">
                  <c:v>1.282051282051282E-2</c:v>
                </c:pt>
                <c:pt idx="17">
                  <c:v>1.4802631578947368E-2</c:v>
                </c:pt>
                <c:pt idx="18">
                  <c:v>2.4711696869851731E-2</c:v>
                </c:pt>
              </c:numCache>
            </c:numRef>
          </c:val>
          <c:smooth val="0"/>
        </c:ser>
        <c:ser>
          <c:idx val="2"/>
          <c:order val="5"/>
          <c:tx>
            <c:strRef>
              <c:f>percent!$A$161</c:f>
              <c:strCache>
                <c:ptCount val="1"/>
                <c:pt idx="0">
                  <c:v>Convent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percent!$B$154:$T$154</c:f>
              <c:numCache>
                <c:formatCode>m/d/yyyy</c:formatCode>
                <c:ptCount val="19"/>
                <c:pt idx="0">
                  <c:v>43835</c:v>
                </c:pt>
                <c:pt idx="1">
                  <c:v>43836</c:v>
                </c:pt>
                <c:pt idx="2">
                  <c:v>43837</c:v>
                </c:pt>
                <c:pt idx="3">
                  <c:v>43838</c:v>
                </c:pt>
                <c:pt idx="4">
                  <c:v>43839</c:v>
                </c:pt>
                <c:pt idx="5">
                  <c:v>43840</c:v>
                </c:pt>
                <c:pt idx="6">
                  <c:v>43841</c:v>
                </c:pt>
                <c:pt idx="7">
                  <c:v>43842</c:v>
                </c:pt>
                <c:pt idx="8">
                  <c:v>43843</c:v>
                </c:pt>
                <c:pt idx="9">
                  <c:v>43844</c:v>
                </c:pt>
                <c:pt idx="10">
                  <c:v>43845</c:v>
                </c:pt>
                <c:pt idx="11">
                  <c:v>43846</c:v>
                </c:pt>
                <c:pt idx="12">
                  <c:v>43847</c:v>
                </c:pt>
                <c:pt idx="13">
                  <c:v>43848</c:v>
                </c:pt>
                <c:pt idx="14">
                  <c:v>43849</c:v>
                </c:pt>
                <c:pt idx="15">
                  <c:v>43850</c:v>
                </c:pt>
                <c:pt idx="16">
                  <c:v>43851</c:v>
                </c:pt>
                <c:pt idx="17">
                  <c:v>43852</c:v>
                </c:pt>
                <c:pt idx="18">
                  <c:v>43853</c:v>
                </c:pt>
              </c:numCache>
            </c:numRef>
          </c:cat>
          <c:val>
            <c:numRef>
              <c:f>percent!$B$161:$T$161</c:f>
              <c:numCache>
                <c:formatCode>0.0%</c:formatCode>
                <c:ptCount val="19"/>
                <c:pt idx="0">
                  <c:v>8.2135523613963042E-3</c:v>
                </c:pt>
                <c:pt idx="1">
                  <c:v>7.8028747433264885E-3</c:v>
                </c:pt>
                <c:pt idx="2">
                  <c:v>8.206811653672548E-3</c:v>
                </c:pt>
                <c:pt idx="3">
                  <c:v>7.7932731747333882E-3</c:v>
                </c:pt>
                <c:pt idx="4">
                  <c:v>7.3861304883052932E-3</c:v>
                </c:pt>
                <c:pt idx="5">
                  <c:v>7.3770491803278691E-3</c:v>
                </c:pt>
                <c:pt idx="6">
                  <c:v>7.0422535211267607E-3</c:v>
                </c:pt>
                <c:pt idx="7">
                  <c:v>6.5627563576702219E-3</c:v>
                </c:pt>
                <c:pt idx="8">
                  <c:v>6.155108740254411E-3</c:v>
                </c:pt>
                <c:pt idx="9">
                  <c:v>5.7447681575707836E-3</c:v>
                </c:pt>
                <c:pt idx="10">
                  <c:v>4.5155993431855498E-3</c:v>
                </c:pt>
                <c:pt idx="11">
                  <c:v>5.7447681575707836E-3</c:v>
                </c:pt>
                <c:pt idx="12">
                  <c:v>6.5386187167960769E-3</c:v>
                </c:pt>
                <c:pt idx="13">
                  <c:v>6.1274509803921568E-3</c:v>
                </c:pt>
                <c:pt idx="14">
                  <c:v>6.1299550469963221E-3</c:v>
                </c:pt>
                <c:pt idx="15">
                  <c:v>5.7189542483660127E-3</c:v>
                </c:pt>
                <c:pt idx="16">
                  <c:v>4.9079754601226997E-3</c:v>
                </c:pt>
                <c:pt idx="17">
                  <c:v>5.7166190281747655E-3</c:v>
                </c:pt>
                <c:pt idx="18">
                  <c:v>5.3039575683394534E-3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7295120"/>
        <c:axId val="541287496"/>
      </c:lineChart>
      <c:dateAx>
        <c:axId val="2272951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87496"/>
        <c:crosses val="autoZero"/>
        <c:auto val="1"/>
        <c:lblOffset val="100"/>
        <c:baseTimeUnit val="days"/>
      </c:dateAx>
      <c:valAx>
        <c:axId val="541287496"/>
        <c:scaling>
          <c:orientation val="minMax"/>
          <c:max val="3.3000000000000008E-2"/>
          <c:min val="2.0000000000000005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29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Validate ML/AL via </a:t>
            </a:r>
            <a:r>
              <a:rPr lang="en-US" dirty="0"/>
              <a:t>Statistical </a:t>
            </a:r>
            <a:r>
              <a:rPr lang="en-US" dirty="0" smtClean="0"/>
              <a:t>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19 Dec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b="1" dirty="0"/>
              <a:t>Agile Testing &amp; </a:t>
            </a:r>
            <a:r>
              <a:rPr lang="en-US" b="1" dirty="0" smtClean="0"/>
              <a:t>Test </a:t>
            </a:r>
            <a:r>
              <a:rPr lang="en-US" b="1" dirty="0"/>
              <a:t>Automation </a:t>
            </a:r>
            <a:r>
              <a:rPr lang="en-US" b="1" dirty="0" smtClean="0"/>
              <a:t>Summit</a:t>
            </a:r>
          </a:p>
          <a:p>
            <a:r>
              <a:rPr lang="en-US" b="1" dirty="0" smtClean="0"/>
              <a:t>Denver, CO USA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DC0D-68FF-41BC-85D3-E0DE44589A90}" type="slidenum">
              <a:rPr lang="en-US" smtClean="0"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900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Validate ML/AL via Statistical 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EC56-42BA-4B15-AD93-AA5B73259614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19 Dec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277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Validate ML/AL via Statistical 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1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5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Validate ML/AL via Statistical 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3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19 Dec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Agile Testing &amp; Test Automation Summit, Denver CO USA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Validate ML/AL via Statistical Sampling</a:t>
            </a:r>
          </a:p>
          <a:p>
            <a:r>
              <a:rPr lang="en-US" dirty="0" smtClean="0"/>
              <a:t>By Arnold Miller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4FEC56-42BA-4B15-AD93-AA5B73259614}" type="slidenum">
              <a:rPr lang="en-US" smtClean="0"/>
              <a:pPr/>
              <a:t>5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2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692" y="6356348"/>
            <a:ext cx="2995108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2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4" y="6356349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264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9918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659" y="6199187"/>
            <a:ext cx="4114800" cy="365125"/>
          </a:xfrm>
        </p:spPr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995" y="6199186"/>
            <a:ext cx="2919805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7024" y="6356350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4" y="6356348"/>
            <a:ext cx="2904566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2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4" y="6356350"/>
            <a:ext cx="2876775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0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7024" y="6356348"/>
            <a:ext cx="2876776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2139" y="6356348"/>
            <a:ext cx="262576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3085" y="6356349"/>
            <a:ext cx="2990628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2330" y="6356350"/>
            <a:ext cx="2801470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0513" y="6356348"/>
            <a:ext cx="2915322" cy="365125"/>
          </a:xfrm>
        </p:spPr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49"/>
            <a:ext cx="2625762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3093" y="6356347"/>
            <a:ext cx="4114800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7024" y="6356348"/>
            <a:ext cx="2876776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 Arnold Miller on 19 Dec 2019; </a:t>
            </a:r>
            <a:fld id="{A572B050-2063-4763-B461-96B5A32E8ECE}" type="slidenum">
              <a:rPr lang="en-US" smtClean="0"/>
              <a:pPr/>
              <a:t>‹#›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system.com/sscalc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trek.com/survey-research/sampling-methods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pub/arnold-miller/13/47b/a87" TargetMode="External"/><Relationship Id="rId2" Type="http://schemas.openxmlformats.org/officeDocument/2006/relationships/hyperlink" Target="mailto:arnold.miller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Random vs. Cluster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Arnold Miller, Sr. SDET (SW QA-Tester)</a:t>
            </a:r>
          </a:p>
          <a:p>
            <a:r>
              <a:rPr lang="en-US" b="1" dirty="0" smtClean="0"/>
              <a:t>ASQ Boulder (Section 1313)</a:t>
            </a:r>
          </a:p>
          <a:p>
            <a:r>
              <a:rPr lang="en-US" b="1" dirty="0" smtClean="0"/>
              <a:t>Boulder, CO, USA</a:t>
            </a:r>
          </a:p>
          <a:p>
            <a:r>
              <a:rPr lang="en-US" b="1" dirty="0" smtClean="0"/>
              <a:t>23 Jan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203"/>
            <a:ext cx="10515600" cy="884501"/>
          </a:xfrm>
        </p:spPr>
        <p:txBody>
          <a:bodyPr/>
          <a:lstStyle/>
          <a:p>
            <a:r>
              <a:rPr lang="en-US" b="1" dirty="0"/>
              <a:t>Confidence </a:t>
            </a:r>
            <a:r>
              <a:rPr lang="en-US" b="1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9096"/>
            <a:ext cx="10515600" cy="484301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Best for Simple Random Samples</a:t>
            </a:r>
          </a:p>
          <a:p>
            <a:pPr marL="0" lvl="0" indent="0">
              <a:buNone/>
            </a:pPr>
            <a:r>
              <a:rPr lang="en-US" sz="2400" dirty="0"/>
              <a:t>Plus or Minus error value reported based on </a:t>
            </a:r>
          </a:p>
          <a:p>
            <a:pPr marL="0" lvl="0" indent="0">
              <a:buNone/>
            </a:pPr>
            <a:r>
              <a:rPr lang="en-US" sz="2400" b="1" dirty="0"/>
              <a:t>Confidence level: </a:t>
            </a:r>
            <a:r>
              <a:rPr lang="en-US" sz="2400" dirty="0"/>
              <a:t>Percentage certain for the interval. Normal 95% or 99%</a:t>
            </a:r>
          </a:p>
          <a:p>
            <a:pPr marL="0" lvl="0" indent="0">
              <a:buNone/>
            </a:pPr>
            <a:r>
              <a:rPr lang="en-US" sz="2400" b="1" dirty="0"/>
              <a:t>Sample Size: </a:t>
            </a:r>
            <a:r>
              <a:rPr lang="en-US" sz="2400" dirty="0"/>
              <a:t>numbers of items surveyed. The more the better but no linear</a:t>
            </a:r>
          </a:p>
          <a:p>
            <a:pPr marL="0" lvl="0" indent="0">
              <a:buNone/>
            </a:pPr>
            <a:r>
              <a:rPr lang="en-US" sz="2400" b="1" dirty="0"/>
              <a:t>Population Size: </a:t>
            </a:r>
            <a:r>
              <a:rPr lang="en-US" sz="2400" dirty="0"/>
              <a:t>Total</a:t>
            </a:r>
            <a:r>
              <a:rPr lang="en-US" sz="2400" b="1" dirty="0"/>
              <a:t> </a:t>
            </a:r>
            <a:r>
              <a:rPr lang="en-US" sz="2400" dirty="0"/>
              <a:t>number that could be surveyed</a:t>
            </a:r>
          </a:p>
          <a:p>
            <a:pPr marL="0" lvl="0" indent="0">
              <a:buNone/>
            </a:pPr>
            <a:r>
              <a:rPr lang="en-US" sz="2400" b="1" dirty="0"/>
              <a:t>Percentage: </a:t>
            </a:r>
            <a:r>
              <a:rPr lang="en-US" sz="2400" dirty="0"/>
              <a:t>Likely outcome via population </a:t>
            </a:r>
            <a:r>
              <a:rPr lang="en-US" sz="2400" dirty="0" smtClean="0"/>
              <a:t>size</a:t>
            </a:r>
          </a:p>
          <a:p>
            <a:pPr marL="0" indent="0">
              <a:buNone/>
            </a:pPr>
            <a:r>
              <a:rPr lang="en-US" sz="2400" u="sng" dirty="0" smtClean="0">
                <a:hlinkClick r:id="rId2"/>
              </a:rPr>
              <a:t>https://www.surveysystem.com/sscalc.htm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83256"/>
              </p:ext>
            </p:extLst>
          </p:nvPr>
        </p:nvGraphicFramePr>
        <p:xfrm>
          <a:off x="838200" y="4018081"/>
          <a:ext cx="72623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68"/>
                <a:gridCol w="1721224"/>
                <a:gridCol w="1441524"/>
                <a:gridCol w="1506071"/>
                <a:gridCol w="1366221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3.81%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5.01%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5.24%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6,300,000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5.27%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10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6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3" y="87817"/>
            <a:ext cx="11090442" cy="9601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Example</a:t>
            </a:r>
            <a:r>
              <a:rPr lang="en-US" sz="4400" b="1" dirty="0"/>
              <a:t>: Compare Probability Sample 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06776" y="1032882"/>
            <a:ext cx="4489572" cy="4782709"/>
          </a:xfrm>
        </p:spPr>
        <p:txBody>
          <a:bodyPr>
            <a:normAutofit/>
          </a:bodyPr>
          <a:lstStyle/>
          <a:p>
            <a:r>
              <a:rPr lang="en-US" dirty="0"/>
              <a:t>On-Demand TV Shows (about </a:t>
            </a:r>
            <a:r>
              <a:rPr lang="en-US" dirty="0" smtClean="0"/>
              <a:t>6,300 </a:t>
            </a:r>
            <a:r>
              <a:rPr lang="en-US" dirty="0"/>
              <a:t>total population)</a:t>
            </a:r>
          </a:p>
          <a:p>
            <a:r>
              <a:rPr lang="en-US" dirty="0"/>
              <a:t>Web Site displays TV Shows in </a:t>
            </a:r>
            <a:r>
              <a:rPr lang="en-US" dirty="0" smtClean="0"/>
              <a:t>sort groups </a:t>
            </a:r>
            <a:r>
              <a:rPr lang="en-US" dirty="0"/>
              <a:t>of 100 </a:t>
            </a:r>
            <a:r>
              <a:rPr lang="en-US" dirty="0" smtClean="0"/>
              <a:t>(like: Popular</a:t>
            </a:r>
            <a:r>
              <a:rPr lang="en-US" dirty="0"/>
              <a:t>, </a:t>
            </a:r>
            <a:r>
              <a:rPr lang="en-US" b="1" dirty="0"/>
              <a:t>Title</a:t>
            </a:r>
            <a:r>
              <a:rPr lang="en-US" dirty="0"/>
              <a:t>, Critics, </a:t>
            </a:r>
            <a:r>
              <a:rPr lang="en-US" dirty="0" smtClean="0"/>
              <a:t>Date added, Relevance)</a:t>
            </a:r>
          </a:p>
          <a:p>
            <a:r>
              <a:rPr lang="en-US" dirty="0" smtClean="0"/>
              <a:t>Other Groupings (Genre, View Rating, Start Letter)</a:t>
            </a:r>
            <a:endParaRPr lang="en-US" dirty="0"/>
          </a:p>
          <a:p>
            <a:r>
              <a:rPr lang="en-US" dirty="0"/>
              <a:t>Evaluate TV Shows for attributes: Description, View Rating, Genre</a:t>
            </a:r>
            <a:r>
              <a:rPr lang="en-US" dirty="0" smtClean="0"/>
              <a:t>, Network, Image</a:t>
            </a:r>
            <a:endParaRPr lang="en-US" dirty="0"/>
          </a:p>
          <a:p>
            <a:pPr lvl="0"/>
            <a:r>
              <a:rPr lang="en-US" dirty="0" smtClean="0"/>
              <a:t>Percentage </a:t>
            </a:r>
            <a:r>
              <a:rPr lang="en-US" dirty="0"/>
              <a:t>has all these </a:t>
            </a:r>
            <a:r>
              <a:rPr lang="en-US" dirty="0" smtClean="0"/>
              <a:t>attributes</a:t>
            </a:r>
          </a:p>
          <a:p>
            <a:pPr lvl="0"/>
            <a:r>
              <a:rPr lang="en-US" dirty="0" smtClean="0"/>
              <a:t>Percentage missing </a:t>
            </a:r>
            <a:r>
              <a:rPr lang="en-US" dirty="0"/>
              <a:t>each one </a:t>
            </a:r>
            <a:r>
              <a:rPr lang="en-US" dirty="0" smtClean="0"/>
              <a:t>attribute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Description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View Rating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Genre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Network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Image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 smtClean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11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r="51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757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>
            <a:normAutofit/>
          </a:bodyPr>
          <a:lstStyle/>
          <a:p>
            <a:r>
              <a:rPr lang="en-US" b="1" dirty="0"/>
              <a:t>Example: </a:t>
            </a:r>
            <a:r>
              <a:rPr lang="en-US" b="1" dirty="0" smtClean="0"/>
              <a:t>Sampling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23721"/>
            <a:ext cx="10515600" cy="486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Total Population </a:t>
            </a:r>
            <a:r>
              <a:rPr lang="en-US" dirty="0" smtClean="0"/>
              <a:t>(sort: Title) 63 </a:t>
            </a:r>
            <a:r>
              <a:rPr lang="en-US" dirty="0"/>
              <a:t>groups of 100, just like Web site</a:t>
            </a:r>
          </a:p>
          <a:p>
            <a:pPr marL="0" indent="0">
              <a:buNone/>
            </a:pPr>
            <a:r>
              <a:rPr lang="en-US" b="1" dirty="0" smtClean="0"/>
              <a:t>Simple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dirty="0" smtClean="0"/>
              <a:t>600 </a:t>
            </a:r>
            <a:r>
              <a:rPr lang="en-US" dirty="0"/>
              <a:t>individual </a:t>
            </a:r>
            <a:r>
              <a:rPr lang="en-US" dirty="0" smtClean="0"/>
              <a:t>items: Execution Baseline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Stratified</a:t>
            </a:r>
            <a:r>
              <a:rPr lang="en-US" dirty="0"/>
              <a:t> </a:t>
            </a:r>
            <a:r>
              <a:rPr lang="en-US" dirty="0" smtClean="0"/>
              <a:t>Start </a:t>
            </a:r>
            <a:r>
              <a:rPr lang="en-US" dirty="0"/>
              <a:t>Letter </a:t>
            </a:r>
            <a:r>
              <a:rPr lang="en-US" dirty="0" smtClean="0"/>
              <a:t>with </a:t>
            </a:r>
            <a:r>
              <a:rPr lang="en-US" dirty="0"/>
              <a:t>pro-rated Simple Random individual items </a:t>
            </a:r>
          </a:p>
          <a:p>
            <a:pPr lvl="0"/>
            <a:r>
              <a:rPr lang="en-US" dirty="0" smtClean="0"/>
              <a:t>600 items </a:t>
            </a:r>
            <a:r>
              <a:rPr lang="en-US" dirty="0"/>
              <a:t>pro-rated via Strata population with minimum 1 per </a:t>
            </a:r>
            <a:r>
              <a:rPr lang="en-US" dirty="0" smtClean="0"/>
              <a:t>Strata</a:t>
            </a:r>
          </a:p>
          <a:p>
            <a:pPr marL="0" lvl="0" indent="0">
              <a:buNone/>
            </a:pPr>
            <a:r>
              <a:rPr lang="en-US" b="1" dirty="0" smtClean="0"/>
              <a:t>Cluster </a:t>
            </a:r>
            <a:r>
              <a:rPr lang="en-US" dirty="0" smtClean="0"/>
              <a:t>60 </a:t>
            </a:r>
            <a:r>
              <a:rPr lang="en-US" dirty="0"/>
              <a:t>Simple Random groups of </a:t>
            </a:r>
            <a:r>
              <a:rPr lang="en-US" dirty="0" smtClean="0"/>
              <a:t>10. Evaluate </a:t>
            </a:r>
            <a:r>
              <a:rPr lang="en-US" dirty="0"/>
              <a:t>all items in group</a:t>
            </a:r>
          </a:p>
          <a:p>
            <a:pPr marL="0" lvl="0" indent="0">
              <a:buNone/>
            </a:pPr>
            <a:r>
              <a:rPr lang="en-US" b="1" dirty="0" smtClean="0"/>
              <a:t>Convent </a:t>
            </a:r>
            <a:r>
              <a:rPr lang="en-US" dirty="0" smtClean="0"/>
              <a:t>first 100 each Sort; first 50 each Genre, View Rating; first 25 each Start Letter</a:t>
            </a:r>
          </a:p>
          <a:p>
            <a:r>
              <a:rPr lang="en-US" dirty="0" smtClean="0"/>
              <a:t>Genre (Action, Comedy, Drama, How-to, Family, Sci-Fi, Sports, etc.)</a:t>
            </a:r>
          </a:p>
          <a:p>
            <a:r>
              <a:rPr lang="en-US" dirty="0" smtClean="0"/>
              <a:t>View Rating (G, PG, PG-13, R, NR, TV-Y, TV-G, TV-PG, TV-14, TV-MA)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12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70"/>
            <a:ext cx="10515600" cy="6460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Execution time vs Random Base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1" y="837281"/>
            <a:ext cx="10515600" cy="2875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Sampling Methods (Summary)</a:t>
            </a:r>
          </a:p>
          <a:p>
            <a:r>
              <a:rPr lang="en-US" b="1" dirty="0" smtClean="0"/>
              <a:t>Total Populate </a:t>
            </a:r>
            <a:r>
              <a:rPr lang="en-US" dirty="0"/>
              <a:t>(Sort: Title) All </a:t>
            </a:r>
            <a:r>
              <a:rPr lang="en-US" dirty="0" smtClean="0"/>
              <a:t>6300 items  (120% baseline)</a:t>
            </a:r>
          </a:p>
          <a:p>
            <a:r>
              <a:rPr lang="en-US" b="1" dirty="0" smtClean="0"/>
              <a:t>Simple Random </a:t>
            </a:r>
            <a:r>
              <a:rPr lang="en-US" dirty="0"/>
              <a:t>(Sort: </a:t>
            </a:r>
            <a:r>
              <a:rPr lang="en-US" dirty="0" smtClean="0"/>
              <a:t>Title) Execution Baseline (average 5 min 30 sec)</a:t>
            </a:r>
            <a:endParaRPr lang="en-US" b="1" dirty="0"/>
          </a:p>
          <a:p>
            <a:r>
              <a:rPr lang="en-US" b="1" dirty="0" smtClean="0"/>
              <a:t>Stratified</a:t>
            </a:r>
            <a:r>
              <a:rPr lang="en-US" dirty="0" smtClean="0"/>
              <a:t> </a:t>
            </a:r>
            <a:r>
              <a:rPr lang="en-US" dirty="0"/>
              <a:t>(Sort: Title) 600 </a:t>
            </a:r>
            <a:r>
              <a:rPr lang="en-US" dirty="0" smtClean="0"/>
              <a:t>random pro-rated Start Letter (110% baseline)</a:t>
            </a:r>
          </a:p>
          <a:p>
            <a:r>
              <a:rPr lang="en-US" b="1" dirty="0" smtClean="0"/>
              <a:t>Cluster </a:t>
            </a:r>
            <a:r>
              <a:rPr lang="en-US" dirty="0" smtClean="0"/>
              <a:t>(Sort: Title) 60 </a:t>
            </a:r>
            <a:r>
              <a:rPr lang="en-US" dirty="0"/>
              <a:t>Simple Random groups of </a:t>
            </a:r>
            <a:r>
              <a:rPr lang="en-US" dirty="0" smtClean="0"/>
              <a:t>10; (25% baseline)</a:t>
            </a:r>
          </a:p>
          <a:p>
            <a:r>
              <a:rPr lang="en-US" b="1" dirty="0" smtClean="0"/>
              <a:t>Convent </a:t>
            </a:r>
            <a:r>
              <a:rPr lang="en-US" dirty="0" smtClean="0"/>
              <a:t>100 each Sort; 50 each Genre, View Rating; 25 each Letter (85% baseline)</a:t>
            </a:r>
            <a:endParaRPr lang="en-US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950297" y="6199186"/>
            <a:ext cx="4114800" cy="365125"/>
          </a:xfrm>
        </p:spPr>
        <p:txBody>
          <a:bodyPr/>
          <a:lstStyle/>
          <a:p>
            <a:r>
              <a:rPr lang="en-US" b="1" dirty="0" smtClean="0"/>
              <a:t>ASQ Boulder (Section 1313), Boulder CO USA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13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93107"/>
              </p:ext>
            </p:extLst>
          </p:nvPr>
        </p:nvGraphicFramePr>
        <p:xfrm>
          <a:off x="3581400" y="31921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32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Example: Attribute – Have All 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384277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38200" y="1222713"/>
            <a:ext cx="10515595" cy="5433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b="0" dirty="0" smtClean="0"/>
              <a:t>80.8% have Description, View Rating, Genre, Network, Image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6" y="2907817"/>
            <a:ext cx="5723066" cy="2756994"/>
          </a:xfrm>
          <a:prstGeom prst="rect">
            <a:avLst/>
          </a:prstGeom>
        </p:spPr>
      </p:pic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14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858297"/>
              </p:ext>
            </p:extLst>
          </p:nvPr>
        </p:nvGraphicFramePr>
        <p:xfrm>
          <a:off x="956631" y="2907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154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Description</a:t>
            </a:r>
            <a:r>
              <a:rPr lang="en-US" b="1" dirty="0" smtClean="0"/>
              <a:t> 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25996"/>
              </p:ext>
            </p:extLst>
          </p:nvPr>
        </p:nvGraphicFramePr>
        <p:xfrm>
          <a:off x="838200" y="230900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 smtClean="0"/>
              <a:t>17.3% </a:t>
            </a:r>
            <a:r>
              <a:rPr lang="en-US" dirty="0"/>
              <a:t>are missing Description</a:t>
            </a:r>
            <a:endParaRPr lang="en-US" b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0" y="3238051"/>
            <a:ext cx="5817982" cy="275978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15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973732"/>
              </p:ext>
            </p:extLst>
          </p:nvPr>
        </p:nvGraphicFramePr>
        <p:xfrm>
          <a:off x="813992" y="3246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56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View </a:t>
            </a:r>
            <a:r>
              <a:rPr lang="en-US" b="1" dirty="0"/>
              <a:t>Rating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76964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 smtClean="0"/>
              <a:t>1.0% </a:t>
            </a:r>
            <a:r>
              <a:rPr lang="en-US" dirty="0"/>
              <a:t>are missing </a:t>
            </a:r>
            <a:r>
              <a:rPr lang="en-US" dirty="0" smtClean="0"/>
              <a:t>View Rating</a:t>
            </a:r>
            <a:endParaRPr lang="en-US" b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0" y="3178390"/>
            <a:ext cx="5817981" cy="2687217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16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41378"/>
              </p:ext>
            </p:extLst>
          </p:nvPr>
        </p:nvGraphicFramePr>
        <p:xfrm>
          <a:off x="838200" y="30666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95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Genre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62263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 smtClean="0"/>
              <a:t>1.8% </a:t>
            </a:r>
            <a:r>
              <a:rPr lang="en-US" dirty="0"/>
              <a:t>are missing </a:t>
            </a:r>
            <a:r>
              <a:rPr lang="en-US" dirty="0" smtClean="0"/>
              <a:t>Genre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51" y="2968605"/>
            <a:ext cx="5980244" cy="3143250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17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642198"/>
              </p:ext>
            </p:extLst>
          </p:nvPr>
        </p:nvGraphicFramePr>
        <p:xfrm>
          <a:off x="801551" y="3085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98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Network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00289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 smtClean="0"/>
              <a:t>1.0% </a:t>
            </a:r>
            <a:r>
              <a:rPr lang="en-US" dirty="0"/>
              <a:t>are missing </a:t>
            </a:r>
            <a:r>
              <a:rPr lang="en-US" dirty="0" smtClean="0"/>
              <a:t>Network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85" y="2904474"/>
            <a:ext cx="5913116" cy="2890981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18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821812"/>
              </p:ext>
            </p:extLst>
          </p:nvPr>
        </p:nvGraphicFramePr>
        <p:xfrm>
          <a:off x="813992" y="3050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993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Cluster: Issue (19 Jan 2020)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Simple Random vs. Cluster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ASQ Boulder (Section 1313), Boulder CO USA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19</a:t>
            </a:fld>
            <a:r>
              <a:rPr lang="en-US" dirty="0" smtClean="0"/>
              <a:t> of 21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12474"/>
              </p:ext>
            </p:extLst>
          </p:nvPr>
        </p:nvGraphicFramePr>
        <p:xfrm>
          <a:off x="374573" y="2336282"/>
          <a:ext cx="10979227" cy="351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005"/>
                <a:gridCol w="4285562"/>
                <a:gridCol w="2771660"/>
              </a:tblGrid>
              <a:tr h="1377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Franchise 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Show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building_off_the_grid_e2139260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building_off_the_grid_e2697018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Rating,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building_off_the_grid_e2793630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building_off_the_grid_e3006918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Rating,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building_off_the_grid_e3033997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746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Rating,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building_off_the_grid_e2939102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Image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building_off_the_grid_e3454375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  <a:tr h="3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Network,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building_off_the_grid_e2966006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 Off the Grid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4572" y="1057619"/>
            <a:ext cx="1097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Network: 3 same TV Show Titles have 13 of 15; </a:t>
            </a:r>
          </a:p>
          <a:p>
            <a:r>
              <a:rPr lang="en-US" sz="2400" dirty="0" smtClean="0"/>
              <a:t>No Rating: 2 same </a:t>
            </a:r>
            <a:r>
              <a:rPr lang="en-US" sz="2400" dirty="0"/>
              <a:t>TV Show </a:t>
            </a:r>
            <a:r>
              <a:rPr lang="en-US" sz="2400" dirty="0" smtClean="0"/>
              <a:t>Titles have 9 of 12; </a:t>
            </a:r>
          </a:p>
          <a:p>
            <a:r>
              <a:rPr lang="en-US" sz="2400" dirty="0" smtClean="0"/>
              <a:t>No Image: 1 same </a:t>
            </a:r>
            <a:r>
              <a:rPr lang="en-US" sz="2400" dirty="0"/>
              <a:t>TV Show Title </a:t>
            </a:r>
            <a:r>
              <a:rPr lang="en-US" sz="2400" dirty="0" smtClean="0"/>
              <a:t>has 4 of 12;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26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 method refers to the way that observations are selected from a </a:t>
            </a:r>
            <a:r>
              <a:rPr lang="en-US" b="1" dirty="0"/>
              <a:t>population</a:t>
            </a:r>
            <a:r>
              <a:rPr lang="en-US" dirty="0"/>
              <a:t> to be in the </a:t>
            </a:r>
            <a:r>
              <a:rPr lang="en-US" b="1" dirty="0"/>
              <a:t>sample</a:t>
            </a:r>
            <a:r>
              <a:rPr lang="en-US" dirty="0"/>
              <a:t> for a </a:t>
            </a:r>
            <a:r>
              <a:rPr lang="en-US" b="1" dirty="0"/>
              <a:t>survey sample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https://stattrek.com/survey-research/sampling-methods.aspx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reason for conducting a sample survey is to </a:t>
            </a:r>
            <a:r>
              <a:rPr lang="en-US" b="1" dirty="0"/>
              <a:t>estimate</a:t>
            </a:r>
            <a:r>
              <a:rPr lang="en-US" dirty="0"/>
              <a:t> the </a:t>
            </a:r>
            <a:r>
              <a:rPr lang="en-US" b="1" dirty="0"/>
              <a:t>value</a:t>
            </a:r>
            <a:r>
              <a:rPr lang="en-US" dirty="0"/>
              <a:t> of some </a:t>
            </a:r>
            <a:r>
              <a:rPr lang="en-US" b="1" dirty="0"/>
              <a:t>attribute</a:t>
            </a:r>
            <a:r>
              <a:rPr lang="en-US" dirty="0"/>
              <a:t> of a </a:t>
            </a:r>
            <a:r>
              <a:rPr lang="en-US" b="1" dirty="0"/>
              <a:t>population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Population parameter</a:t>
            </a:r>
            <a:r>
              <a:rPr lang="en-US" dirty="0"/>
              <a:t>. A population parameter is the true value of a population attribute.</a:t>
            </a:r>
          </a:p>
          <a:p>
            <a:pPr lvl="0"/>
            <a:r>
              <a:rPr lang="en-US" b="1" dirty="0"/>
              <a:t>Sample statistic</a:t>
            </a:r>
            <a:r>
              <a:rPr lang="en-US" dirty="0"/>
              <a:t>. A sample statistic is an estimate, based on sample data, of a population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2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97"/>
            <a:ext cx="10515600" cy="949325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Attribute – </a:t>
            </a:r>
            <a:r>
              <a:rPr lang="en-US" b="1" dirty="0"/>
              <a:t>No </a:t>
            </a:r>
            <a:r>
              <a:rPr lang="en-US" b="1" dirty="0" smtClean="0"/>
              <a:t>Image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8018"/>
              </p:ext>
            </p:extLst>
          </p:nvPr>
        </p:nvGraphicFramePr>
        <p:xfrm>
          <a:off x="838200" y="1968649"/>
          <a:ext cx="1051559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19"/>
                <a:gridCol w="2103119"/>
                <a:gridCol w="2103119"/>
                <a:gridCol w="2103119"/>
                <a:gridCol w="2103119"/>
              </a:tblGrid>
              <a:tr h="22781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99% </a:t>
                      </a:r>
                      <a:r>
                        <a:rPr lang="en-US" sz="24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</a:tr>
            </a:tbl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idx="4294967295"/>
          </p:nvPr>
        </p:nvSpPr>
        <p:spPr>
          <a:xfrm>
            <a:off x="813992" y="1236080"/>
            <a:ext cx="10564009" cy="54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/>
              <a:t>Historically</a:t>
            </a:r>
            <a:r>
              <a:rPr lang="en-US" b="0" dirty="0"/>
              <a:t>: </a:t>
            </a:r>
            <a:r>
              <a:rPr lang="en-US" dirty="0" smtClean="0"/>
              <a:t>1.6% </a:t>
            </a:r>
            <a:r>
              <a:rPr lang="en-US" dirty="0"/>
              <a:t>are missing </a:t>
            </a:r>
            <a:r>
              <a:rPr lang="en-US" dirty="0" smtClean="0"/>
              <a:t>Image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72150" y="3238500"/>
          <a:ext cx="6477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20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9" y="3015237"/>
            <a:ext cx="5933496" cy="2886948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473256"/>
              </p:ext>
            </p:extLst>
          </p:nvPr>
        </p:nvGraphicFramePr>
        <p:xfrm>
          <a:off x="838200" y="30152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060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and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Via this Compare and Analysis</a:t>
            </a:r>
            <a:endParaRPr lang="en-US" dirty="0"/>
          </a:p>
          <a:p>
            <a:r>
              <a:rPr lang="en-US" dirty="0" smtClean="0"/>
              <a:t>Prefer </a:t>
            </a:r>
            <a:r>
              <a:rPr lang="en-US" b="1" dirty="0" smtClean="0"/>
              <a:t>Cluster </a:t>
            </a:r>
            <a:r>
              <a:rPr lang="en-US" dirty="0" smtClean="0"/>
              <a:t>(sort: Title) 75</a:t>
            </a:r>
            <a:r>
              <a:rPr lang="en-US" dirty="0"/>
              <a:t>% less time than </a:t>
            </a:r>
            <a:r>
              <a:rPr lang="en-US" b="1" dirty="0"/>
              <a:t>Simple </a:t>
            </a:r>
            <a:r>
              <a:rPr lang="en-US" b="1" dirty="0" smtClean="0"/>
              <a:t>Random</a:t>
            </a:r>
          </a:p>
          <a:p>
            <a:pPr lvl="1"/>
            <a:r>
              <a:rPr lang="en-US" dirty="0" smtClean="0"/>
              <a:t>More Cluster Analysis via Sort: Popular, Date added, Critics, Relevance </a:t>
            </a:r>
          </a:p>
          <a:p>
            <a:r>
              <a:rPr lang="en-US" dirty="0" smtClean="0"/>
              <a:t>Continue </a:t>
            </a:r>
            <a:r>
              <a:rPr lang="en-US" b="1" dirty="0" smtClean="0"/>
              <a:t>Simple </a:t>
            </a:r>
            <a:r>
              <a:rPr lang="en-US" b="1" dirty="0"/>
              <a:t>Random </a:t>
            </a:r>
            <a:r>
              <a:rPr lang="en-US" dirty="0" smtClean="0"/>
              <a:t>or </a:t>
            </a:r>
            <a:r>
              <a:rPr lang="en-US" b="1" dirty="0" smtClean="0"/>
              <a:t>Stratified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Cluster outside 95% limits </a:t>
            </a:r>
          </a:p>
          <a:p>
            <a:pPr lvl="1"/>
            <a:r>
              <a:rPr lang="en-US" dirty="0" smtClean="0"/>
              <a:t>At least weekly to spot check </a:t>
            </a:r>
            <a:r>
              <a:rPr lang="en-US" b="1" dirty="0" smtClean="0"/>
              <a:t>Cluster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Thanks</a:t>
            </a:r>
          </a:p>
          <a:p>
            <a:r>
              <a:rPr lang="en-US" dirty="0" smtClean="0"/>
              <a:t>Arnold Miller, Sr. SDET </a:t>
            </a:r>
            <a:r>
              <a:rPr lang="en-US" dirty="0"/>
              <a:t>(Sw. QA-Tester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arnold.miller0@gmail.com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u="sng" dirty="0">
                <a:hlinkClick r:id="rId3"/>
              </a:rPr>
              <a:t>http://www.linkedin.com/pub/arnold-miller/13/47b/a87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Validate ML/AI via Statistical Sampling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23 Jan 2020; </a:t>
            </a:r>
            <a:fld id="{A572B050-2063-4763-B461-96B5A32E8ECE}" type="slidenum">
              <a:rPr lang="en-US" smtClean="0"/>
              <a:pPr/>
              <a:t>21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Non-Probability Sample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not know the probability that each population element will be chosen, </a:t>
            </a:r>
          </a:p>
          <a:p>
            <a:pPr marL="0" indent="0">
              <a:buNone/>
            </a:pPr>
            <a:r>
              <a:rPr lang="en-US" dirty="0"/>
              <a:t>Cannot be certain that each population element has a non-zero chance of being chosen. </a:t>
            </a:r>
          </a:p>
          <a:p>
            <a:pPr marL="0" indent="0">
              <a:buNone/>
            </a:pPr>
            <a:r>
              <a:rPr lang="en-US" dirty="0"/>
              <a:t>Two Main types are:</a:t>
            </a:r>
          </a:p>
          <a:p>
            <a:pPr lvl="0"/>
            <a:r>
              <a:rPr lang="en-US" b="1" dirty="0"/>
              <a:t>Voluntary </a:t>
            </a:r>
            <a:r>
              <a:rPr lang="en-US" b="1" dirty="0" smtClean="0"/>
              <a:t>sample</a:t>
            </a:r>
            <a:r>
              <a:rPr lang="en-US" dirty="0" smtClean="0"/>
              <a:t>. Made </a:t>
            </a:r>
            <a:r>
              <a:rPr lang="en-US" dirty="0"/>
              <a:t>up of </a:t>
            </a:r>
            <a:r>
              <a:rPr lang="en-US" dirty="0" smtClean="0"/>
              <a:t>people who self-select </a:t>
            </a:r>
            <a:r>
              <a:rPr lang="en-US" dirty="0"/>
              <a:t>into the survey. Often, these folks have a strong interest in the main topic of the survey.</a:t>
            </a:r>
          </a:p>
          <a:p>
            <a:pPr lvl="0"/>
            <a:r>
              <a:rPr lang="en-US" b="1" dirty="0"/>
              <a:t>Convenience sample</a:t>
            </a:r>
            <a:r>
              <a:rPr lang="en-US" dirty="0"/>
              <a:t>. Made </a:t>
            </a:r>
            <a:r>
              <a:rPr lang="en-US" dirty="0" smtClean="0"/>
              <a:t>up </a:t>
            </a:r>
            <a:r>
              <a:rPr lang="en-US" dirty="0"/>
              <a:t>of people who are easy to reach.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3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Probability Sample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population element has a known (non-zero) chance of being chosen for the sample. </a:t>
            </a:r>
          </a:p>
          <a:p>
            <a:pPr marL="0" indent="0">
              <a:buNone/>
            </a:pPr>
            <a:r>
              <a:rPr lang="en-US" dirty="0"/>
              <a:t>Main Sampling Methods</a:t>
            </a:r>
          </a:p>
          <a:p>
            <a:pPr lvl="0"/>
            <a:r>
              <a:rPr lang="en-US" b="1" dirty="0"/>
              <a:t>Simple </a:t>
            </a:r>
            <a:r>
              <a:rPr lang="en-US" b="1" dirty="0" smtClean="0"/>
              <a:t>Random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b="1" dirty="0"/>
              <a:t>Stratified </a:t>
            </a:r>
            <a:endParaRPr lang="en-US" dirty="0"/>
          </a:p>
          <a:p>
            <a:pPr lvl="0"/>
            <a:r>
              <a:rPr lang="en-US" b="1" dirty="0"/>
              <a:t>Cluster </a:t>
            </a:r>
            <a:endParaRPr lang="en-US" dirty="0"/>
          </a:p>
          <a:p>
            <a:pPr lvl="0"/>
            <a:r>
              <a:rPr lang="en-US" b="1" dirty="0"/>
              <a:t>Multistage </a:t>
            </a:r>
            <a:endParaRPr lang="en-US" dirty="0"/>
          </a:p>
          <a:p>
            <a:pPr lvl="0"/>
            <a:r>
              <a:rPr lang="en-US" b="1" dirty="0"/>
              <a:t>Systematic Random </a:t>
            </a:r>
            <a:endParaRPr lang="en-US" dirty="0"/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8811" y="6199185"/>
            <a:ext cx="4114800" cy="365125"/>
          </a:xfrm>
        </p:spPr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4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10515600" cy="4810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</a:p>
          <a:p>
            <a:pPr lvl="0"/>
            <a:r>
              <a:rPr lang="en-US" dirty="0"/>
              <a:t>The population consists of N objects.</a:t>
            </a:r>
          </a:p>
          <a:p>
            <a:pPr lvl="0"/>
            <a:r>
              <a:rPr lang="en-US" dirty="0"/>
              <a:t>The sample consists of n objects.</a:t>
            </a:r>
          </a:p>
          <a:p>
            <a:pPr lvl="0"/>
            <a:r>
              <a:rPr lang="en-US" dirty="0"/>
              <a:t>All possible samples of n objects are equally likely to occur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Lottery method. </a:t>
            </a:r>
          </a:p>
          <a:p>
            <a:pPr lvl="0"/>
            <a:r>
              <a:rPr lang="en-US" dirty="0"/>
              <a:t>Each of the N population members is assigned a unique number. </a:t>
            </a:r>
          </a:p>
          <a:p>
            <a:pPr lvl="0"/>
            <a:r>
              <a:rPr lang="en-US" dirty="0"/>
              <a:t>The numbers are placed in a bowl and thoroughly mixed. </a:t>
            </a:r>
          </a:p>
          <a:p>
            <a:pPr lvl="0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blind-folded researcher selects n numbers. </a:t>
            </a:r>
          </a:p>
          <a:p>
            <a:pPr lvl="0"/>
            <a:r>
              <a:rPr lang="en-US" dirty="0"/>
              <a:t>Survey only members that have the selected numbers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5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7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Population is divided into groups (strata), based on some characteristic. </a:t>
            </a:r>
          </a:p>
          <a:p>
            <a:pPr lvl="0"/>
            <a:r>
              <a:rPr lang="en-US" dirty="0"/>
              <a:t>Then, within each group, a probability sample (like: Simple Random Sampling) is selected. </a:t>
            </a:r>
          </a:p>
          <a:p>
            <a:pPr lvl="0"/>
            <a:r>
              <a:rPr lang="en-US" dirty="0"/>
              <a:t>In stratified sampling, the groups are called </a:t>
            </a:r>
            <a:r>
              <a:rPr lang="en-US" b="1" dirty="0"/>
              <a:t>strata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sample includes </a:t>
            </a:r>
            <a:r>
              <a:rPr lang="en-US" b="1" dirty="0"/>
              <a:t>elements</a:t>
            </a:r>
            <a:r>
              <a:rPr lang="en-US" dirty="0"/>
              <a:t> from </a:t>
            </a:r>
            <a:r>
              <a:rPr lang="en-US" b="1" dirty="0"/>
              <a:t>each stratum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US National Elections</a:t>
            </a:r>
          </a:p>
          <a:p>
            <a:pPr lvl="0"/>
            <a:r>
              <a:rPr lang="en-US" dirty="0"/>
              <a:t>Divide the population into groups or strata, based on geography like US States </a:t>
            </a:r>
          </a:p>
          <a:p>
            <a:pPr lvl="0"/>
            <a:r>
              <a:rPr lang="en-US" dirty="0"/>
              <a:t>W</a:t>
            </a:r>
            <a:r>
              <a:rPr lang="en-US" dirty="0" smtClean="0"/>
              <a:t>ithin </a:t>
            </a:r>
            <a:r>
              <a:rPr lang="en-US" dirty="0"/>
              <a:t>each stratum use simple randomly select survey respondents.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6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4767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Every member of the population is assigned to one, and only one, group. </a:t>
            </a:r>
          </a:p>
          <a:p>
            <a:pPr lvl="0"/>
            <a:r>
              <a:rPr lang="en-US" dirty="0"/>
              <a:t>Each group is called a </a:t>
            </a:r>
            <a:r>
              <a:rPr lang="en-US" b="1" dirty="0"/>
              <a:t>cluster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 sample of clusters is chosen, using a probability method (like: Simple Random Sampling). </a:t>
            </a:r>
          </a:p>
          <a:p>
            <a:pPr lvl="0"/>
            <a:r>
              <a:rPr lang="en-US" dirty="0"/>
              <a:t>Survey only individuals within sampled clusters</a:t>
            </a:r>
          </a:p>
          <a:p>
            <a:pPr lvl="0"/>
            <a:r>
              <a:rPr lang="en-US" dirty="0"/>
              <a:t>the sample includes </a:t>
            </a:r>
            <a:r>
              <a:rPr lang="en-US" b="1" dirty="0"/>
              <a:t>elements</a:t>
            </a:r>
            <a:r>
              <a:rPr lang="en-US" dirty="0"/>
              <a:t> only from </a:t>
            </a:r>
            <a:r>
              <a:rPr lang="en-US" b="1" dirty="0"/>
              <a:t>sampled clusters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Items in Group</a:t>
            </a:r>
          </a:p>
          <a:p>
            <a:pPr lvl="0"/>
            <a:r>
              <a:rPr lang="en-US" dirty="0"/>
              <a:t>Each Group has 10 times.</a:t>
            </a:r>
          </a:p>
          <a:p>
            <a:pPr lvl="0"/>
            <a:r>
              <a:rPr lang="en-US" dirty="0"/>
              <a:t>Select Groups via Simple random sampling</a:t>
            </a:r>
          </a:p>
          <a:p>
            <a:pPr lvl="0"/>
            <a:r>
              <a:rPr lang="en-US" dirty="0"/>
              <a:t>Survey all or simple random items in Selected Group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7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Multistage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Select a sample by using combinations of different sampling methods.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lvl="0"/>
            <a:r>
              <a:rPr lang="en-US" dirty="0"/>
              <a:t>Stage 1, Use cluster sampling to choose clusters from a population. </a:t>
            </a:r>
          </a:p>
          <a:p>
            <a:pPr lvl="0"/>
            <a:r>
              <a:rPr lang="en-US" dirty="0"/>
              <a:t>Stage 2, Use simple random sampling to select a subset of elements from each chosen cluster for the final sample.</a:t>
            </a:r>
          </a:p>
          <a:p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8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Systematic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07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Property</a:t>
            </a:r>
            <a:endParaRPr lang="en-US" dirty="0"/>
          </a:p>
          <a:p>
            <a:pPr lvl="0"/>
            <a:r>
              <a:rPr lang="en-US" dirty="0"/>
              <a:t>Create a list of every member of the population. </a:t>
            </a:r>
          </a:p>
          <a:p>
            <a:pPr lvl="0"/>
            <a:r>
              <a:rPr lang="en-US" dirty="0"/>
              <a:t>From the list, we randomly select the first sample element from the first k elements on the population list. </a:t>
            </a:r>
          </a:p>
          <a:p>
            <a:pPr lvl="0"/>
            <a:r>
              <a:rPr lang="en-US" dirty="0"/>
              <a:t>Thereafter, we select every kth element on the list.</a:t>
            </a:r>
          </a:p>
          <a:p>
            <a:pPr lvl="0"/>
            <a:r>
              <a:rPr lang="en-US" dirty="0"/>
              <a:t>Every possible sample of n elements is not equally likely (not a simple random sample)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lvl="0"/>
            <a:r>
              <a:rPr lang="en-US" dirty="0"/>
              <a:t>Have 24,000 items in some order</a:t>
            </a:r>
          </a:p>
          <a:p>
            <a:pPr lvl="0"/>
            <a:r>
              <a:rPr lang="en-US" dirty="0"/>
              <a:t>Random select first item from first 50 items</a:t>
            </a:r>
          </a:p>
          <a:p>
            <a:pPr lvl="0"/>
            <a:r>
              <a:rPr lang="en-US" dirty="0"/>
              <a:t>Second select item is first random plus 50; Third select item is first random plus 100; etc.</a:t>
            </a:r>
          </a:p>
          <a:p>
            <a:pPr lvl="0"/>
            <a:r>
              <a:rPr lang="en-US" dirty="0"/>
              <a:t>Survey has total 480 items (Which is 24,000 / 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Simple Random vs. Cluster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ASQ Boulder (Section 1313), Boulder CO </a:t>
            </a:r>
            <a:r>
              <a:rPr lang="en-US" b="1" dirty="0" smtClean="0"/>
              <a:t>USA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By Arnold Miller on </a:t>
            </a:r>
            <a:r>
              <a:rPr lang="en-US" dirty="0"/>
              <a:t>23 Jan 2020; </a:t>
            </a:r>
            <a:fld id="{A572B050-2063-4763-B461-96B5A32E8ECE}" type="slidenum">
              <a:rPr lang="en-US" smtClean="0"/>
              <a:pPr/>
              <a:t>9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8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2024</Words>
  <Application>Microsoft Office PowerPoint</Application>
  <PresentationFormat>Widescreen</PresentationFormat>
  <Paragraphs>329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Simple Random vs. Cluster </vt:lpstr>
      <vt:lpstr>Sampling Methods</vt:lpstr>
      <vt:lpstr>Non-Probability Sample Methods</vt:lpstr>
      <vt:lpstr>Probability Sample Methods</vt:lpstr>
      <vt:lpstr>Simple Random Sampling</vt:lpstr>
      <vt:lpstr>Stratified Sampling </vt:lpstr>
      <vt:lpstr>Cluster Sampling</vt:lpstr>
      <vt:lpstr>Multistage Sampling</vt:lpstr>
      <vt:lpstr>Systematic Random Sampling</vt:lpstr>
      <vt:lpstr>Confidence Interval</vt:lpstr>
      <vt:lpstr>Example: Compare Probability Sample Methods</vt:lpstr>
      <vt:lpstr>Example: Sampling Models</vt:lpstr>
      <vt:lpstr>Execution time vs Random Base line</vt:lpstr>
      <vt:lpstr>Example: Attribute – Have All </vt:lpstr>
      <vt:lpstr>Example: Attribute – No Description </vt:lpstr>
      <vt:lpstr>Example: Attribute – No View Rating</vt:lpstr>
      <vt:lpstr>Example: Attribute – No Genre</vt:lpstr>
      <vt:lpstr>Example: Attribute – No Network</vt:lpstr>
      <vt:lpstr>Cluster: Issue (19 Jan 2020)</vt:lpstr>
      <vt:lpstr>Example: Attribute – No Image</vt:lpstr>
      <vt:lpstr>Conclusion and 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Validate ML/AI via Statistical Sampling</dc:title>
  <dc:creator>Arnold Miller</dc:creator>
  <cp:lastModifiedBy>Arnold Miller</cp:lastModifiedBy>
  <cp:revision>53</cp:revision>
  <dcterms:created xsi:type="dcterms:W3CDTF">2019-12-15T15:07:28Z</dcterms:created>
  <dcterms:modified xsi:type="dcterms:W3CDTF">2020-01-23T13:48:04Z</dcterms:modified>
</cp:coreProperties>
</file>