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2" autoAdjust="0"/>
    <p:restoredTop sz="95468" autoAdjust="0"/>
  </p:normalViewPr>
  <p:slideViewPr>
    <p:cSldViewPr snapToGrid="0">
      <p:cViewPr varScale="1">
        <p:scale>
          <a:sx n="87" d="100"/>
          <a:sy n="87" d="100"/>
        </p:scale>
        <p:origin x="16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71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old\Documents\arnold\squad\sample_api_stats\data_errorRat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old\Documents\arnold\squad\sample_api_stats\data_errorRat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old\Documents\arnold\squad\sample_api_stats\data_errorRat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old\Documents\arnold\squad\sample_api_stats\data_errorRat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old\Documents\arnold\squad\sample_api_stats\data_errorRat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old\Documents\arnold\squad\sample_api_stats\data_errorRat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% have Desc, Rate, Genre, Network </a:t>
            </a:r>
            <a:r>
              <a:rPr lang="en-US"/>
              <a:t>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percent!$A$27</c:f>
              <c:strCache>
                <c:ptCount val="1"/>
                <c:pt idx="0">
                  <c:v>95%H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percent!$B$26:$O$26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percent!$B$27:$O$27</c:f>
              <c:numCache>
                <c:formatCode>0.0%</c:formatCode>
                <c:ptCount val="14"/>
                <c:pt idx="0">
                  <c:v>0.83418704566635604</c:v>
                </c:pt>
                <c:pt idx="1">
                  <c:v>0.83554118372379782</c:v>
                </c:pt>
                <c:pt idx="2">
                  <c:v>0.83587014925373138</c:v>
                </c:pt>
                <c:pt idx="3">
                  <c:v>0.84143305203938124</c:v>
                </c:pt>
                <c:pt idx="4">
                  <c:v>0.83675837305858836</c:v>
                </c:pt>
                <c:pt idx="5">
                  <c:v>0.83841395602682056</c:v>
                </c:pt>
                <c:pt idx="6">
                  <c:v>0.83730285670403937</c:v>
                </c:pt>
                <c:pt idx="7">
                  <c:v>0.83726064059131511</c:v>
                </c:pt>
                <c:pt idx="8">
                  <c:v>0.83753920846755636</c:v>
                </c:pt>
                <c:pt idx="9">
                  <c:v>0.83812338140533915</c:v>
                </c:pt>
                <c:pt idx="10">
                  <c:v>0.83797462914818788</c:v>
                </c:pt>
                <c:pt idx="11">
                  <c:v>0.83846269113149852</c:v>
                </c:pt>
                <c:pt idx="12">
                  <c:v>0.83881134588883788</c:v>
                </c:pt>
                <c:pt idx="13">
                  <c:v>0.83832911877394645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percent!$A$28</c:f>
              <c:strCache>
                <c:ptCount val="1"/>
                <c:pt idx="0">
                  <c:v>95%L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percent!$B$26:$O$26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percent!$B$28:$O$28</c:f>
              <c:numCache>
                <c:formatCode>0.0%</c:formatCode>
                <c:ptCount val="14"/>
                <c:pt idx="0">
                  <c:v>0.77438704566635597</c:v>
                </c:pt>
                <c:pt idx="1">
                  <c:v>0.77574118372379774</c:v>
                </c:pt>
                <c:pt idx="2">
                  <c:v>0.7760701492537313</c:v>
                </c:pt>
                <c:pt idx="3">
                  <c:v>0.78163305203938116</c:v>
                </c:pt>
                <c:pt idx="4">
                  <c:v>0.77695837305858828</c:v>
                </c:pt>
                <c:pt idx="5">
                  <c:v>0.77861395602682049</c:v>
                </c:pt>
                <c:pt idx="6">
                  <c:v>0.77750285670403929</c:v>
                </c:pt>
                <c:pt idx="7">
                  <c:v>0.77746064059131503</c:v>
                </c:pt>
                <c:pt idx="8">
                  <c:v>0.77773920846755629</c:v>
                </c:pt>
                <c:pt idx="9">
                  <c:v>0.77832338140533908</c:v>
                </c:pt>
                <c:pt idx="10">
                  <c:v>0.7781746291481878</c:v>
                </c:pt>
                <c:pt idx="11">
                  <c:v>0.77866269113149844</c:v>
                </c:pt>
                <c:pt idx="12">
                  <c:v>0.7790113458888378</c:v>
                </c:pt>
                <c:pt idx="13">
                  <c:v>0.77852911877394637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percent!$A$30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percent!$B$26:$O$26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percent!$B$30:$O$30</c:f>
              <c:numCache>
                <c:formatCode>0.0%</c:formatCode>
                <c:ptCount val="14"/>
                <c:pt idx="0">
                  <c:v>0.79641693811074921</c:v>
                </c:pt>
                <c:pt idx="1">
                  <c:v>0.79902755267423009</c:v>
                </c:pt>
                <c:pt idx="2">
                  <c:v>0.79344262295081969</c:v>
                </c:pt>
                <c:pt idx="3">
                  <c:v>0.79641693811074921</c:v>
                </c:pt>
                <c:pt idx="4">
                  <c:v>0.81290322580645158</c:v>
                </c:pt>
                <c:pt idx="5">
                  <c:v>0.82741935483870965</c:v>
                </c:pt>
                <c:pt idx="6">
                  <c:v>0.78503184713375795</c:v>
                </c:pt>
                <c:pt idx="7">
                  <c:v>0.80032206119162641</c:v>
                </c:pt>
                <c:pt idx="8">
                  <c:v>0.80573248407643316</c:v>
                </c:pt>
                <c:pt idx="9">
                  <c:v>0.8141025641025641</c:v>
                </c:pt>
                <c:pt idx="10">
                  <c:v>0.80929487179487181</c:v>
                </c:pt>
                <c:pt idx="11">
                  <c:v>0.8141025641025641</c:v>
                </c:pt>
                <c:pt idx="12">
                  <c:v>0.81444991789819376</c:v>
                </c:pt>
                <c:pt idx="13">
                  <c:v>0.80769230769230771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percent!$A$31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percent!$B$26:$O$26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percent!$B$31:$O$31</c:f>
              <c:numCache>
                <c:formatCode>0.0%</c:formatCode>
                <c:ptCount val="14"/>
                <c:pt idx="0">
                  <c:v>0.83492063492063495</c:v>
                </c:pt>
                <c:pt idx="1">
                  <c:v>0.80312499999999998</c:v>
                </c:pt>
                <c:pt idx="2">
                  <c:v>0.76393442622950825</c:v>
                </c:pt>
                <c:pt idx="3">
                  <c:v>0.81558028616852152</c:v>
                </c:pt>
                <c:pt idx="4">
                  <c:v>0.81230769230769229</c:v>
                </c:pt>
                <c:pt idx="5">
                  <c:v>0.80666666666666664</c:v>
                </c:pt>
                <c:pt idx="6">
                  <c:v>0.81451612903225812</c:v>
                </c:pt>
                <c:pt idx="7">
                  <c:v>0.80655737704918029</c:v>
                </c:pt>
                <c:pt idx="8">
                  <c:v>0.79516129032258065</c:v>
                </c:pt>
                <c:pt idx="9">
                  <c:v>0.81166666666666665</c:v>
                </c:pt>
                <c:pt idx="10">
                  <c:v>0.81428571428571428</c:v>
                </c:pt>
                <c:pt idx="11">
                  <c:v>0.81612903225806455</c:v>
                </c:pt>
                <c:pt idx="12">
                  <c:v>0.80967741935483872</c:v>
                </c:pt>
                <c:pt idx="13">
                  <c:v>0.82968750000000002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percent!$A$32</c:f>
              <c:strCache>
                <c:ptCount val="1"/>
                <c:pt idx="0">
                  <c:v>Strata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percent!$B$26:$O$26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percent!$B$32:$O$32</c:f>
              <c:numCache>
                <c:formatCode>0.0%</c:formatCode>
                <c:ptCount val="14"/>
                <c:pt idx="0">
                  <c:v>0.78664495114006516</c:v>
                </c:pt>
                <c:pt idx="1">
                  <c:v>0.82410423452768733</c:v>
                </c:pt>
                <c:pt idx="2">
                  <c:v>0.79872204472843455</c:v>
                </c:pt>
                <c:pt idx="3">
                  <c:v>0.81239804241435565</c:v>
                </c:pt>
                <c:pt idx="4">
                  <c:v>0.83440514469453375</c:v>
                </c:pt>
                <c:pt idx="5">
                  <c:v>0.7984</c:v>
                </c:pt>
                <c:pt idx="6">
                  <c:v>0.81440000000000001</c:v>
                </c:pt>
                <c:pt idx="7">
                  <c:v>0.80483870967741933</c:v>
                </c:pt>
                <c:pt idx="8">
                  <c:v>0.82495948136142627</c:v>
                </c:pt>
                <c:pt idx="9">
                  <c:v>0.75040518638573739</c:v>
                </c:pt>
                <c:pt idx="10">
                  <c:v>0.7910685805422647</c:v>
                </c:pt>
                <c:pt idx="11">
                  <c:v>0.8073248407643312</c:v>
                </c:pt>
                <c:pt idx="12">
                  <c:v>0.78904991948470204</c:v>
                </c:pt>
                <c:pt idx="13">
                  <c:v>0.82315112540192925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3147576"/>
        <c:axId val="693149536"/>
      </c:lineChart>
      <c:dateAx>
        <c:axId val="693147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149536"/>
        <c:crosses val="autoZero"/>
        <c:auto val="1"/>
        <c:lblOffset val="100"/>
        <c:baseTimeUnit val="days"/>
      </c:dateAx>
      <c:valAx>
        <c:axId val="69314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147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</a:t>
            </a:r>
            <a:r>
              <a:rPr lang="en-US" baseline="0"/>
              <a:t> No Descripitons</a:t>
            </a:r>
            <a:endParaRPr lang="en-US"/>
          </a:p>
        </c:rich>
      </c:tx>
      <c:layout>
        <c:manualLayout>
          <c:xMode val="edge"/>
          <c:yMode val="edge"/>
          <c:x val="0.31504855643044627"/>
          <c:y val="5.09259259259259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percent!$A$54</c:f>
              <c:strCache>
                <c:ptCount val="1"/>
                <c:pt idx="0">
                  <c:v>95%H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percent!$B$53:$O$53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percent!$B$54:$O$54</c:f>
              <c:numCache>
                <c:formatCode>0.0%</c:formatCode>
                <c:ptCount val="14"/>
                <c:pt idx="0">
                  <c:v>0.20299903696800248</c:v>
                </c:pt>
                <c:pt idx="1">
                  <c:v>0.20180530209617759</c:v>
                </c:pt>
                <c:pt idx="2">
                  <c:v>0.20151129404523771</c:v>
                </c:pt>
                <c:pt idx="3">
                  <c:v>0.19578245038287234</c:v>
                </c:pt>
                <c:pt idx="4">
                  <c:v>0.20032820236813781</c:v>
                </c:pt>
                <c:pt idx="5">
                  <c:v>0.19900285357866832</c:v>
                </c:pt>
                <c:pt idx="6">
                  <c:v>0.19980941483643067</c:v>
                </c:pt>
                <c:pt idx="7">
                  <c:v>0.19979695103172157</c:v>
                </c:pt>
                <c:pt idx="8">
                  <c:v>0.19959869611903669</c:v>
                </c:pt>
                <c:pt idx="9">
                  <c:v>0.19901132249156184</c:v>
                </c:pt>
                <c:pt idx="10">
                  <c:v>0.19892122648723048</c:v>
                </c:pt>
                <c:pt idx="11">
                  <c:v>0.19843639143730885</c:v>
                </c:pt>
                <c:pt idx="12">
                  <c:v>0.1980586587046394</c:v>
                </c:pt>
                <c:pt idx="13">
                  <c:v>0.19836819923371646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percent!$A$55</c:f>
              <c:strCache>
                <c:ptCount val="1"/>
                <c:pt idx="0">
                  <c:v>95%L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percent!$B$53:$O$53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percent!$B$55:$O$55</c:f>
              <c:numCache>
                <c:formatCode>0.0%</c:formatCode>
                <c:ptCount val="14"/>
                <c:pt idx="0">
                  <c:v>0.14679903696800251</c:v>
                </c:pt>
                <c:pt idx="1">
                  <c:v>0.14560530209617756</c:v>
                </c:pt>
                <c:pt idx="2">
                  <c:v>0.14531129404523774</c:v>
                </c:pt>
                <c:pt idx="3">
                  <c:v>0.13958245038287231</c:v>
                </c:pt>
                <c:pt idx="4">
                  <c:v>0.14412820236813778</c:v>
                </c:pt>
                <c:pt idx="5">
                  <c:v>0.14280285357866834</c:v>
                </c:pt>
                <c:pt idx="6">
                  <c:v>0.14360941483643064</c:v>
                </c:pt>
                <c:pt idx="7">
                  <c:v>0.1435969510317216</c:v>
                </c:pt>
                <c:pt idx="8">
                  <c:v>0.14339869611903666</c:v>
                </c:pt>
                <c:pt idx="9">
                  <c:v>0.14281132249156181</c:v>
                </c:pt>
                <c:pt idx="10">
                  <c:v>0.14272122648723046</c:v>
                </c:pt>
                <c:pt idx="11">
                  <c:v>0.14223639143730887</c:v>
                </c:pt>
                <c:pt idx="12">
                  <c:v>0.14185865870463943</c:v>
                </c:pt>
                <c:pt idx="13">
                  <c:v>0.14216819923371649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percent!$A$57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percent!$B$53:$O$53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percent!$B$57:$O$57</c:f>
              <c:numCache>
                <c:formatCode>0.0%</c:formatCode>
                <c:ptCount val="14"/>
                <c:pt idx="0">
                  <c:v>0.18566775244299674</c:v>
                </c:pt>
                <c:pt idx="1">
                  <c:v>0.17341977309562398</c:v>
                </c:pt>
                <c:pt idx="2">
                  <c:v>0.17868852459016393</c:v>
                </c:pt>
                <c:pt idx="3">
                  <c:v>0.17100977198697068</c:v>
                </c:pt>
                <c:pt idx="4">
                  <c:v>0.16774193548387098</c:v>
                </c:pt>
                <c:pt idx="5">
                  <c:v>0.15483870967741936</c:v>
                </c:pt>
                <c:pt idx="6">
                  <c:v>0.19108280254777071</c:v>
                </c:pt>
                <c:pt idx="7">
                  <c:v>0.19162640901771336</c:v>
                </c:pt>
                <c:pt idx="8">
                  <c:v>0.17356687898089171</c:v>
                </c:pt>
                <c:pt idx="9">
                  <c:v>0.16666666666666666</c:v>
                </c:pt>
                <c:pt idx="10">
                  <c:v>0.18108974358974358</c:v>
                </c:pt>
                <c:pt idx="11">
                  <c:v>0.16185897435897437</c:v>
                </c:pt>
                <c:pt idx="12">
                  <c:v>0.15763546798029557</c:v>
                </c:pt>
                <c:pt idx="13">
                  <c:v>0.17307692307692307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percent!$A$58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percent!$B$53:$O$53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percent!$B$58:$O$58</c:f>
              <c:numCache>
                <c:formatCode>0.0%</c:formatCode>
                <c:ptCount val="14"/>
                <c:pt idx="0">
                  <c:v>0.13650793650793649</c:v>
                </c:pt>
                <c:pt idx="1">
                  <c:v>0.1796875</c:v>
                </c:pt>
                <c:pt idx="2">
                  <c:v>0.21147540983606558</c:v>
                </c:pt>
                <c:pt idx="3">
                  <c:v>0.17170111287758347</c:v>
                </c:pt>
                <c:pt idx="4">
                  <c:v>0.16923076923076924</c:v>
                </c:pt>
                <c:pt idx="5">
                  <c:v>0.18</c:v>
                </c:pt>
                <c:pt idx="6">
                  <c:v>0.16774193548387098</c:v>
                </c:pt>
                <c:pt idx="7">
                  <c:v>0.18524590163934426</c:v>
                </c:pt>
                <c:pt idx="8">
                  <c:v>0.18870967741935485</c:v>
                </c:pt>
                <c:pt idx="9">
                  <c:v>0.15833333333333333</c:v>
                </c:pt>
                <c:pt idx="10">
                  <c:v>0.16190476190476191</c:v>
                </c:pt>
                <c:pt idx="11">
                  <c:v>0.15645161290322582</c:v>
                </c:pt>
                <c:pt idx="12">
                  <c:v>0.17258064516129032</c:v>
                </c:pt>
                <c:pt idx="13">
                  <c:v>0.15156249999999999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percent!$A$59</c:f>
              <c:strCache>
                <c:ptCount val="1"/>
                <c:pt idx="0">
                  <c:v>Strata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percent!$B$53:$O$53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percent!$B$59:$O$59</c:f>
              <c:numCache>
                <c:formatCode>0.0%</c:formatCode>
                <c:ptCount val="14"/>
                <c:pt idx="0">
                  <c:v>0.18729641693811075</c:v>
                </c:pt>
                <c:pt idx="1">
                  <c:v>0.16612377850162866</c:v>
                </c:pt>
                <c:pt idx="2">
                  <c:v>0.17412140575079874</c:v>
                </c:pt>
                <c:pt idx="3">
                  <c:v>0.16965742251223492</c:v>
                </c:pt>
                <c:pt idx="4">
                  <c:v>0.14308681672025725</c:v>
                </c:pt>
                <c:pt idx="5">
                  <c:v>0.19040000000000001</c:v>
                </c:pt>
                <c:pt idx="6">
                  <c:v>0.16159999999999999</c:v>
                </c:pt>
                <c:pt idx="7">
                  <c:v>0.16935483870967741</c:v>
                </c:pt>
                <c:pt idx="8">
                  <c:v>0.15883306320907617</c:v>
                </c:pt>
                <c:pt idx="9">
                  <c:v>0.22528363047001621</c:v>
                </c:pt>
                <c:pt idx="10">
                  <c:v>0.19298245614035087</c:v>
                </c:pt>
                <c:pt idx="11">
                  <c:v>0.16719745222929935</c:v>
                </c:pt>
                <c:pt idx="12">
                  <c:v>0.18518518518518517</c:v>
                </c:pt>
                <c:pt idx="13">
                  <c:v>0.14630225080385853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9332672"/>
        <c:axId val="569336200"/>
      </c:lineChart>
      <c:dateAx>
        <c:axId val="5693326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336200"/>
        <c:crosses val="autoZero"/>
        <c:auto val="1"/>
        <c:lblOffset val="100"/>
        <c:baseTimeUnit val="days"/>
      </c:dateAx>
      <c:valAx>
        <c:axId val="56933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33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No </a:t>
            </a:r>
            <a:r>
              <a:rPr lang="en-US" dirty="0" smtClean="0"/>
              <a:t>View</a:t>
            </a:r>
            <a:r>
              <a:rPr lang="en-US" baseline="0" dirty="0" smtClean="0"/>
              <a:t> </a:t>
            </a:r>
            <a:r>
              <a:rPr lang="en-US" dirty="0" smtClean="0"/>
              <a:t>Rating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percent!$A$80</c:f>
              <c:strCache>
                <c:ptCount val="1"/>
                <c:pt idx="0">
                  <c:v>95%H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percent!$B$79:$O$79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percent!$B$80:$O$80</c:f>
              <c:numCache>
                <c:formatCode>0.0%</c:formatCode>
                <c:ptCount val="14"/>
                <c:pt idx="0">
                  <c:v>2.8207362534948745E-2</c:v>
                </c:pt>
                <c:pt idx="1">
                  <c:v>2.8070900123304564E-2</c:v>
                </c:pt>
                <c:pt idx="2">
                  <c:v>2.8041160178488997E-2</c:v>
                </c:pt>
                <c:pt idx="3">
                  <c:v>2.8315283638068449E-2</c:v>
                </c:pt>
                <c:pt idx="4">
                  <c:v>2.8184145778871288E-2</c:v>
                </c:pt>
                <c:pt idx="5">
                  <c:v>2.7808591922657104E-2</c:v>
                </c:pt>
                <c:pt idx="6">
                  <c:v>2.8162417447396712E-2</c:v>
                </c:pt>
                <c:pt idx="7">
                  <c:v>2.820865414228519E-2</c:v>
                </c:pt>
                <c:pt idx="8">
                  <c:v>2.8140742445160301E-2</c:v>
                </c:pt>
                <c:pt idx="9">
                  <c:v>2.8143448910708808E-2</c:v>
                </c:pt>
                <c:pt idx="10">
                  <c:v>2.8239715552836823E-2</c:v>
                </c:pt>
                <c:pt idx="11">
                  <c:v>2.8237003058103977E-2</c:v>
                </c:pt>
                <c:pt idx="12">
                  <c:v>2.8261445414178535E-2</c:v>
                </c:pt>
                <c:pt idx="13">
                  <c:v>2.8431034482758619E-2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percent!$A$81</c:f>
              <c:strCache>
                <c:ptCount val="1"/>
                <c:pt idx="0">
                  <c:v>95%L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percent!$B$79:$O$79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percent!$B$81:$O$81</c:f>
              <c:numCache>
                <c:formatCode>0.0%</c:formatCode>
                <c:ptCount val="14"/>
                <c:pt idx="0">
                  <c:v>7.2073625349487417E-3</c:v>
                </c:pt>
                <c:pt idx="1">
                  <c:v>7.0709001233045608E-3</c:v>
                </c:pt>
                <c:pt idx="2">
                  <c:v>7.0411601784889973E-3</c:v>
                </c:pt>
                <c:pt idx="3">
                  <c:v>7.3152836380684459E-3</c:v>
                </c:pt>
                <c:pt idx="4">
                  <c:v>7.1841457788712881E-3</c:v>
                </c:pt>
                <c:pt idx="5">
                  <c:v>6.808591922657101E-3</c:v>
                </c:pt>
                <c:pt idx="6">
                  <c:v>7.1624174473967125E-3</c:v>
                </c:pt>
                <c:pt idx="7">
                  <c:v>7.2086541422851872E-3</c:v>
                </c:pt>
                <c:pt idx="8">
                  <c:v>7.1407424451603013E-3</c:v>
                </c:pt>
                <c:pt idx="9">
                  <c:v>7.1434489107088054E-3</c:v>
                </c:pt>
                <c:pt idx="10">
                  <c:v>7.2397155528368239E-3</c:v>
                </c:pt>
                <c:pt idx="11">
                  <c:v>7.2370030581039736E-3</c:v>
                </c:pt>
                <c:pt idx="12">
                  <c:v>7.2614454141785318E-3</c:v>
                </c:pt>
                <c:pt idx="13">
                  <c:v>7.4310344827586191E-3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percent!$A$83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percent!$B$79:$O$79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percent!$B$83:$O$83</c:f>
              <c:numCache>
                <c:formatCode>0.0%</c:formatCode>
                <c:ptCount val="14"/>
                <c:pt idx="0">
                  <c:v>1.7915309446254073E-2</c:v>
                </c:pt>
                <c:pt idx="1">
                  <c:v>1.4586709886547812E-2</c:v>
                </c:pt>
                <c:pt idx="2">
                  <c:v>1.9672131147540985E-2</c:v>
                </c:pt>
                <c:pt idx="3">
                  <c:v>2.2801302931596091E-2</c:v>
                </c:pt>
                <c:pt idx="4">
                  <c:v>1.935483870967742E-2</c:v>
                </c:pt>
                <c:pt idx="5">
                  <c:v>1.1290322580645161E-2</c:v>
                </c:pt>
                <c:pt idx="6">
                  <c:v>1.2738853503184714E-2</c:v>
                </c:pt>
                <c:pt idx="7">
                  <c:v>4.830917874396135E-3</c:v>
                </c:pt>
                <c:pt idx="8">
                  <c:v>1.751592356687898E-2</c:v>
                </c:pt>
                <c:pt idx="9">
                  <c:v>2.0833333333333332E-2</c:v>
                </c:pt>
                <c:pt idx="10">
                  <c:v>1.1217948717948718E-2</c:v>
                </c:pt>
                <c:pt idx="11">
                  <c:v>2.0833333333333332E-2</c:v>
                </c:pt>
                <c:pt idx="12">
                  <c:v>2.2988505747126436E-2</c:v>
                </c:pt>
                <c:pt idx="13">
                  <c:v>1.282051282051282E-2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percent!$A$84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percent!$B$79:$O$79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percent!$B$84:$O$84</c:f>
              <c:numCache>
                <c:formatCode>0.0%</c:formatCode>
                <c:ptCount val="14"/>
                <c:pt idx="0">
                  <c:v>2.0634920634920634E-2</c:v>
                </c:pt>
                <c:pt idx="1">
                  <c:v>9.3749999999999997E-3</c:v>
                </c:pt>
                <c:pt idx="2">
                  <c:v>2.4590163934426229E-2</c:v>
                </c:pt>
                <c:pt idx="3">
                  <c:v>1.4308426073131956E-2</c:v>
                </c:pt>
                <c:pt idx="4">
                  <c:v>1.0769230769230769E-2</c:v>
                </c:pt>
                <c:pt idx="5">
                  <c:v>0.01</c:v>
                </c:pt>
                <c:pt idx="6">
                  <c:v>1.1290322580645161E-2</c:v>
                </c:pt>
                <c:pt idx="7">
                  <c:v>1.3114754098360656E-2</c:v>
                </c:pt>
                <c:pt idx="8">
                  <c:v>1.2903225806451613E-2</c:v>
                </c:pt>
                <c:pt idx="9">
                  <c:v>2.5000000000000001E-2</c:v>
                </c:pt>
                <c:pt idx="10">
                  <c:v>1.9047619047619049E-2</c:v>
                </c:pt>
                <c:pt idx="11">
                  <c:v>2.2580645161290321E-2</c:v>
                </c:pt>
                <c:pt idx="12">
                  <c:v>1.4516129032258065E-2</c:v>
                </c:pt>
                <c:pt idx="13">
                  <c:v>1.40625E-2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percent!$A$85</c:f>
              <c:strCache>
                <c:ptCount val="1"/>
                <c:pt idx="0">
                  <c:v>Strata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percent!$B$79:$O$79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percent!$B$85:$O$85</c:f>
              <c:numCache>
                <c:formatCode>0.0%</c:formatCode>
                <c:ptCount val="14"/>
                <c:pt idx="0">
                  <c:v>1.9543973941368076E-2</c:v>
                </c:pt>
                <c:pt idx="1">
                  <c:v>9.7719869706840382E-3</c:v>
                </c:pt>
                <c:pt idx="2">
                  <c:v>2.2364217252396165E-2</c:v>
                </c:pt>
                <c:pt idx="3">
                  <c:v>1.3050570962479609E-2</c:v>
                </c:pt>
                <c:pt idx="4">
                  <c:v>2.0900321543408359E-2</c:v>
                </c:pt>
                <c:pt idx="5">
                  <c:v>1.2800000000000001E-2</c:v>
                </c:pt>
                <c:pt idx="6">
                  <c:v>1.7600000000000001E-2</c:v>
                </c:pt>
                <c:pt idx="7">
                  <c:v>1.4516129032258065E-2</c:v>
                </c:pt>
                <c:pt idx="8">
                  <c:v>1.9448946515397084E-2</c:v>
                </c:pt>
                <c:pt idx="9">
                  <c:v>1.9448946515397084E-2</c:v>
                </c:pt>
                <c:pt idx="10">
                  <c:v>1.4354066985645933E-2</c:v>
                </c:pt>
                <c:pt idx="11">
                  <c:v>2.2292993630573247E-2</c:v>
                </c:pt>
                <c:pt idx="12">
                  <c:v>1.610305958132045E-2</c:v>
                </c:pt>
                <c:pt idx="13">
                  <c:v>1.7684887459807074E-2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3146008"/>
        <c:axId val="693148360"/>
      </c:lineChart>
      <c:dateAx>
        <c:axId val="6931460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148360"/>
        <c:crosses val="autoZero"/>
        <c:auto val="1"/>
        <c:lblOffset val="100"/>
        <c:baseTimeUnit val="days"/>
      </c:dateAx>
      <c:valAx>
        <c:axId val="693148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146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No Genre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percent!$A$103</c:f>
              <c:strCache>
                <c:ptCount val="1"/>
                <c:pt idx="0">
                  <c:v>95%H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percent!$B$102:$O$102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percent!$B$103:$O$103</c:f>
              <c:numCache>
                <c:formatCode>0.0%</c:formatCode>
                <c:ptCount val="14"/>
                <c:pt idx="0">
                  <c:v>2.8984001242621932E-2</c:v>
                </c:pt>
                <c:pt idx="1">
                  <c:v>2.8841553637484585E-2</c:v>
                </c:pt>
                <c:pt idx="2">
                  <c:v>2.8810509309124481E-2</c:v>
                </c:pt>
                <c:pt idx="3">
                  <c:v>2.8627832473824034E-2</c:v>
                </c:pt>
                <c:pt idx="4">
                  <c:v>2.8645471320928803E-2</c:v>
                </c:pt>
                <c:pt idx="5">
                  <c:v>2.8744191486043971E-2</c:v>
                </c:pt>
                <c:pt idx="6">
                  <c:v>2.862317616341576E-2</c:v>
                </c:pt>
                <c:pt idx="7">
                  <c:v>2.8670619032953495E-2</c:v>
                </c:pt>
                <c:pt idx="8">
                  <c:v>2.8754333486731093E-2</c:v>
                </c:pt>
                <c:pt idx="9">
                  <c:v>2.8757134090211724E-2</c:v>
                </c:pt>
                <c:pt idx="10">
                  <c:v>2.885142988224499E-2</c:v>
                </c:pt>
                <c:pt idx="11">
                  <c:v>2.8848623853211013E-2</c:v>
                </c:pt>
                <c:pt idx="12">
                  <c:v>2.8873909049150208E-2</c:v>
                </c:pt>
                <c:pt idx="13">
                  <c:v>2.8890804597701152E-2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percent!$A$104</c:f>
              <c:strCache>
                <c:ptCount val="1"/>
                <c:pt idx="0">
                  <c:v>95%L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percent!$B$102:$O$102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percent!$B$104:$O$104</c:f>
              <c:numCache>
                <c:formatCode>0.0%</c:formatCode>
                <c:ptCount val="14"/>
                <c:pt idx="0">
                  <c:v>7.9840012426219322E-3</c:v>
                </c:pt>
                <c:pt idx="1">
                  <c:v>7.8415536374845853E-3</c:v>
                </c:pt>
                <c:pt idx="2">
                  <c:v>7.8105093091244814E-3</c:v>
                </c:pt>
                <c:pt idx="3">
                  <c:v>7.6278324738240349E-3</c:v>
                </c:pt>
                <c:pt idx="4">
                  <c:v>7.6454713209288001E-3</c:v>
                </c:pt>
                <c:pt idx="5">
                  <c:v>7.7441914860439717E-3</c:v>
                </c:pt>
                <c:pt idx="6">
                  <c:v>7.6231761634157572E-3</c:v>
                </c:pt>
                <c:pt idx="7">
                  <c:v>7.6706190329534959E-3</c:v>
                </c:pt>
                <c:pt idx="8">
                  <c:v>7.7543334867310933E-3</c:v>
                </c:pt>
                <c:pt idx="9">
                  <c:v>7.7571340902117206E-3</c:v>
                </c:pt>
                <c:pt idx="10">
                  <c:v>7.8514298822449907E-3</c:v>
                </c:pt>
                <c:pt idx="11">
                  <c:v>7.8486238532110095E-3</c:v>
                </c:pt>
                <c:pt idx="12">
                  <c:v>7.8739090491502049E-3</c:v>
                </c:pt>
                <c:pt idx="13">
                  <c:v>7.8908045977011485E-3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percent!$A$106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percent!$B$102:$O$102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percent!$B$106:$O$106</c:f>
              <c:numCache>
                <c:formatCode>0.0%</c:formatCode>
                <c:ptCount val="14"/>
                <c:pt idx="0">
                  <c:v>2.1172638436482084E-2</c:v>
                </c:pt>
                <c:pt idx="1">
                  <c:v>2.2690437601296597E-2</c:v>
                </c:pt>
                <c:pt idx="2">
                  <c:v>1.6393442622950821E-2</c:v>
                </c:pt>
                <c:pt idx="3">
                  <c:v>2.2801302931596091E-2</c:v>
                </c:pt>
                <c:pt idx="4">
                  <c:v>2.2580645161290321E-2</c:v>
                </c:pt>
                <c:pt idx="5">
                  <c:v>1.4516129032258065E-2</c:v>
                </c:pt>
                <c:pt idx="6">
                  <c:v>2.3885350318471339E-2</c:v>
                </c:pt>
                <c:pt idx="7">
                  <c:v>1.932367149758454E-2</c:v>
                </c:pt>
                <c:pt idx="8">
                  <c:v>1.751592356687898E-2</c:v>
                </c:pt>
                <c:pt idx="9">
                  <c:v>1.4423076923076924E-2</c:v>
                </c:pt>
                <c:pt idx="10">
                  <c:v>2.403846153846154E-2</c:v>
                </c:pt>
                <c:pt idx="11">
                  <c:v>1.4423076923076924E-2</c:v>
                </c:pt>
                <c:pt idx="12">
                  <c:v>1.9704433497536946E-2</c:v>
                </c:pt>
                <c:pt idx="13">
                  <c:v>1.6025641025641024E-2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percent!$A$107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percent!$B$102:$O$102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percent!$B$107:$O$107</c:f>
              <c:numCache>
                <c:formatCode>0.0%</c:formatCode>
                <c:ptCount val="14"/>
                <c:pt idx="0">
                  <c:v>1.9047619047619049E-2</c:v>
                </c:pt>
                <c:pt idx="1">
                  <c:v>2.34375E-2</c:v>
                </c:pt>
                <c:pt idx="2">
                  <c:v>2.6229508196721311E-2</c:v>
                </c:pt>
                <c:pt idx="3">
                  <c:v>2.066772655007949E-2</c:v>
                </c:pt>
                <c:pt idx="4">
                  <c:v>1.6923076923076923E-2</c:v>
                </c:pt>
                <c:pt idx="5">
                  <c:v>2.6666666666666668E-2</c:v>
                </c:pt>
                <c:pt idx="6">
                  <c:v>1.6129032258064516E-2</c:v>
                </c:pt>
                <c:pt idx="7">
                  <c:v>1.8032786885245903E-2</c:v>
                </c:pt>
                <c:pt idx="8">
                  <c:v>1.935483870967742E-2</c:v>
                </c:pt>
                <c:pt idx="9">
                  <c:v>2.3333333333333334E-2</c:v>
                </c:pt>
                <c:pt idx="10">
                  <c:v>1.9047619047619049E-2</c:v>
                </c:pt>
                <c:pt idx="11">
                  <c:v>1.2903225806451613E-2</c:v>
                </c:pt>
                <c:pt idx="12">
                  <c:v>1.4516129032258065E-2</c:v>
                </c:pt>
                <c:pt idx="13">
                  <c:v>2.34375E-2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percent!$A$108</c:f>
              <c:strCache>
                <c:ptCount val="1"/>
                <c:pt idx="0">
                  <c:v>Strata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percent!$B$102:$O$102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percent!$B$108:$O$108</c:f>
              <c:numCache>
                <c:formatCode>0.0%</c:formatCode>
                <c:ptCount val="14"/>
                <c:pt idx="0">
                  <c:v>1.9543973941368076E-2</c:v>
                </c:pt>
                <c:pt idx="1">
                  <c:v>1.3029315960912053E-2</c:v>
                </c:pt>
                <c:pt idx="2">
                  <c:v>2.2364217252396165E-2</c:v>
                </c:pt>
                <c:pt idx="3">
                  <c:v>2.2838499184339316E-2</c:v>
                </c:pt>
                <c:pt idx="4">
                  <c:v>1.607717041800643E-2</c:v>
                </c:pt>
                <c:pt idx="5">
                  <c:v>1.9199999999999998E-2</c:v>
                </c:pt>
                <c:pt idx="6">
                  <c:v>1.9199999999999998E-2</c:v>
                </c:pt>
                <c:pt idx="7">
                  <c:v>2.4193548387096774E-2</c:v>
                </c:pt>
                <c:pt idx="8">
                  <c:v>2.2690437601296597E-2</c:v>
                </c:pt>
                <c:pt idx="9">
                  <c:v>1.9448946515397084E-2</c:v>
                </c:pt>
                <c:pt idx="10">
                  <c:v>1.4354066985645933E-2</c:v>
                </c:pt>
                <c:pt idx="11">
                  <c:v>1.751592356687898E-2</c:v>
                </c:pt>
                <c:pt idx="12">
                  <c:v>2.5764895330112721E-2</c:v>
                </c:pt>
                <c:pt idx="13">
                  <c:v>2.2508038585209004E-2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8516464"/>
        <c:axId val="568513328"/>
      </c:lineChart>
      <c:dateAx>
        <c:axId val="56851646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513328"/>
        <c:crosses val="autoZero"/>
        <c:auto val="1"/>
        <c:lblOffset val="100"/>
        <c:baseTimeUnit val="days"/>
      </c:dateAx>
      <c:valAx>
        <c:axId val="56851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51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No Network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percent!$A$128</c:f>
              <c:strCache>
                <c:ptCount val="1"/>
                <c:pt idx="0">
                  <c:v>95%H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percent!$B$127:$O$127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percent!$B$128:$O$128</c:f>
              <c:numCache>
                <c:formatCode>0.0%</c:formatCode>
                <c:ptCount val="14"/>
                <c:pt idx="0">
                  <c:v>1.8272941907424664E-2</c:v>
                </c:pt>
                <c:pt idx="1">
                  <c:v>1.8035018495684341E-2</c:v>
                </c:pt>
                <c:pt idx="2">
                  <c:v>1.8017018002769655E-2</c:v>
                </c:pt>
                <c:pt idx="3">
                  <c:v>1.8182934833567747E-2</c:v>
                </c:pt>
                <c:pt idx="4">
                  <c:v>1.8164262648008613E-2</c:v>
                </c:pt>
                <c:pt idx="5">
                  <c:v>1.8003461718384531E-2</c:v>
                </c:pt>
                <c:pt idx="6">
                  <c:v>1.8151036707111046E-2</c:v>
                </c:pt>
                <c:pt idx="7">
                  <c:v>1.8179180782260551E-2</c:v>
                </c:pt>
                <c:pt idx="8">
                  <c:v>1.8137843227488879E-2</c:v>
                </c:pt>
                <c:pt idx="9">
                  <c:v>1.8139490641301013E-2</c:v>
                </c:pt>
                <c:pt idx="10">
                  <c:v>1.8257929346994953E-2</c:v>
                </c:pt>
                <c:pt idx="11">
                  <c:v>1.8256269113149849E-2</c:v>
                </c:pt>
                <c:pt idx="12">
                  <c:v>1.8271229520747206E-2</c:v>
                </c:pt>
                <c:pt idx="13">
                  <c:v>1.8281226053639847E-2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percent!$A$129</c:f>
              <c:strCache>
                <c:ptCount val="1"/>
                <c:pt idx="0">
                  <c:v>95%L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percent!$B$127:$O$127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percent!$B$129:$O$129</c:f>
              <c:numCache>
                <c:formatCode>0.0%</c:formatCode>
                <c:ptCount val="14"/>
                <c:pt idx="0">
                  <c:v>3.4729419074246651E-3</c:v>
                </c:pt>
                <c:pt idx="1">
                  <c:v>3.23501849568434E-3</c:v>
                </c:pt>
                <c:pt idx="2">
                  <c:v>3.2170180027696563E-3</c:v>
                </c:pt>
                <c:pt idx="3">
                  <c:v>3.382934833567745E-3</c:v>
                </c:pt>
                <c:pt idx="4">
                  <c:v>3.3642626480086119E-3</c:v>
                </c:pt>
                <c:pt idx="5">
                  <c:v>3.2034617183845319E-3</c:v>
                </c:pt>
                <c:pt idx="6">
                  <c:v>3.3510367071110433E-3</c:v>
                </c:pt>
                <c:pt idx="7">
                  <c:v>3.3791807822605487E-3</c:v>
                </c:pt>
                <c:pt idx="8">
                  <c:v>3.3378432274888785E-3</c:v>
                </c:pt>
                <c:pt idx="9">
                  <c:v>3.3394906413010128E-3</c:v>
                </c:pt>
                <c:pt idx="10">
                  <c:v>3.4579293469949538E-3</c:v>
                </c:pt>
                <c:pt idx="11">
                  <c:v>3.4562691131498468E-3</c:v>
                </c:pt>
                <c:pt idx="12">
                  <c:v>3.4712295207472051E-3</c:v>
                </c:pt>
                <c:pt idx="13">
                  <c:v>3.4812260536398465E-3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percent!$A$131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percent!$B$127:$O$127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percent!$B$131:$O$131</c:f>
              <c:numCache>
                <c:formatCode>0.0%</c:formatCode>
                <c:ptCount val="14"/>
                <c:pt idx="0">
                  <c:v>1.1400651465798045E-2</c:v>
                </c:pt>
                <c:pt idx="1">
                  <c:v>1.2965964343598054E-2</c:v>
                </c:pt>
                <c:pt idx="2">
                  <c:v>1.4754098360655738E-2</c:v>
                </c:pt>
                <c:pt idx="3">
                  <c:v>6.5146579804560263E-3</c:v>
                </c:pt>
                <c:pt idx="4">
                  <c:v>4.8387096774193551E-3</c:v>
                </c:pt>
                <c:pt idx="5">
                  <c:v>1.4516129032258065E-2</c:v>
                </c:pt>
                <c:pt idx="6">
                  <c:v>1.2738853503184714E-2</c:v>
                </c:pt>
                <c:pt idx="7">
                  <c:v>8.0515297906602248E-3</c:v>
                </c:pt>
                <c:pt idx="8">
                  <c:v>6.369426751592357E-3</c:v>
                </c:pt>
                <c:pt idx="9">
                  <c:v>1.1217948717948718E-2</c:v>
                </c:pt>
                <c:pt idx="10">
                  <c:v>9.6153846153846159E-3</c:v>
                </c:pt>
                <c:pt idx="11">
                  <c:v>9.6153846153846159E-3</c:v>
                </c:pt>
                <c:pt idx="12">
                  <c:v>1.6420361247947456E-2</c:v>
                </c:pt>
                <c:pt idx="13">
                  <c:v>1.1217948717948718E-2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percent!$A$132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percent!$B$127:$O$127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percent!$B$132:$O$132</c:f>
              <c:numCache>
                <c:formatCode>0.0%</c:formatCode>
                <c:ptCount val="14"/>
                <c:pt idx="0">
                  <c:v>1.2698412698412698E-2</c:v>
                </c:pt>
                <c:pt idx="1">
                  <c:v>1.0937499999999999E-2</c:v>
                </c:pt>
                <c:pt idx="2">
                  <c:v>1.1475409836065573E-2</c:v>
                </c:pt>
                <c:pt idx="3">
                  <c:v>7.9491255961844191E-3</c:v>
                </c:pt>
                <c:pt idx="4">
                  <c:v>1.2307692307692308E-2</c:v>
                </c:pt>
                <c:pt idx="5">
                  <c:v>5.0000000000000001E-3</c:v>
                </c:pt>
                <c:pt idx="6">
                  <c:v>6.4516129032258064E-3</c:v>
                </c:pt>
                <c:pt idx="7">
                  <c:v>1.639344262295082E-3</c:v>
                </c:pt>
                <c:pt idx="8">
                  <c:v>9.6774193548387101E-3</c:v>
                </c:pt>
                <c:pt idx="9">
                  <c:v>1.6666666666666666E-2</c:v>
                </c:pt>
                <c:pt idx="10">
                  <c:v>1.2698412698412698E-2</c:v>
                </c:pt>
                <c:pt idx="11">
                  <c:v>1.2903225806451613E-2</c:v>
                </c:pt>
                <c:pt idx="12">
                  <c:v>9.6774193548387101E-3</c:v>
                </c:pt>
                <c:pt idx="13">
                  <c:v>7.8125E-3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percent!$A$133</c:f>
              <c:strCache>
                <c:ptCount val="1"/>
                <c:pt idx="0">
                  <c:v>Strata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percent!$B$127:$O$127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percent!$B$133:$O$133</c:f>
              <c:numCache>
                <c:formatCode>0.0%</c:formatCode>
                <c:ptCount val="14"/>
                <c:pt idx="0">
                  <c:v>1.3029315960912053E-2</c:v>
                </c:pt>
                <c:pt idx="1">
                  <c:v>8.1433224755700327E-3</c:v>
                </c:pt>
                <c:pt idx="2">
                  <c:v>1.437699680511182E-2</c:v>
                </c:pt>
                <c:pt idx="3">
                  <c:v>8.1566068515497546E-3</c:v>
                </c:pt>
                <c:pt idx="4">
                  <c:v>1.2861736334405145E-2</c:v>
                </c:pt>
                <c:pt idx="5">
                  <c:v>4.7999999999999996E-3</c:v>
                </c:pt>
                <c:pt idx="6">
                  <c:v>1.9199999999999998E-2</c:v>
                </c:pt>
                <c:pt idx="7">
                  <c:v>1.2903225806451613E-2</c:v>
                </c:pt>
                <c:pt idx="8">
                  <c:v>9.7244732576985422E-3</c:v>
                </c:pt>
                <c:pt idx="9">
                  <c:v>6.4829821717990272E-3</c:v>
                </c:pt>
                <c:pt idx="10">
                  <c:v>7.9744816586921844E-3</c:v>
                </c:pt>
                <c:pt idx="11">
                  <c:v>6.369426751592357E-3</c:v>
                </c:pt>
                <c:pt idx="12">
                  <c:v>1.7713365539452495E-2</c:v>
                </c:pt>
                <c:pt idx="13">
                  <c:v>1.607717041800643E-2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8671040"/>
        <c:axId val="498672608"/>
      </c:lineChart>
      <c:dateAx>
        <c:axId val="4986710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672608"/>
        <c:crosses val="autoZero"/>
        <c:auto val="1"/>
        <c:lblOffset val="100"/>
        <c:baseTimeUnit val="days"/>
      </c:dateAx>
      <c:valAx>
        <c:axId val="49867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67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Duration</a:t>
            </a:r>
            <a:r>
              <a:rPr lang="en-US" baseline="0"/>
              <a:t> vs Random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percent!$A$4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percent!$B$2:$O$2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percent!$B$4:$O$4</c:f>
              <c:numCache>
                <c:formatCode>0.0%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percent!$A$5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percent!$B$2:$O$2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percent!$B$5:$O$5</c:f>
              <c:numCache>
                <c:formatCode>0.0%</c:formatCode>
                <c:ptCount val="14"/>
                <c:pt idx="0">
                  <c:v>0.36933797909407667</c:v>
                </c:pt>
                <c:pt idx="1">
                  <c:v>0.23208191126279865</c:v>
                </c:pt>
                <c:pt idx="2">
                  <c:v>0.28826530612244899</c:v>
                </c:pt>
                <c:pt idx="3">
                  <c:v>0.29629629629629628</c:v>
                </c:pt>
                <c:pt idx="4">
                  <c:v>0.15849056603773584</c:v>
                </c:pt>
                <c:pt idx="5">
                  <c:v>0.20304568527918782</c:v>
                </c:pt>
                <c:pt idx="6">
                  <c:v>0.24172185430463577</c:v>
                </c:pt>
                <c:pt idx="7">
                  <c:v>0.21612903225806451</c:v>
                </c:pt>
                <c:pt idx="8">
                  <c:v>0.33076923076923076</c:v>
                </c:pt>
                <c:pt idx="9">
                  <c:v>0.21527777777777779</c:v>
                </c:pt>
                <c:pt idx="10">
                  <c:v>0.26797385620915032</c:v>
                </c:pt>
                <c:pt idx="11">
                  <c:v>0.19887955182072828</c:v>
                </c:pt>
                <c:pt idx="12">
                  <c:v>0.21403508771929824</c:v>
                </c:pt>
                <c:pt idx="13">
                  <c:v>0.22910216718266255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percent!$A$6</c:f>
              <c:strCache>
                <c:ptCount val="1"/>
                <c:pt idx="0">
                  <c:v>Strata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percent!$B$2:$O$2</c:f>
              <c:numCache>
                <c:formatCode>m/d/yyyy</c:formatCode>
                <c:ptCount val="14"/>
                <c:pt idx="0">
                  <c:v>43801</c:v>
                </c:pt>
                <c:pt idx="1">
                  <c:v>43802</c:v>
                </c:pt>
                <c:pt idx="2">
                  <c:v>43803</c:v>
                </c:pt>
                <c:pt idx="3">
                  <c:v>43804</c:v>
                </c:pt>
                <c:pt idx="4">
                  <c:v>43805</c:v>
                </c:pt>
                <c:pt idx="5">
                  <c:v>43806</c:v>
                </c:pt>
                <c:pt idx="6">
                  <c:v>43807</c:v>
                </c:pt>
                <c:pt idx="7">
                  <c:v>43808</c:v>
                </c:pt>
                <c:pt idx="8">
                  <c:v>43809</c:v>
                </c:pt>
                <c:pt idx="9">
                  <c:v>43810</c:v>
                </c:pt>
                <c:pt idx="10">
                  <c:v>43811</c:v>
                </c:pt>
                <c:pt idx="11">
                  <c:v>43812</c:v>
                </c:pt>
                <c:pt idx="12">
                  <c:v>43813</c:v>
                </c:pt>
                <c:pt idx="13">
                  <c:v>43814</c:v>
                </c:pt>
              </c:numCache>
            </c:numRef>
          </c:cat>
          <c:val>
            <c:numRef>
              <c:f>percent!$B$6:$O$6</c:f>
              <c:numCache>
                <c:formatCode>0.0%</c:formatCode>
                <c:ptCount val="14"/>
                <c:pt idx="0">
                  <c:v>1.2905923344947736</c:v>
                </c:pt>
                <c:pt idx="1">
                  <c:v>1.2013651877133107</c:v>
                </c:pt>
                <c:pt idx="2">
                  <c:v>1.0484693877551021</c:v>
                </c:pt>
                <c:pt idx="3">
                  <c:v>0.85185185185185186</c:v>
                </c:pt>
                <c:pt idx="4">
                  <c:v>0.65283018867924525</c:v>
                </c:pt>
                <c:pt idx="5">
                  <c:v>1.2030456852791878</c:v>
                </c:pt>
                <c:pt idx="6">
                  <c:v>0.98013245033112584</c:v>
                </c:pt>
                <c:pt idx="7">
                  <c:v>1.2967741935483872</c:v>
                </c:pt>
                <c:pt idx="8">
                  <c:v>1.0102564102564102</c:v>
                </c:pt>
                <c:pt idx="9">
                  <c:v>0.99652777777777779</c:v>
                </c:pt>
                <c:pt idx="10">
                  <c:v>1.0174291938997821</c:v>
                </c:pt>
                <c:pt idx="11">
                  <c:v>0.96638655462184875</c:v>
                </c:pt>
                <c:pt idx="12">
                  <c:v>1.2105263157894737</c:v>
                </c:pt>
                <c:pt idx="13">
                  <c:v>1.1609907120743035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1584248"/>
        <c:axId val="701581112"/>
      </c:lineChart>
      <c:dateAx>
        <c:axId val="70158424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581112"/>
        <c:crosses val="autoZero"/>
        <c:auto val="1"/>
        <c:lblOffset val="100"/>
        <c:baseTimeUnit val="days"/>
      </c:dateAx>
      <c:valAx>
        <c:axId val="701581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584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Validate ML/AL via </a:t>
            </a:r>
            <a:r>
              <a:rPr lang="en-US" dirty="0"/>
              <a:t>Statistical </a:t>
            </a:r>
            <a:r>
              <a:rPr lang="en-US" dirty="0" smtClean="0"/>
              <a:t>Sampling</a:t>
            </a:r>
          </a:p>
          <a:p>
            <a:r>
              <a:rPr lang="en-US" dirty="0" smtClean="0"/>
              <a:t>By Arnold Miller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19 Dec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b="1" dirty="0"/>
              <a:t>Agile Testing &amp; </a:t>
            </a:r>
            <a:r>
              <a:rPr lang="en-US" b="1" dirty="0" smtClean="0"/>
              <a:t>Test </a:t>
            </a:r>
            <a:r>
              <a:rPr lang="en-US" b="1" dirty="0"/>
              <a:t>Automation </a:t>
            </a:r>
            <a:r>
              <a:rPr lang="en-US" b="1" dirty="0" smtClean="0"/>
              <a:t>Summit</a:t>
            </a:r>
          </a:p>
          <a:p>
            <a:r>
              <a:rPr lang="en-US" b="1" dirty="0" smtClean="0"/>
              <a:t>Denver, CO USA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3DC0D-68FF-41BC-85D3-E0DE44589A90}" type="slidenum">
              <a:rPr lang="en-US" smtClean="0"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1900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Validate ML/AL via Statistical Sampling</a:t>
            </a:r>
          </a:p>
          <a:p>
            <a:r>
              <a:rPr lang="en-US" dirty="0" smtClean="0"/>
              <a:t>By Arnold Miller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b="1" dirty="0" smtClean="0"/>
              <a:t>Agile Testing &amp; Test Automation Summit, Denver CO USA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FEC56-42BA-4B15-AD93-AA5B73259614}" type="slidenum">
              <a:rPr lang="en-US" smtClean="0"/>
              <a:pPr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19 Dec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5277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19 Dec 2019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Agile Testing &amp; Test Automation Summit, Denver CO USA</a:t>
            </a:r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Validate ML/AL via Statistical Sampling</a:t>
            </a:r>
          </a:p>
          <a:p>
            <a:r>
              <a:rPr lang="en-US" smtClean="0"/>
              <a:t>By Arnold Miller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4FEC56-42BA-4B15-AD93-AA5B73259614}" type="slidenum">
              <a:rPr lang="en-US" smtClean="0"/>
              <a:pPr/>
              <a:t>1</a:t>
            </a:fld>
            <a:r>
              <a:rPr lang="en-US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53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19 Dec 2019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Agile Testing &amp; Test Automation Summit, Denver CO USA</a:t>
            </a:r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Validate ML/AL via Statistical Sampling</a:t>
            </a:r>
          </a:p>
          <a:p>
            <a:r>
              <a:rPr lang="en-US" smtClean="0"/>
              <a:t>By Arnold Miller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4FEC56-42BA-4B15-AD93-AA5B73259614}" type="slidenum">
              <a:rPr lang="en-US" smtClean="0"/>
              <a:pPr/>
              <a:t>2</a:t>
            </a:fld>
            <a:r>
              <a:rPr lang="en-US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30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19 Dec 2019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Agile Testing &amp; Test Automation Summit, Denver CO USA</a:t>
            </a:r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Validate ML/AL via Statistical Sampling</a:t>
            </a:r>
          </a:p>
          <a:p>
            <a:r>
              <a:rPr lang="en-US" smtClean="0"/>
              <a:t>By Arnold Miller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4FEC56-42BA-4B15-AD93-AA5B73259614}" type="slidenum">
              <a:rPr lang="en-US" smtClean="0"/>
              <a:pPr/>
              <a:t>4</a:t>
            </a:fld>
            <a:r>
              <a:rPr lang="en-US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02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19 Dec 2019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Agile Testing &amp; Test Automation Summit, Denver CO USA</a:t>
            </a:r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Validate ML/AL via Statistical Sampling</a:t>
            </a:r>
          </a:p>
          <a:p>
            <a:r>
              <a:rPr lang="en-US" smtClean="0"/>
              <a:t>By Arnold Miller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4FEC56-42BA-4B15-AD93-AA5B73259614}" type="slidenum">
              <a:rPr lang="en-US" smtClean="0"/>
              <a:pPr/>
              <a:t>6</a:t>
            </a:fld>
            <a:r>
              <a:rPr lang="en-US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2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Agile Testing &amp; Test Automation Summit, Denver CO USA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By Arnold Miller on 19 Dec 2019; </a:t>
            </a:r>
            <a:fld id="{A572B050-2063-4763-B461-96B5A32E8ECE}" type="slidenum">
              <a:rPr lang="en-US" smtClean="0"/>
              <a:pPr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9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Agile Testing &amp; Test Automation Summit, Denver CO USA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692" y="6356348"/>
            <a:ext cx="2995108" cy="365125"/>
          </a:xfrm>
        </p:spPr>
        <p:txBody>
          <a:bodyPr/>
          <a:lstStyle/>
          <a:p>
            <a:r>
              <a:rPr lang="en-US" dirty="0" smtClean="0"/>
              <a:t>By Arnold Miller on 19 Dec 2019; </a:t>
            </a:r>
            <a:fld id="{A572B050-2063-4763-B461-96B5A32E8ECE}" type="slidenum">
              <a:rPr lang="en-US" smtClean="0"/>
              <a:pPr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2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Agile Testing &amp; Test Automation Summit, Denver CO USA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77024" y="6356349"/>
            <a:ext cx="2876776" cy="365125"/>
          </a:xfrm>
        </p:spPr>
        <p:txBody>
          <a:bodyPr/>
          <a:lstStyle/>
          <a:p>
            <a:r>
              <a:rPr lang="en-US" dirty="0" smtClean="0"/>
              <a:t>By Arnold Miller on 19 Dec 2019; </a:t>
            </a:r>
            <a:fld id="{A572B050-2063-4763-B461-96B5A32E8ECE}" type="slidenum">
              <a:rPr lang="en-US" smtClean="0"/>
              <a:pPr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9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5264"/>
            <a:ext cx="10515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99188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69659" y="6199187"/>
            <a:ext cx="4114800" cy="365125"/>
          </a:xfrm>
        </p:spPr>
        <p:txBody>
          <a:bodyPr/>
          <a:lstStyle/>
          <a:p>
            <a:r>
              <a:rPr lang="en-US" b="1" dirty="0" smtClean="0"/>
              <a:t>Agile Testing &amp; Test Automation Summit, Denver CO USA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3995" y="6199186"/>
            <a:ext cx="2919805" cy="365125"/>
          </a:xfrm>
        </p:spPr>
        <p:txBody>
          <a:bodyPr/>
          <a:lstStyle/>
          <a:p>
            <a:r>
              <a:rPr lang="en-US" dirty="0" smtClean="0"/>
              <a:t>By Arnold Miller on 19 Dec 2019; </a:t>
            </a:r>
            <a:fld id="{A572B050-2063-4763-B461-96B5A32E8ECE}" type="slidenum">
              <a:rPr lang="en-US" smtClean="0"/>
              <a:pPr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7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Agile Testing &amp; Test Automation Summit, Denver CO USA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7024" y="6356350"/>
            <a:ext cx="2876776" cy="365125"/>
          </a:xfrm>
        </p:spPr>
        <p:txBody>
          <a:bodyPr/>
          <a:lstStyle/>
          <a:p>
            <a:r>
              <a:rPr lang="en-US" dirty="0" smtClean="0"/>
              <a:t>By Arnold Miller on 19 Dec 2019; </a:t>
            </a:r>
            <a:fld id="{A572B050-2063-4763-B461-96B5A32E8ECE}" type="slidenum">
              <a:rPr lang="en-US" smtClean="0"/>
              <a:pPr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9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Agile Testing &amp; Test Automation Summit, Denver CO USA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4" y="6356348"/>
            <a:ext cx="2904566" cy="365125"/>
          </a:xfrm>
        </p:spPr>
        <p:txBody>
          <a:bodyPr/>
          <a:lstStyle/>
          <a:p>
            <a:r>
              <a:rPr lang="en-US" dirty="0" smtClean="0"/>
              <a:t>By Arnold Miller on 19 Dec 2019; </a:t>
            </a:r>
            <a:fld id="{A572B050-2063-4763-B461-96B5A32E8ECE}" type="slidenum">
              <a:rPr lang="en-US" smtClean="0"/>
              <a:pPr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2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/>
            </a:lvl1pPr>
          </a:lstStyle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Agile Testing &amp; Test Automation Summit, Denver CO USA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77024" y="6356350"/>
            <a:ext cx="2876775" cy="365125"/>
          </a:xfrm>
        </p:spPr>
        <p:txBody>
          <a:bodyPr/>
          <a:lstStyle/>
          <a:p>
            <a:r>
              <a:rPr lang="en-US" dirty="0" smtClean="0"/>
              <a:t>By Arnold Miller on 19 Dec 2019; </a:t>
            </a:r>
            <a:fld id="{A572B050-2063-4763-B461-96B5A32E8ECE}" type="slidenum">
              <a:rPr lang="en-US" smtClean="0"/>
              <a:pPr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0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Agile Testing &amp; Test Automation Summit, Denver CO USA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77024" y="6356350"/>
            <a:ext cx="2876776" cy="365125"/>
          </a:xfrm>
        </p:spPr>
        <p:txBody>
          <a:bodyPr/>
          <a:lstStyle/>
          <a:p>
            <a:r>
              <a:rPr lang="en-US" dirty="0" smtClean="0"/>
              <a:t>By Arnold Miller on 19 Dec 2019; </a:t>
            </a:r>
            <a:fld id="{A572B050-2063-4763-B461-96B5A32E8ECE}" type="slidenum">
              <a:rPr lang="en-US" smtClean="0"/>
              <a:pPr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2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2139" y="6356348"/>
            <a:ext cx="2625762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Agile Testing &amp; Test Automation Summit, Denver CO USA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63085" y="6356349"/>
            <a:ext cx="2990628" cy="365125"/>
          </a:xfrm>
        </p:spPr>
        <p:txBody>
          <a:bodyPr/>
          <a:lstStyle/>
          <a:p>
            <a:r>
              <a:rPr lang="en-US" dirty="0" smtClean="0"/>
              <a:t>By Arnold Miller on 19 Dec 2019; </a:t>
            </a:r>
            <a:fld id="{A572B050-2063-4763-B461-96B5A32E8ECE}" type="slidenum">
              <a:rPr lang="en-US" smtClean="0"/>
              <a:pPr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2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Agile Testing &amp; Test Automation Summit, Denver CO USA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52330" y="6356350"/>
            <a:ext cx="2801470" cy="365125"/>
          </a:xfrm>
        </p:spPr>
        <p:txBody>
          <a:bodyPr/>
          <a:lstStyle/>
          <a:p>
            <a:r>
              <a:rPr lang="en-US" dirty="0" smtClean="0"/>
              <a:t>By Arnold Miller on 19 Dec 2019; </a:t>
            </a:r>
            <a:fld id="{A572B050-2063-4763-B461-96B5A32E8ECE}" type="slidenum">
              <a:rPr lang="en-US" smtClean="0"/>
              <a:pPr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6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Agile Testing &amp; Test Automation Summit, Denver CO USA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10513" y="6356348"/>
            <a:ext cx="2915322" cy="365125"/>
          </a:xfrm>
        </p:spPr>
        <p:txBody>
          <a:bodyPr/>
          <a:lstStyle/>
          <a:p>
            <a:r>
              <a:rPr lang="en-US" dirty="0" smtClean="0"/>
              <a:t>By Arnold Miller on 19 Dec 2019; </a:t>
            </a:r>
            <a:fld id="{A572B050-2063-4763-B461-96B5A32E8ECE}" type="slidenum">
              <a:rPr lang="en-US" smtClean="0"/>
              <a:pPr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6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49"/>
            <a:ext cx="2625762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3093" y="6356348"/>
            <a:ext cx="4114800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 smtClean="0"/>
              <a:t>Agile Testing &amp; Test Automation Summit, Denver CO USA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7024" y="6356348"/>
            <a:ext cx="2876776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By Arnold Miller on 19 Dec 2019; </a:t>
            </a:r>
            <a:fld id="{A572B050-2063-4763-B461-96B5A32E8ECE}" type="slidenum">
              <a:rPr lang="en-US" smtClean="0"/>
              <a:pPr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4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system.com/sscalc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pub/arnold-miller/13/47b/a87" TargetMode="External"/><Relationship Id="rId2" Type="http://schemas.openxmlformats.org/officeDocument/2006/relationships/hyperlink" Target="mailto:arnold.miller0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trek.com/survey-research/sampling-methods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Validate ML/AI via Statistical </a:t>
            </a:r>
            <a:r>
              <a:rPr lang="en-US" sz="4400" dirty="0" smtClean="0"/>
              <a:t>Sampling</a:t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Arnold Miller, Sr. SDET (SW QA-Tester)</a:t>
            </a:r>
          </a:p>
          <a:p>
            <a:r>
              <a:rPr lang="en-US" b="1" dirty="0"/>
              <a:t>Agile Testing &amp; Test Automation </a:t>
            </a:r>
            <a:r>
              <a:rPr lang="en-US" b="1" dirty="0" smtClean="0"/>
              <a:t>Summit</a:t>
            </a:r>
          </a:p>
          <a:p>
            <a:r>
              <a:rPr lang="en-US" b="1" dirty="0" smtClean="0"/>
              <a:t>Denver, CO, USA</a:t>
            </a:r>
          </a:p>
          <a:p>
            <a:r>
              <a:rPr lang="en-US" b="1" dirty="0" smtClean="0"/>
              <a:t>19 Dec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1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Systematic Random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077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Property</a:t>
            </a:r>
            <a:endParaRPr lang="en-US" dirty="0"/>
          </a:p>
          <a:p>
            <a:pPr lvl="0"/>
            <a:r>
              <a:rPr lang="en-US" dirty="0"/>
              <a:t>Create a list of every member of the population. </a:t>
            </a:r>
          </a:p>
          <a:p>
            <a:pPr lvl="0"/>
            <a:r>
              <a:rPr lang="en-US" dirty="0"/>
              <a:t>From the list, we randomly select the first sample element from the first k elements on the population list. </a:t>
            </a:r>
          </a:p>
          <a:p>
            <a:pPr lvl="0"/>
            <a:r>
              <a:rPr lang="en-US" dirty="0"/>
              <a:t>Thereafter, we select every kth element on the list.</a:t>
            </a:r>
          </a:p>
          <a:p>
            <a:pPr lvl="0"/>
            <a:r>
              <a:rPr lang="en-US" dirty="0"/>
              <a:t>Every possible sample of n elements is not equally likely (not a simple random sample)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endParaRPr lang="en-US" dirty="0"/>
          </a:p>
          <a:p>
            <a:pPr lvl="0"/>
            <a:r>
              <a:rPr lang="en-US" dirty="0"/>
              <a:t>Have 24,000 items in some order</a:t>
            </a:r>
          </a:p>
          <a:p>
            <a:pPr lvl="0"/>
            <a:r>
              <a:rPr lang="en-US" dirty="0"/>
              <a:t>Random select first item from first 50 items</a:t>
            </a:r>
          </a:p>
          <a:p>
            <a:pPr lvl="0"/>
            <a:r>
              <a:rPr lang="en-US" dirty="0"/>
              <a:t>Second select item is first random plus 50; Third select item is first random plus 100; etc.</a:t>
            </a:r>
          </a:p>
          <a:p>
            <a:pPr lvl="0"/>
            <a:r>
              <a:rPr lang="en-US" dirty="0"/>
              <a:t>Survey has total 480 items (Which is 24,000 / 50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Agile Testing &amp; Test Automation Summit, Denver CO USA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By Arnold Miller on 19 Dec 2019; </a:t>
            </a:r>
            <a:fld id="{A572B050-2063-4763-B461-96B5A32E8ECE}" type="slidenum">
              <a:rPr lang="en-US" smtClean="0"/>
              <a:pPr/>
              <a:t>10</a:t>
            </a:fld>
            <a:r>
              <a:rPr lang="en-US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8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203"/>
            <a:ext cx="10515600" cy="884501"/>
          </a:xfrm>
        </p:spPr>
        <p:txBody>
          <a:bodyPr/>
          <a:lstStyle/>
          <a:p>
            <a:r>
              <a:rPr lang="en-US" b="1" dirty="0"/>
              <a:t>Confidence </a:t>
            </a:r>
            <a:r>
              <a:rPr lang="en-US" b="1" dirty="0" smtClean="0"/>
              <a:t>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9096"/>
            <a:ext cx="10515600" cy="484301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Best for Simple Random Samples</a:t>
            </a:r>
          </a:p>
          <a:p>
            <a:pPr marL="0" lvl="0" indent="0">
              <a:buNone/>
            </a:pPr>
            <a:r>
              <a:rPr lang="en-US" sz="2400" dirty="0"/>
              <a:t>Plus or Minus error value reported based on </a:t>
            </a:r>
          </a:p>
          <a:p>
            <a:pPr marL="0" lvl="0" indent="0">
              <a:buNone/>
            </a:pPr>
            <a:r>
              <a:rPr lang="en-US" sz="2400" b="1" dirty="0"/>
              <a:t>Confidence level: </a:t>
            </a:r>
            <a:r>
              <a:rPr lang="en-US" sz="2400" dirty="0"/>
              <a:t>Percentage certain for the interval. Normal 95% or 99%</a:t>
            </a:r>
          </a:p>
          <a:p>
            <a:pPr marL="0" lvl="0" indent="0">
              <a:buNone/>
            </a:pPr>
            <a:r>
              <a:rPr lang="en-US" sz="2400" b="1" dirty="0"/>
              <a:t>Sample Size: </a:t>
            </a:r>
            <a:r>
              <a:rPr lang="en-US" sz="2400" dirty="0"/>
              <a:t>numbers of items surveyed. The more the better but no linear</a:t>
            </a:r>
          </a:p>
          <a:p>
            <a:pPr marL="0" lvl="0" indent="0">
              <a:buNone/>
            </a:pPr>
            <a:r>
              <a:rPr lang="en-US" sz="2400" b="1" dirty="0"/>
              <a:t>Population Size: </a:t>
            </a:r>
            <a:r>
              <a:rPr lang="en-US" sz="2400" dirty="0"/>
              <a:t>Total</a:t>
            </a:r>
            <a:r>
              <a:rPr lang="en-US" sz="2400" b="1" dirty="0"/>
              <a:t> </a:t>
            </a:r>
            <a:r>
              <a:rPr lang="en-US" sz="2400" dirty="0"/>
              <a:t>number that could be surveyed</a:t>
            </a:r>
          </a:p>
          <a:p>
            <a:pPr marL="0" lvl="0" indent="0">
              <a:buNone/>
            </a:pPr>
            <a:r>
              <a:rPr lang="en-US" sz="2400" b="1" dirty="0"/>
              <a:t>Percentage: </a:t>
            </a:r>
            <a:r>
              <a:rPr lang="en-US" sz="2400" dirty="0"/>
              <a:t>Likely outcome via population </a:t>
            </a:r>
            <a:r>
              <a:rPr lang="en-US" sz="2400" dirty="0" smtClean="0"/>
              <a:t>size</a:t>
            </a:r>
          </a:p>
          <a:p>
            <a:pPr marL="0" indent="0">
              <a:buNone/>
            </a:pPr>
            <a:r>
              <a:rPr lang="en-US" sz="2400" u="sng" dirty="0" smtClean="0">
                <a:hlinkClick r:id="rId2"/>
              </a:rPr>
              <a:t>https://www.surveysystem.com/sscalc.htm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12178"/>
              </p:ext>
            </p:extLst>
          </p:nvPr>
        </p:nvGraphicFramePr>
        <p:xfrm>
          <a:off x="838200" y="4018081"/>
          <a:ext cx="72623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268"/>
                <a:gridCol w="1721224"/>
                <a:gridCol w="1441524"/>
                <a:gridCol w="1506071"/>
                <a:gridCol w="1366221"/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Population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95%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99%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6,500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3.74%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4.93%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65,000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3.92%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5.16%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650,000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3.93%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5.18%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6,500,000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3.94%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5.18%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</a:tbl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Agile Testing &amp; Test Automation Summit, Denver CO USA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By Arnold Miller on 19 Dec 2019; </a:t>
            </a:r>
            <a:fld id="{A572B050-2063-4763-B461-96B5A32E8ECE}" type="slidenum">
              <a:rPr lang="en-US" smtClean="0"/>
              <a:pPr/>
              <a:t>11</a:t>
            </a:fld>
            <a:r>
              <a:rPr lang="en-US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6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73" y="87817"/>
            <a:ext cx="11090442" cy="96011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Example</a:t>
            </a:r>
            <a:r>
              <a:rPr lang="en-US" sz="4400" b="1" dirty="0"/>
              <a:t>: Compare Probability Sample Methods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98725" y="1047936"/>
            <a:ext cx="4158148" cy="4782709"/>
          </a:xfrm>
        </p:spPr>
        <p:txBody>
          <a:bodyPr>
            <a:normAutofit/>
          </a:bodyPr>
          <a:lstStyle/>
          <a:p>
            <a:r>
              <a:rPr lang="en-US" dirty="0"/>
              <a:t>On-Demand TV Shows (about 6,500 total population)</a:t>
            </a:r>
          </a:p>
          <a:p>
            <a:r>
              <a:rPr lang="en-US" dirty="0"/>
              <a:t>Web Site displays TV Shows in groups of 100 (Popular, Title, Critics, Added Date)</a:t>
            </a:r>
          </a:p>
          <a:p>
            <a:r>
              <a:rPr lang="en-US" dirty="0"/>
              <a:t>Evaluate TV Shows for attributes: Description, View Rating, Genre, and Network</a:t>
            </a:r>
          </a:p>
          <a:p>
            <a:pPr lvl="0"/>
            <a:r>
              <a:rPr lang="en-US" dirty="0" smtClean="0"/>
              <a:t>Percentage </a:t>
            </a:r>
            <a:r>
              <a:rPr lang="en-US" dirty="0"/>
              <a:t>has all these </a:t>
            </a:r>
            <a:r>
              <a:rPr lang="en-US" dirty="0" smtClean="0"/>
              <a:t>attributes</a:t>
            </a:r>
          </a:p>
          <a:p>
            <a:pPr lvl="0"/>
            <a:r>
              <a:rPr lang="en-US" dirty="0" smtClean="0"/>
              <a:t>Percentage missing </a:t>
            </a:r>
            <a:r>
              <a:rPr lang="en-US" dirty="0"/>
              <a:t>each one </a:t>
            </a:r>
            <a:r>
              <a:rPr lang="en-US" dirty="0" smtClean="0"/>
              <a:t>attributes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Description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View Rating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Genre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Network</a:t>
            </a:r>
            <a:endParaRPr lang="en-US" dirty="0"/>
          </a:p>
        </p:txBody>
      </p:sp>
      <p:pic>
        <p:nvPicPr>
          <p:cNvPr id="10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9" r="14969"/>
          <a:stretch>
            <a:fillRect/>
          </a:stretch>
        </p:blipFill>
        <p:spPr>
          <a:xfrm>
            <a:off x="4556873" y="1047936"/>
            <a:ext cx="6717142" cy="5262768"/>
          </a:xfrm>
        </p:spPr>
      </p:pic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Agile Testing &amp; Test Automation Summit, Denver CO USA</a:t>
            </a:r>
            <a:endParaRPr lang="en-US" dirty="0" smtClean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By Arnold Miller on 19 Dec 2019; </a:t>
            </a:r>
            <a:fld id="{A572B050-2063-4763-B461-96B5A32E8ECE}" type="slidenum">
              <a:rPr lang="en-US" smtClean="0"/>
              <a:pPr/>
              <a:t>12</a:t>
            </a:fld>
            <a:r>
              <a:rPr lang="en-US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76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Models Evaluation Execution time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09252"/>
            <a:ext cx="10515600" cy="47677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Total Population </a:t>
            </a:r>
            <a:r>
              <a:rPr lang="en-US" dirty="0"/>
              <a:t>via 65 groups of 100, just like Web site</a:t>
            </a:r>
          </a:p>
          <a:p>
            <a:pPr lvl="0"/>
            <a:r>
              <a:rPr lang="en-US" dirty="0"/>
              <a:t>Execution time about </a:t>
            </a:r>
            <a:r>
              <a:rPr lang="en-US" dirty="0" smtClean="0"/>
              <a:t>7.2 </a:t>
            </a:r>
            <a:r>
              <a:rPr lang="en-US" dirty="0"/>
              <a:t>minutes </a:t>
            </a:r>
            <a:r>
              <a:rPr lang="en-US" dirty="0" smtClean="0"/>
              <a:t>(50% more </a:t>
            </a:r>
            <a:r>
              <a:rPr lang="en-US" dirty="0" smtClean="0"/>
              <a:t>than Simple Random)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Simple Random</a:t>
            </a:r>
            <a:r>
              <a:rPr lang="en-US" dirty="0"/>
              <a:t> 620 individual items </a:t>
            </a:r>
          </a:p>
          <a:p>
            <a:pPr lvl="0"/>
            <a:r>
              <a:rPr lang="en-US" dirty="0"/>
              <a:t>Execution time about 4.8 </a:t>
            </a:r>
            <a:r>
              <a:rPr lang="en-US" dirty="0" smtClean="0"/>
              <a:t>minutes (Baseline execution time)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Stratified</a:t>
            </a:r>
            <a:r>
              <a:rPr lang="en-US" dirty="0"/>
              <a:t> via Starting Letter Strata with pro-rated Simple Random individual items </a:t>
            </a:r>
          </a:p>
          <a:p>
            <a:pPr lvl="0"/>
            <a:r>
              <a:rPr lang="en-US" dirty="0"/>
              <a:t>620 individual items pro-rated via Strata population with minimum 1 per Strata</a:t>
            </a:r>
          </a:p>
          <a:p>
            <a:pPr lvl="0"/>
            <a:r>
              <a:rPr lang="en-US" dirty="0"/>
              <a:t>Execution time about 5.3 minutes (10% more than Simple Random)</a:t>
            </a:r>
          </a:p>
          <a:p>
            <a:pPr marL="0" indent="0">
              <a:buNone/>
            </a:pPr>
            <a:r>
              <a:rPr lang="en-US" b="1" dirty="0"/>
              <a:t>Cluster </a:t>
            </a:r>
            <a:r>
              <a:rPr lang="en-US" dirty="0"/>
              <a:t>via 62 Simple Random groups of 10</a:t>
            </a:r>
          </a:p>
          <a:p>
            <a:pPr lvl="0"/>
            <a:r>
              <a:rPr lang="en-US" dirty="0"/>
              <a:t>Evaluate all items in group</a:t>
            </a:r>
          </a:p>
          <a:p>
            <a:pPr lvl="0"/>
            <a:r>
              <a:rPr lang="en-US" dirty="0"/>
              <a:t>Execution time about </a:t>
            </a:r>
            <a:r>
              <a:rPr lang="en-US" dirty="0" smtClean="0"/>
              <a:t>1.2 </a:t>
            </a:r>
            <a:r>
              <a:rPr lang="en-US" dirty="0"/>
              <a:t>minutes (about </a:t>
            </a:r>
            <a:r>
              <a:rPr lang="en-US" dirty="0" smtClean="0"/>
              <a:t>75% </a:t>
            </a:r>
            <a:r>
              <a:rPr lang="en-US" dirty="0"/>
              <a:t>less than Simple Random)</a:t>
            </a:r>
          </a:p>
          <a:p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Agile Testing &amp; Test Automation Summit, Denver CO USA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By Arnold Miller on 19 Dec 2019; </a:t>
            </a:r>
            <a:fld id="{A572B050-2063-4763-B461-96B5A32E8ECE}" type="slidenum">
              <a:rPr lang="en-US" smtClean="0"/>
              <a:pPr/>
              <a:t>13</a:t>
            </a:fld>
            <a:r>
              <a:rPr lang="en-US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0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97"/>
            <a:ext cx="10515600" cy="94932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Example: Attribute – Have All </a:t>
            </a:r>
            <a:endParaRPr lang="en-US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846290"/>
              </p:ext>
            </p:extLst>
          </p:nvPr>
        </p:nvGraphicFramePr>
        <p:xfrm>
          <a:off x="838200" y="1968649"/>
          <a:ext cx="1051559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19"/>
                <a:gridCol w="2103119"/>
                <a:gridCol w="2103119"/>
                <a:gridCol w="2103119"/>
                <a:gridCol w="2103119"/>
              </a:tblGrid>
              <a:tr h="22781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Population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95%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99%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6,500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2.99%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3.94%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</a:tbl>
          </a:graphicData>
        </a:graphic>
      </p:graphicFrame>
      <p:sp>
        <p:nvSpPr>
          <p:cNvPr id="16" name="Text Placeholder 15"/>
          <p:cNvSpPr>
            <a:spLocks noGrp="1"/>
          </p:cNvSpPr>
          <p:nvPr>
            <p:ph type="body" idx="4294967295"/>
          </p:nvPr>
        </p:nvSpPr>
        <p:spPr>
          <a:xfrm>
            <a:off x="838200" y="1222713"/>
            <a:ext cx="10515595" cy="543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/>
              <a:t>Historically</a:t>
            </a:r>
            <a:r>
              <a:rPr lang="en-US" b="0" dirty="0"/>
              <a:t>: </a:t>
            </a:r>
            <a:r>
              <a:rPr lang="en-US" b="0" dirty="0" smtClean="0"/>
              <a:t>80% have Description, View Rating, Genre and Network</a:t>
            </a: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150429"/>
              </p:ext>
            </p:extLst>
          </p:nvPr>
        </p:nvGraphicFramePr>
        <p:xfrm>
          <a:off x="1088316" y="30279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29" y="3238051"/>
            <a:ext cx="5723066" cy="2756994"/>
          </a:xfrm>
          <a:prstGeom prst="rect">
            <a:avLst/>
          </a:prstGeom>
        </p:spPr>
      </p:pic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Agile Testing &amp; Test Automation Summit, Denver CO USA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By Arnold Miller on 19 Dec 2019; </a:t>
            </a:r>
            <a:fld id="{A572B050-2063-4763-B461-96B5A32E8ECE}" type="slidenum">
              <a:rPr lang="en-US" smtClean="0"/>
              <a:pPr/>
              <a:t>14</a:t>
            </a:fld>
            <a:r>
              <a:rPr lang="en-US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4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97"/>
            <a:ext cx="10515600" cy="949325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Example: Attribute – </a:t>
            </a:r>
            <a:r>
              <a:rPr lang="en-US" b="1" dirty="0"/>
              <a:t>No Description</a:t>
            </a:r>
            <a:r>
              <a:rPr lang="en-US" b="1" dirty="0" smtClean="0"/>
              <a:t> </a:t>
            </a:r>
            <a:endParaRPr lang="en-US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778878"/>
              </p:ext>
            </p:extLst>
          </p:nvPr>
        </p:nvGraphicFramePr>
        <p:xfrm>
          <a:off x="838200" y="1968649"/>
          <a:ext cx="1051559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19"/>
                <a:gridCol w="2103119"/>
                <a:gridCol w="2103119"/>
                <a:gridCol w="2103119"/>
                <a:gridCol w="2103119"/>
              </a:tblGrid>
              <a:tr h="22781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Population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95%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99%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6,500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2.81%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</a:tbl>
          </a:graphicData>
        </a:graphic>
      </p:graphicFrame>
      <p:sp>
        <p:nvSpPr>
          <p:cNvPr id="16" name="Text Placeholder 15"/>
          <p:cNvSpPr>
            <a:spLocks noGrp="1"/>
          </p:cNvSpPr>
          <p:nvPr>
            <p:ph type="body" idx="4294967295"/>
          </p:nvPr>
        </p:nvSpPr>
        <p:spPr>
          <a:xfrm>
            <a:off x="813992" y="1236080"/>
            <a:ext cx="10564009" cy="543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/>
              <a:t>Historically</a:t>
            </a:r>
            <a:r>
              <a:rPr lang="en-US" b="0" dirty="0"/>
              <a:t>: </a:t>
            </a:r>
            <a:r>
              <a:rPr lang="en-US" dirty="0"/>
              <a:t>17% are missing Description</a:t>
            </a:r>
            <a:endParaRPr lang="en-US" b="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72150" y="3238500"/>
          <a:ext cx="6477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72150" y="3238500"/>
          <a:ext cx="6477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032212"/>
              </p:ext>
            </p:extLst>
          </p:nvPr>
        </p:nvGraphicFramePr>
        <p:xfrm>
          <a:off x="988019" y="32380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20" y="3238051"/>
            <a:ext cx="5817982" cy="2759785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Agile Testing &amp; Test Automation Summit, Denver CO USA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By Arnold Miller on 19 Dec 2019; </a:t>
            </a:r>
            <a:fld id="{A572B050-2063-4763-B461-96B5A32E8ECE}" type="slidenum">
              <a:rPr lang="en-US" smtClean="0"/>
              <a:pPr/>
              <a:t>15</a:t>
            </a:fld>
            <a:r>
              <a:rPr lang="en-US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97"/>
            <a:ext cx="10515600" cy="949325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Example: Attribute – </a:t>
            </a:r>
            <a:r>
              <a:rPr lang="en-US" b="1" dirty="0"/>
              <a:t>No View Rating</a:t>
            </a:r>
            <a:endParaRPr lang="en-US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038336"/>
              </p:ext>
            </p:extLst>
          </p:nvPr>
        </p:nvGraphicFramePr>
        <p:xfrm>
          <a:off x="838200" y="1968649"/>
          <a:ext cx="1051559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19"/>
                <a:gridCol w="2103119"/>
                <a:gridCol w="2103119"/>
                <a:gridCol w="2103119"/>
                <a:gridCol w="2103119"/>
              </a:tblGrid>
              <a:tr h="22781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Population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95%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99%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6,500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1.05%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1.38%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</a:tbl>
          </a:graphicData>
        </a:graphic>
      </p:graphicFrame>
      <p:sp>
        <p:nvSpPr>
          <p:cNvPr id="16" name="Text Placeholder 15"/>
          <p:cNvSpPr>
            <a:spLocks noGrp="1"/>
          </p:cNvSpPr>
          <p:nvPr>
            <p:ph type="body" idx="4294967295"/>
          </p:nvPr>
        </p:nvSpPr>
        <p:spPr>
          <a:xfrm>
            <a:off x="813992" y="1236080"/>
            <a:ext cx="10564009" cy="543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/>
              <a:t>Historically</a:t>
            </a:r>
            <a:r>
              <a:rPr lang="en-US" b="0" dirty="0"/>
              <a:t>: </a:t>
            </a:r>
            <a:r>
              <a:rPr lang="en-US" dirty="0"/>
              <a:t>2% are missing View </a:t>
            </a:r>
            <a:r>
              <a:rPr lang="en-US" dirty="0" smtClean="0"/>
              <a:t>Rating</a:t>
            </a:r>
            <a:endParaRPr lang="en-US" b="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72150" y="3238500"/>
          <a:ext cx="6477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72150" y="3238500"/>
          <a:ext cx="6477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2334129"/>
              </p:ext>
            </p:extLst>
          </p:nvPr>
        </p:nvGraphicFramePr>
        <p:xfrm>
          <a:off x="988020" y="312240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20" y="3178390"/>
            <a:ext cx="5817981" cy="2687217"/>
          </a:xfrm>
          <a:prstGeom prst="rect">
            <a:avLst/>
          </a:prstGeom>
        </p:spPr>
      </p:pic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Agile Testing &amp; Test Automation Summit, Denver CO USA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By Arnold Miller on 19 Dec 2019; </a:t>
            </a:r>
            <a:fld id="{A572B050-2063-4763-B461-96B5A32E8ECE}" type="slidenum">
              <a:rPr lang="en-US" smtClean="0"/>
              <a:pPr/>
              <a:t>16</a:t>
            </a:fld>
            <a:r>
              <a:rPr lang="en-US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5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97"/>
            <a:ext cx="10515600" cy="949325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Example: Attribute – </a:t>
            </a:r>
            <a:r>
              <a:rPr lang="en-US" b="1" dirty="0"/>
              <a:t>No </a:t>
            </a:r>
            <a:r>
              <a:rPr lang="en-US" b="1" dirty="0" smtClean="0"/>
              <a:t>Genre</a:t>
            </a:r>
            <a:endParaRPr lang="en-US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</p:nvPr>
        </p:nvGraphicFramePr>
        <p:xfrm>
          <a:off x="838200" y="1968649"/>
          <a:ext cx="1051559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19"/>
                <a:gridCol w="2103119"/>
                <a:gridCol w="2103119"/>
                <a:gridCol w="2103119"/>
                <a:gridCol w="2103119"/>
              </a:tblGrid>
              <a:tr h="22781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Population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95%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99%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6,500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1.05%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1.38%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</a:tbl>
          </a:graphicData>
        </a:graphic>
      </p:graphicFrame>
      <p:sp>
        <p:nvSpPr>
          <p:cNvPr id="16" name="Text Placeholder 15"/>
          <p:cNvSpPr>
            <a:spLocks noGrp="1"/>
          </p:cNvSpPr>
          <p:nvPr>
            <p:ph type="body" idx="4294967295"/>
          </p:nvPr>
        </p:nvSpPr>
        <p:spPr>
          <a:xfrm>
            <a:off x="813992" y="1236080"/>
            <a:ext cx="10564009" cy="543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/>
              <a:t>Historically</a:t>
            </a:r>
            <a:r>
              <a:rPr lang="en-US" b="0" dirty="0"/>
              <a:t>: </a:t>
            </a:r>
            <a:r>
              <a:rPr lang="en-US" dirty="0"/>
              <a:t>2% are missing </a:t>
            </a:r>
            <a:r>
              <a:rPr lang="en-US" dirty="0" smtClean="0"/>
              <a:t>Genre</a:t>
            </a: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72150" y="3238500"/>
          <a:ext cx="6477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72150" y="3238500"/>
          <a:ext cx="6477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2552505"/>
              </p:ext>
            </p:extLst>
          </p:nvPr>
        </p:nvGraphicFramePr>
        <p:xfrm>
          <a:off x="801551" y="31686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551" y="2968605"/>
            <a:ext cx="5817981" cy="3143250"/>
          </a:xfrm>
          <a:prstGeom prst="rect">
            <a:avLst/>
          </a:prstGeom>
        </p:spPr>
      </p:pic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Agile Testing &amp; Test Automation Summit, Denver CO USA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By Arnold Miller on 19 Dec 2019; </a:t>
            </a:r>
            <a:fld id="{A572B050-2063-4763-B461-96B5A32E8ECE}" type="slidenum">
              <a:rPr lang="en-US" smtClean="0"/>
              <a:pPr/>
              <a:t>17</a:t>
            </a:fld>
            <a:r>
              <a:rPr lang="en-US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86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97"/>
            <a:ext cx="10515600" cy="949325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Example: Attribute – </a:t>
            </a:r>
            <a:r>
              <a:rPr lang="en-US" b="1" dirty="0"/>
              <a:t>No </a:t>
            </a:r>
            <a:r>
              <a:rPr lang="en-US" b="1" dirty="0" smtClean="0"/>
              <a:t>Network</a:t>
            </a:r>
            <a:endParaRPr lang="en-US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821624"/>
              </p:ext>
            </p:extLst>
          </p:nvPr>
        </p:nvGraphicFramePr>
        <p:xfrm>
          <a:off x="838200" y="1968649"/>
          <a:ext cx="1051559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19"/>
                <a:gridCol w="2103119"/>
                <a:gridCol w="2103119"/>
                <a:gridCol w="2103119"/>
                <a:gridCol w="2103119"/>
              </a:tblGrid>
              <a:tr h="22781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Population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95%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99%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6,500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0.98%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</a:tbl>
          </a:graphicData>
        </a:graphic>
      </p:graphicFrame>
      <p:sp>
        <p:nvSpPr>
          <p:cNvPr id="16" name="Text Placeholder 15"/>
          <p:cNvSpPr>
            <a:spLocks noGrp="1"/>
          </p:cNvSpPr>
          <p:nvPr>
            <p:ph type="body" idx="4294967295"/>
          </p:nvPr>
        </p:nvSpPr>
        <p:spPr>
          <a:xfrm>
            <a:off x="813992" y="1236080"/>
            <a:ext cx="10564009" cy="543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/>
              <a:t>Historically</a:t>
            </a:r>
            <a:r>
              <a:rPr lang="en-US" b="0" dirty="0"/>
              <a:t>: </a:t>
            </a:r>
            <a:r>
              <a:rPr lang="en-US" dirty="0"/>
              <a:t>2% are missing </a:t>
            </a:r>
            <a:r>
              <a:rPr lang="en-US" dirty="0" smtClean="0"/>
              <a:t>Network</a:t>
            </a: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72150" y="3238500"/>
          <a:ext cx="6477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72150" y="3238500"/>
          <a:ext cx="6477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77062"/>
              </p:ext>
            </p:extLst>
          </p:nvPr>
        </p:nvGraphicFramePr>
        <p:xfrm>
          <a:off x="988019" y="29783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885" y="2904474"/>
            <a:ext cx="5913116" cy="2890981"/>
          </a:xfrm>
          <a:prstGeom prst="rect">
            <a:avLst/>
          </a:prstGeom>
        </p:spPr>
      </p:pic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Agile Testing &amp; Test Automation Summit, Denver CO USA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By Arnold Miller on 19 Dec 2019; </a:t>
            </a:r>
            <a:fld id="{A572B050-2063-4763-B461-96B5A32E8ECE}" type="slidenum">
              <a:rPr lang="en-US" smtClean="0"/>
              <a:pPr/>
              <a:t>18</a:t>
            </a:fld>
            <a:r>
              <a:rPr lang="en-US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32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0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1220"/>
            <a:ext cx="10515600" cy="27566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these Methods seem to evaluate within 95% Confidence Interval</a:t>
            </a:r>
          </a:p>
          <a:p>
            <a:pPr lvl="0"/>
            <a:r>
              <a:rPr lang="en-US" b="1" dirty="0"/>
              <a:t>Simple Random </a:t>
            </a:r>
            <a:r>
              <a:rPr lang="en-US" dirty="0"/>
              <a:t>individual items</a:t>
            </a:r>
            <a:r>
              <a:rPr lang="en-US" b="1" dirty="0"/>
              <a:t> </a:t>
            </a:r>
            <a:endParaRPr lang="en-US" dirty="0"/>
          </a:p>
          <a:p>
            <a:pPr lvl="0"/>
            <a:r>
              <a:rPr lang="en-US" b="1" dirty="0"/>
              <a:t>Stratified </a:t>
            </a:r>
            <a:r>
              <a:rPr lang="en-US" dirty="0"/>
              <a:t>via Starting </a:t>
            </a:r>
            <a:r>
              <a:rPr lang="en-US" dirty="0" smtClean="0"/>
              <a:t>Letter with pro-rate </a:t>
            </a:r>
            <a:r>
              <a:rPr lang="en-US" dirty="0" smtClean="0"/>
              <a:t>simple random</a:t>
            </a:r>
            <a:endParaRPr lang="en-US" dirty="0"/>
          </a:p>
          <a:p>
            <a:pPr lvl="0"/>
            <a:r>
              <a:rPr lang="en-US" b="1" dirty="0"/>
              <a:t>Cluster </a:t>
            </a:r>
            <a:r>
              <a:rPr lang="en-US" dirty="0"/>
              <a:t>via Simple Random groups of </a:t>
            </a:r>
            <a:r>
              <a:rPr lang="en-US" dirty="0" smtClean="0"/>
              <a:t>10 (all evaluated)</a:t>
            </a:r>
            <a:endParaRPr lang="en-US" dirty="0"/>
          </a:p>
          <a:p>
            <a:r>
              <a:rPr lang="en-US" dirty="0"/>
              <a:t>Choose </a:t>
            </a:r>
            <a:r>
              <a:rPr lang="en-US" dirty="0" smtClean="0"/>
              <a:t>daily </a:t>
            </a:r>
            <a:r>
              <a:rPr lang="en-US" b="1" dirty="0" smtClean="0"/>
              <a:t>Cluster </a:t>
            </a:r>
            <a:r>
              <a:rPr lang="en-US" dirty="0"/>
              <a:t>as takes 75% less time than </a:t>
            </a:r>
            <a:r>
              <a:rPr lang="en-US" b="1" dirty="0"/>
              <a:t>Simple </a:t>
            </a:r>
            <a:r>
              <a:rPr lang="en-US" b="1" dirty="0" smtClean="0"/>
              <a:t>Random</a:t>
            </a:r>
          </a:p>
          <a:p>
            <a:r>
              <a:rPr lang="en-US" dirty="0" smtClean="0"/>
              <a:t>Continue weekly </a:t>
            </a:r>
            <a:r>
              <a:rPr lang="en-US" b="1" dirty="0" smtClean="0"/>
              <a:t>Simple Random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dirty="0" smtClean="0"/>
              <a:t>Stratified </a:t>
            </a:r>
            <a:r>
              <a:rPr lang="en-US" dirty="0" smtClean="0"/>
              <a:t>methods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212162"/>
              </p:ext>
            </p:extLst>
          </p:nvPr>
        </p:nvGraphicFramePr>
        <p:xfrm>
          <a:off x="838200" y="376786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Agile Testing &amp; Test Automation Summit, Denver CO USA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By Arnold Miller on 19 Dec 2019; </a:t>
            </a:r>
            <a:fld id="{A572B050-2063-4763-B461-96B5A32E8ECE}" type="slidenum">
              <a:rPr lang="en-US" smtClean="0"/>
              <a:pPr/>
              <a:t>19</a:t>
            </a:fld>
            <a:r>
              <a:rPr lang="en-US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Machine Learning / Artificial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Examples</a:t>
            </a:r>
          </a:p>
          <a:p>
            <a:pPr lvl="0"/>
            <a:r>
              <a:rPr lang="en-US" dirty="0" smtClean="0"/>
              <a:t>Self-Driving </a:t>
            </a:r>
            <a:r>
              <a:rPr lang="en-US" dirty="0"/>
              <a:t>Vehicle; Hazard Warnings</a:t>
            </a:r>
          </a:p>
          <a:p>
            <a:pPr lvl="0"/>
            <a:r>
              <a:rPr lang="en-US" dirty="0"/>
              <a:t>Disability Vision, Sound Recognition</a:t>
            </a:r>
          </a:p>
          <a:p>
            <a:pPr lvl="0"/>
            <a:r>
              <a:rPr lang="en-US" dirty="0"/>
              <a:t>Security Physical, Cyber; Threat Detection</a:t>
            </a:r>
          </a:p>
          <a:p>
            <a:pPr lvl="0"/>
            <a:r>
              <a:rPr lang="en-US" dirty="0"/>
              <a:t>Equipment and Health Diagnostics</a:t>
            </a:r>
          </a:p>
          <a:p>
            <a:pPr lvl="0"/>
            <a:r>
              <a:rPr lang="en-US" dirty="0"/>
              <a:t>Election Voting Predictions </a:t>
            </a:r>
          </a:p>
          <a:p>
            <a:pPr lvl="0"/>
            <a:r>
              <a:rPr lang="en-US" dirty="0"/>
              <a:t>Call Center, Customer Care Analysis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Agile Testing &amp; Test Automation Summit, Denver CO USA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By Arnold Miller on 19 Dec 2019; </a:t>
            </a:r>
            <a:fld id="{A572B050-2063-4763-B461-96B5A32E8ECE}" type="slidenum">
              <a:rPr lang="en-US" smtClean="0"/>
              <a:pPr/>
              <a:t>2</a:t>
            </a:fld>
            <a:r>
              <a:rPr lang="en-US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8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Your </a:t>
            </a:r>
            <a:r>
              <a:rPr lang="en-US" b="1" dirty="0" smtClean="0"/>
              <a:t>Follow-up and 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Based on this information </a:t>
            </a:r>
          </a:p>
          <a:p>
            <a:r>
              <a:rPr lang="en-US" dirty="0"/>
              <a:t>You should be able to expand </a:t>
            </a:r>
            <a:r>
              <a:rPr lang="en-US" dirty="0" smtClean="0"/>
              <a:t>the </a:t>
            </a:r>
            <a:r>
              <a:rPr lang="en-US" dirty="0"/>
              <a:t>example</a:t>
            </a:r>
          </a:p>
          <a:p>
            <a:r>
              <a:rPr lang="en-US" dirty="0"/>
              <a:t>To Validate Machine Learning Algorithms using</a:t>
            </a:r>
          </a:p>
          <a:p>
            <a:r>
              <a:rPr lang="en-US" dirty="0"/>
              <a:t>Probability (Statistical) Sample </a:t>
            </a:r>
            <a:r>
              <a:rPr lang="en-US" dirty="0" smtClean="0"/>
              <a:t>Methods</a:t>
            </a:r>
          </a:p>
          <a:p>
            <a:pPr marL="0" indent="0">
              <a:buNone/>
            </a:pPr>
            <a:r>
              <a:rPr lang="en-US" dirty="0" smtClean="0"/>
              <a:t>Thanks</a:t>
            </a:r>
          </a:p>
          <a:p>
            <a:r>
              <a:rPr lang="en-US" dirty="0" smtClean="0"/>
              <a:t>Arnold Miller, Sr. SDET </a:t>
            </a:r>
            <a:r>
              <a:rPr lang="en-US" dirty="0"/>
              <a:t>(Sw. QA-Tester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arnold.miller0@gmail.com</a:t>
            </a:r>
            <a:endParaRPr lang="en-US" dirty="0" smtClean="0"/>
          </a:p>
          <a:p>
            <a:r>
              <a:rPr lang="en-US" dirty="0" err="1" smtClean="0"/>
              <a:t>Linkedin</a:t>
            </a:r>
            <a:r>
              <a:rPr lang="en-US" dirty="0" smtClean="0"/>
              <a:t>: </a:t>
            </a:r>
            <a:r>
              <a:rPr lang="en-US" u="sng" dirty="0">
                <a:hlinkClick r:id="rId3"/>
              </a:rPr>
              <a:t>http://www.linkedin.com/pub/arnold-miller/13/47b/a87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Agile Testing &amp; Test Automation Summit, Denver CO USA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By Arnold Miller on 19 Dec 2019; </a:t>
            </a:r>
            <a:fld id="{A572B050-2063-4763-B461-96B5A32E8ECE}" type="slidenum">
              <a:rPr lang="en-US" smtClean="0"/>
              <a:pPr/>
              <a:t>20</a:t>
            </a:fld>
            <a:r>
              <a:rPr lang="en-US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9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Validation via Sampling </a:t>
            </a:r>
            <a:r>
              <a:rPr lang="en-US" b="1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Sampling method refers to the way that observations are selected from a </a:t>
            </a:r>
            <a:r>
              <a:rPr lang="en-US" b="1" dirty="0"/>
              <a:t>population</a:t>
            </a:r>
            <a:r>
              <a:rPr lang="en-US" dirty="0"/>
              <a:t> to be in the </a:t>
            </a:r>
            <a:r>
              <a:rPr lang="en-US" b="1" dirty="0"/>
              <a:t>sample</a:t>
            </a:r>
            <a:r>
              <a:rPr lang="en-US" dirty="0"/>
              <a:t> for a </a:t>
            </a:r>
            <a:r>
              <a:rPr lang="en-US" b="1" dirty="0"/>
              <a:t>survey sample</a:t>
            </a:r>
            <a:endParaRPr lang="en-US" dirty="0"/>
          </a:p>
          <a:p>
            <a:pPr marL="0" indent="0">
              <a:buNone/>
            </a:pPr>
            <a:r>
              <a:rPr lang="en-US" u="sng" dirty="0" smtClean="0">
                <a:hlinkClick r:id="rId2"/>
              </a:rPr>
              <a:t>https://stattrek.com/survey-research/sampling-methods.aspx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reason for conducting a sample survey is to </a:t>
            </a:r>
            <a:r>
              <a:rPr lang="en-US" b="1" dirty="0"/>
              <a:t>estimate</a:t>
            </a:r>
            <a:r>
              <a:rPr lang="en-US" dirty="0"/>
              <a:t> the </a:t>
            </a:r>
            <a:r>
              <a:rPr lang="en-US" b="1" dirty="0"/>
              <a:t>value</a:t>
            </a:r>
            <a:r>
              <a:rPr lang="en-US" dirty="0"/>
              <a:t> of some </a:t>
            </a:r>
            <a:r>
              <a:rPr lang="en-US" b="1" dirty="0"/>
              <a:t>attribute</a:t>
            </a:r>
            <a:r>
              <a:rPr lang="en-US" dirty="0"/>
              <a:t> of a </a:t>
            </a:r>
            <a:r>
              <a:rPr lang="en-US" b="1" dirty="0"/>
              <a:t>population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Population parameter</a:t>
            </a:r>
            <a:r>
              <a:rPr lang="en-US" dirty="0"/>
              <a:t>. A population parameter is the true value of a population attribute.</a:t>
            </a:r>
          </a:p>
          <a:p>
            <a:pPr lvl="0"/>
            <a:r>
              <a:rPr lang="en-US" b="1" dirty="0"/>
              <a:t>Sample statistic</a:t>
            </a:r>
            <a:r>
              <a:rPr lang="en-US" dirty="0"/>
              <a:t>. A sample statistic is an estimate, based on sample data, of a population parameter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Agile Testing &amp; Test Automation Summit, Denver CO USA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By Arnold Miller on 19 Dec 2019; </a:t>
            </a:r>
            <a:fld id="{A572B050-2063-4763-B461-96B5A32E8ECE}" type="slidenum">
              <a:rPr lang="en-US" smtClean="0"/>
              <a:pPr/>
              <a:t>3</a:t>
            </a:fld>
            <a:r>
              <a:rPr lang="en-US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Non-Probability Sample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 not know the probability that each population element will be chosen, </a:t>
            </a:r>
          </a:p>
          <a:p>
            <a:pPr marL="0" indent="0">
              <a:buNone/>
            </a:pPr>
            <a:r>
              <a:rPr lang="en-US" dirty="0"/>
              <a:t>Cannot be certain that each population element has a non-zero chance of being chosen. </a:t>
            </a:r>
          </a:p>
          <a:p>
            <a:pPr marL="0" indent="0">
              <a:buNone/>
            </a:pPr>
            <a:r>
              <a:rPr lang="en-US" dirty="0"/>
              <a:t>Two Main types are:</a:t>
            </a:r>
          </a:p>
          <a:p>
            <a:pPr lvl="0"/>
            <a:r>
              <a:rPr lang="en-US" b="1" dirty="0"/>
              <a:t>Voluntary </a:t>
            </a:r>
            <a:r>
              <a:rPr lang="en-US" b="1" dirty="0" smtClean="0"/>
              <a:t>sample</a:t>
            </a:r>
            <a:r>
              <a:rPr lang="en-US" dirty="0" smtClean="0"/>
              <a:t>. Made </a:t>
            </a:r>
            <a:r>
              <a:rPr lang="en-US" dirty="0"/>
              <a:t>up of </a:t>
            </a:r>
            <a:r>
              <a:rPr lang="en-US" dirty="0" smtClean="0"/>
              <a:t>people who self-select </a:t>
            </a:r>
            <a:r>
              <a:rPr lang="en-US" dirty="0"/>
              <a:t>into the survey. Often, these folks have a strong interest in the main topic of the survey.</a:t>
            </a:r>
          </a:p>
          <a:p>
            <a:pPr lvl="0"/>
            <a:r>
              <a:rPr lang="en-US" b="1" dirty="0"/>
              <a:t>Convenience sample</a:t>
            </a:r>
            <a:r>
              <a:rPr lang="en-US" dirty="0"/>
              <a:t>. Made </a:t>
            </a:r>
            <a:r>
              <a:rPr lang="en-US" dirty="0" smtClean="0"/>
              <a:t>up </a:t>
            </a:r>
            <a:r>
              <a:rPr lang="en-US" dirty="0"/>
              <a:t>of people who are easy to reach.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Agile Testing &amp; Test Automation Summit, Denver CO USA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By Arnold Miller on 19 Dec 2019; </a:t>
            </a:r>
            <a:fld id="{A572B050-2063-4763-B461-96B5A32E8ECE}" type="slidenum">
              <a:rPr lang="en-US" smtClean="0"/>
              <a:pPr/>
              <a:t>4</a:t>
            </a:fld>
            <a:r>
              <a:rPr lang="en-US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2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Probability Sample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population element has a known (non-zero) chance of being chosen for the sample. </a:t>
            </a:r>
          </a:p>
          <a:p>
            <a:pPr marL="0" indent="0">
              <a:buNone/>
            </a:pPr>
            <a:r>
              <a:rPr lang="en-US" dirty="0"/>
              <a:t>Main Sampling Methods</a:t>
            </a:r>
          </a:p>
          <a:p>
            <a:pPr lvl="0"/>
            <a:r>
              <a:rPr lang="en-US" b="1" dirty="0"/>
              <a:t>Simple </a:t>
            </a:r>
            <a:r>
              <a:rPr lang="en-US" b="1" dirty="0" smtClean="0"/>
              <a:t>Random</a:t>
            </a:r>
            <a:r>
              <a:rPr lang="en-US" dirty="0" smtClean="0"/>
              <a:t> </a:t>
            </a:r>
            <a:endParaRPr lang="en-US" dirty="0"/>
          </a:p>
          <a:p>
            <a:pPr lvl="0"/>
            <a:r>
              <a:rPr lang="en-US" b="1" dirty="0"/>
              <a:t>Stratified </a:t>
            </a:r>
            <a:endParaRPr lang="en-US" dirty="0"/>
          </a:p>
          <a:p>
            <a:pPr lvl="0"/>
            <a:r>
              <a:rPr lang="en-US" b="1" dirty="0"/>
              <a:t>Cluster </a:t>
            </a:r>
            <a:endParaRPr lang="en-US" dirty="0"/>
          </a:p>
          <a:p>
            <a:pPr lvl="0"/>
            <a:r>
              <a:rPr lang="en-US" b="1" dirty="0"/>
              <a:t>Multistage </a:t>
            </a:r>
            <a:endParaRPr lang="en-US" dirty="0"/>
          </a:p>
          <a:p>
            <a:pPr lvl="0"/>
            <a:r>
              <a:rPr lang="en-US" b="1" dirty="0"/>
              <a:t>Systematic Random </a:t>
            </a:r>
            <a:endParaRPr lang="en-US" dirty="0"/>
          </a:p>
          <a:p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Agile Testing &amp; Test Automation Summit, Denver CO USA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By Arnold Miller on 19 Dec 2019; </a:t>
            </a:r>
            <a:fld id="{A572B050-2063-4763-B461-96B5A32E8ECE}" type="slidenum">
              <a:rPr lang="en-US" smtClean="0"/>
              <a:pPr/>
              <a:t>5</a:t>
            </a:fld>
            <a:r>
              <a:rPr lang="en-US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0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Random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6221"/>
            <a:ext cx="10515600" cy="4810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Property</a:t>
            </a:r>
          </a:p>
          <a:p>
            <a:pPr lvl="0"/>
            <a:r>
              <a:rPr lang="en-US" dirty="0"/>
              <a:t>The population consists of N objects.</a:t>
            </a:r>
          </a:p>
          <a:p>
            <a:pPr lvl="0"/>
            <a:r>
              <a:rPr lang="en-US" dirty="0"/>
              <a:t>The sample consists of n objects.</a:t>
            </a:r>
          </a:p>
          <a:p>
            <a:pPr lvl="0"/>
            <a:r>
              <a:rPr lang="en-US" dirty="0"/>
              <a:t>All possible samples of n objects are equally likely to occur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Lottery method. </a:t>
            </a:r>
          </a:p>
          <a:p>
            <a:pPr lvl="0"/>
            <a:r>
              <a:rPr lang="en-US" dirty="0"/>
              <a:t>Each of the N population members is assigned a unique number. </a:t>
            </a:r>
          </a:p>
          <a:p>
            <a:pPr lvl="0"/>
            <a:r>
              <a:rPr lang="en-US" dirty="0"/>
              <a:t>The numbers are placed in a bowl and thoroughly mixed. </a:t>
            </a:r>
          </a:p>
          <a:p>
            <a:pPr lvl="0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blind-folded researcher selects n numbers. </a:t>
            </a:r>
          </a:p>
          <a:p>
            <a:pPr lvl="0"/>
            <a:r>
              <a:rPr lang="en-US" dirty="0"/>
              <a:t>Survey only members that have the selected numbers</a:t>
            </a:r>
          </a:p>
          <a:p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Agile Testing &amp; Test Automation Summit, Denver CO USA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By Arnold Miller on 19 Dec 2019; </a:t>
            </a:r>
            <a:fld id="{A572B050-2063-4763-B461-96B5A32E8ECE}" type="slidenum">
              <a:rPr lang="en-US" smtClean="0"/>
              <a:pPr/>
              <a:t>6</a:t>
            </a:fld>
            <a:r>
              <a:rPr lang="en-US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7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Stratified Sampling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Property</a:t>
            </a:r>
            <a:endParaRPr lang="en-US" dirty="0"/>
          </a:p>
          <a:p>
            <a:pPr lvl="0"/>
            <a:r>
              <a:rPr lang="en-US" dirty="0"/>
              <a:t>Population is divided into groups (strata), based on some characteristic. </a:t>
            </a:r>
          </a:p>
          <a:p>
            <a:pPr lvl="0"/>
            <a:r>
              <a:rPr lang="en-US" dirty="0"/>
              <a:t>Then, within each group, a probability sample (like: Simple Random Sampling) is selected. </a:t>
            </a:r>
          </a:p>
          <a:p>
            <a:pPr lvl="0"/>
            <a:r>
              <a:rPr lang="en-US" dirty="0"/>
              <a:t>In stratified sampling, the groups are called </a:t>
            </a:r>
            <a:r>
              <a:rPr lang="en-US" b="1" dirty="0"/>
              <a:t>strata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The sample includes </a:t>
            </a:r>
            <a:r>
              <a:rPr lang="en-US" b="1" dirty="0"/>
              <a:t>elements</a:t>
            </a:r>
            <a:r>
              <a:rPr lang="en-US" dirty="0"/>
              <a:t> from </a:t>
            </a:r>
            <a:r>
              <a:rPr lang="en-US" b="1" dirty="0"/>
              <a:t>each stratum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US National Elections</a:t>
            </a:r>
          </a:p>
          <a:p>
            <a:pPr lvl="0"/>
            <a:r>
              <a:rPr lang="en-US" dirty="0"/>
              <a:t>Divide the population into groups or strata, based on geography like US States </a:t>
            </a:r>
          </a:p>
          <a:p>
            <a:pPr lvl="0"/>
            <a:r>
              <a:rPr lang="en-US" dirty="0"/>
              <a:t>W</a:t>
            </a:r>
            <a:r>
              <a:rPr lang="en-US" dirty="0" smtClean="0"/>
              <a:t>ithin </a:t>
            </a:r>
            <a:r>
              <a:rPr lang="en-US" dirty="0"/>
              <a:t>each stratum use simple randomly select survey respondents.</a:t>
            </a:r>
          </a:p>
          <a:p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Agile Testing &amp; Test Automation Summit, Denver CO USA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By Arnold Miller on 19 Dec 2019; </a:t>
            </a:r>
            <a:fld id="{A572B050-2063-4763-B461-96B5A32E8ECE}" type="slidenum">
              <a:rPr lang="en-US" smtClean="0"/>
              <a:pPr/>
              <a:t>7</a:t>
            </a:fld>
            <a:r>
              <a:rPr lang="en-US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4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252"/>
            <a:ext cx="10515600" cy="47677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Property</a:t>
            </a:r>
            <a:endParaRPr lang="en-US" dirty="0"/>
          </a:p>
          <a:p>
            <a:pPr lvl="0"/>
            <a:r>
              <a:rPr lang="en-US" dirty="0"/>
              <a:t>Every member of the population is assigned to one, and only one, group. </a:t>
            </a:r>
          </a:p>
          <a:p>
            <a:pPr lvl="0"/>
            <a:r>
              <a:rPr lang="en-US" dirty="0"/>
              <a:t>Each group is called a </a:t>
            </a:r>
            <a:r>
              <a:rPr lang="en-US" b="1" dirty="0"/>
              <a:t>cluster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A sample of clusters is chosen, using a probability method (like: Simple Random Sampling). </a:t>
            </a:r>
          </a:p>
          <a:p>
            <a:pPr lvl="0"/>
            <a:r>
              <a:rPr lang="en-US" dirty="0"/>
              <a:t>Survey only individuals within sampled clusters</a:t>
            </a:r>
          </a:p>
          <a:p>
            <a:pPr lvl="0"/>
            <a:r>
              <a:rPr lang="en-US" dirty="0"/>
              <a:t>the sample includes </a:t>
            </a:r>
            <a:r>
              <a:rPr lang="en-US" b="1" dirty="0"/>
              <a:t>elements</a:t>
            </a:r>
            <a:r>
              <a:rPr lang="en-US" dirty="0"/>
              <a:t> only from </a:t>
            </a:r>
            <a:r>
              <a:rPr lang="en-US" b="1" dirty="0"/>
              <a:t>sampled clusters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Items in Group</a:t>
            </a:r>
          </a:p>
          <a:p>
            <a:pPr lvl="0"/>
            <a:r>
              <a:rPr lang="en-US" dirty="0"/>
              <a:t>Each Group has 10 times.</a:t>
            </a:r>
          </a:p>
          <a:p>
            <a:pPr lvl="0"/>
            <a:r>
              <a:rPr lang="en-US" dirty="0"/>
              <a:t>Select Groups via Simple random sampling</a:t>
            </a:r>
          </a:p>
          <a:p>
            <a:pPr lvl="0"/>
            <a:r>
              <a:rPr lang="en-US" dirty="0"/>
              <a:t>Survey all or simple random items in Selected Group</a:t>
            </a:r>
          </a:p>
          <a:p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Agile Testing &amp; Test Automation Summit, Denver CO USA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By Arnold Miller on 19 Dec 2019; </a:t>
            </a:r>
            <a:fld id="{A572B050-2063-4763-B461-96B5A32E8ECE}" type="slidenum">
              <a:rPr lang="en-US" smtClean="0"/>
              <a:pPr/>
              <a:t>8</a:t>
            </a:fld>
            <a:r>
              <a:rPr lang="en-US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6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Multistage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009"/>
            <a:ext cx="10515600" cy="475695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Property</a:t>
            </a:r>
            <a:endParaRPr lang="en-US" dirty="0"/>
          </a:p>
          <a:p>
            <a:pPr lvl="0"/>
            <a:r>
              <a:rPr lang="en-US" dirty="0"/>
              <a:t>Select a sample by using combinations of different sampling methods.</a:t>
            </a:r>
          </a:p>
          <a:p>
            <a:pPr marL="0" indent="0">
              <a:buNone/>
            </a:pPr>
            <a:r>
              <a:rPr lang="en-US" b="1" dirty="0" smtClean="0"/>
              <a:t>Example</a:t>
            </a:r>
            <a:endParaRPr lang="en-US" dirty="0"/>
          </a:p>
          <a:p>
            <a:pPr lvl="0"/>
            <a:r>
              <a:rPr lang="en-US" dirty="0"/>
              <a:t>Stage 1, Use cluster sampling to choose clusters from a population. </a:t>
            </a:r>
          </a:p>
          <a:p>
            <a:pPr lvl="0"/>
            <a:r>
              <a:rPr lang="en-US" dirty="0"/>
              <a:t>Stage 2, Use simple random sampling to select a subset of elements from each chosen cluster for the final sample.</a:t>
            </a:r>
          </a:p>
          <a:p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Agile Testing &amp; Test Automation Summit, Denver CO USA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By Arnold Miller on 19 Dec 2019; </a:t>
            </a:r>
            <a:fld id="{A572B050-2063-4763-B461-96B5A32E8ECE}" type="slidenum">
              <a:rPr lang="en-US" smtClean="0"/>
              <a:pPr/>
              <a:t>9</a:t>
            </a:fld>
            <a:r>
              <a:rPr lang="en-US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9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1815</Words>
  <Application>Microsoft Office PowerPoint</Application>
  <PresentationFormat>Widescreen</PresentationFormat>
  <Paragraphs>293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Validate ML/AI via Statistical Sampling </vt:lpstr>
      <vt:lpstr>Machine Learning / Artificial Intelligence</vt:lpstr>
      <vt:lpstr>Validation via Sampling Methods</vt:lpstr>
      <vt:lpstr>Non-Probability Sample Methods</vt:lpstr>
      <vt:lpstr>Probability Sample Methods</vt:lpstr>
      <vt:lpstr>Simple Random Sampling</vt:lpstr>
      <vt:lpstr>Stratified Sampling </vt:lpstr>
      <vt:lpstr>Cluster Sampling</vt:lpstr>
      <vt:lpstr>Multistage Sampling</vt:lpstr>
      <vt:lpstr>Systematic Random Sampling</vt:lpstr>
      <vt:lpstr>Confidence Interval</vt:lpstr>
      <vt:lpstr>Example: Compare Probability Sample Methods</vt:lpstr>
      <vt:lpstr>Example: Models Evaluation Execution time</vt:lpstr>
      <vt:lpstr>Example: Attribute – Have All </vt:lpstr>
      <vt:lpstr>Example: Attribute – No Description </vt:lpstr>
      <vt:lpstr>Example: Attribute – No View Rating</vt:lpstr>
      <vt:lpstr>Example: Attribute – No Genre</vt:lpstr>
      <vt:lpstr>Example: Attribute – No Network</vt:lpstr>
      <vt:lpstr>Example: Conclusion</vt:lpstr>
      <vt:lpstr>Your Follow-up and 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Validate ML/AI via Statistical Sampling</dc:title>
  <dc:creator>Arnold Miller</dc:creator>
  <cp:lastModifiedBy>Arnold Miller</cp:lastModifiedBy>
  <cp:revision>28</cp:revision>
  <dcterms:created xsi:type="dcterms:W3CDTF">2019-12-15T15:07:28Z</dcterms:created>
  <dcterms:modified xsi:type="dcterms:W3CDTF">2019-12-15T17:54:07Z</dcterms:modified>
</cp:coreProperties>
</file>