
<file path=[Content_Types].xml><?xml version="1.0" encoding="utf-8"?>
<Types xmlns="http://schemas.openxmlformats.org/package/2006/content-types">
  <Default Extension="gif" ContentType="image/gif"/>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7" r:id="rId2"/>
    <p:sldId id="268" r:id="rId3"/>
    <p:sldId id="267" r:id="rId4"/>
    <p:sldId id="266" r:id="rId5"/>
    <p:sldId id="258" r:id="rId6"/>
    <p:sldId id="261" r:id="rId7"/>
    <p:sldId id="265" r:id="rId8"/>
    <p:sldId id="263" r:id="rId9"/>
    <p:sldId id="262" r:id="rId10"/>
    <p:sldId id="259" r:id="rId11"/>
    <p:sldId id="264" r:id="rId12"/>
    <p:sldId id="260" r:id="rId1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2"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2"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2"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2"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2" charset="0"/>
        <a:ea typeface="+mn-ea"/>
        <a:cs typeface="+mn-cs"/>
      </a:defRPr>
    </a:lvl5pPr>
    <a:lvl6pPr marL="2286000" algn="l" defTabSz="914400" rtl="0" eaLnBrk="1" latinLnBrk="0" hangingPunct="1">
      <a:defRPr sz="2400" kern="1200">
        <a:solidFill>
          <a:schemeClr val="tx1"/>
        </a:solidFill>
        <a:latin typeface="Times" pitchFamily="2" charset="0"/>
        <a:ea typeface="+mn-ea"/>
        <a:cs typeface="+mn-cs"/>
      </a:defRPr>
    </a:lvl6pPr>
    <a:lvl7pPr marL="2743200" algn="l" defTabSz="914400" rtl="0" eaLnBrk="1" latinLnBrk="0" hangingPunct="1">
      <a:defRPr sz="2400" kern="1200">
        <a:solidFill>
          <a:schemeClr val="tx1"/>
        </a:solidFill>
        <a:latin typeface="Times" pitchFamily="2" charset="0"/>
        <a:ea typeface="+mn-ea"/>
        <a:cs typeface="+mn-cs"/>
      </a:defRPr>
    </a:lvl7pPr>
    <a:lvl8pPr marL="3200400" algn="l" defTabSz="914400" rtl="0" eaLnBrk="1" latinLnBrk="0" hangingPunct="1">
      <a:defRPr sz="2400" kern="1200">
        <a:solidFill>
          <a:schemeClr val="tx1"/>
        </a:solidFill>
        <a:latin typeface="Times" pitchFamily="2" charset="0"/>
        <a:ea typeface="+mn-ea"/>
        <a:cs typeface="+mn-cs"/>
      </a:defRPr>
    </a:lvl8pPr>
    <a:lvl9pPr marL="3657600" algn="l" defTabSz="914400" rtl="0" eaLnBrk="1" latinLnBrk="0" hangingPunct="1">
      <a:defRPr sz="2400" kern="1200">
        <a:solidFill>
          <a:schemeClr val="tx1"/>
        </a:solidFill>
        <a:latin typeface="Times" pitchFamily="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51" autoAdjust="0"/>
    <p:restoredTop sz="90891"/>
  </p:normalViewPr>
  <p:slideViewPr>
    <p:cSldViewPr snapToGrid="0">
      <p:cViewPr varScale="1">
        <p:scale>
          <a:sx n="122" d="100"/>
          <a:sy n="122" d="100"/>
        </p:scale>
        <p:origin x="1056" y="200"/>
      </p:cViewPr>
      <p:guideLst>
        <p:guide orient="horz" pos="216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17" d="100"/>
          <a:sy n="117" d="100"/>
        </p:scale>
        <p:origin x="-27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BE608F2-9A6B-7F17-76B1-405044A3B5D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16387" name="Rectangle 3">
            <a:extLst>
              <a:ext uri="{FF2B5EF4-FFF2-40B4-BE49-F238E27FC236}">
                <a16:creationId xmlns:a16="http://schemas.microsoft.com/office/drawing/2014/main" id="{DA7D5C7B-6832-3EB8-F70F-69F6455D913D}"/>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16388" name="Rectangle 4">
            <a:extLst>
              <a:ext uri="{FF2B5EF4-FFF2-40B4-BE49-F238E27FC236}">
                <a16:creationId xmlns:a16="http://schemas.microsoft.com/office/drawing/2014/main" id="{0E75CABB-8B45-1DB2-79AB-849BB2C89CD2}"/>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a:extLst>
              <a:ext uri="{FF2B5EF4-FFF2-40B4-BE49-F238E27FC236}">
                <a16:creationId xmlns:a16="http://schemas.microsoft.com/office/drawing/2014/main" id="{8B26FFFA-A16B-E17E-2786-591F0C777A36}"/>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6390" name="Rectangle 6">
            <a:extLst>
              <a:ext uri="{FF2B5EF4-FFF2-40B4-BE49-F238E27FC236}">
                <a16:creationId xmlns:a16="http://schemas.microsoft.com/office/drawing/2014/main" id="{C793AD6C-3101-C4C9-5E7B-8900CFCA144A}"/>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16391" name="Rectangle 7">
            <a:extLst>
              <a:ext uri="{FF2B5EF4-FFF2-40B4-BE49-F238E27FC236}">
                <a16:creationId xmlns:a16="http://schemas.microsoft.com/office/drawing/2014/main" id="{43F8EE27-4D4E-3C2B-6C3F-B11430F9EA34}"/>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5C7DB97-4DB9-8048-8B9C-0630E915FA4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2" charset="0"/>
        <a:ea typeface="+mn-ea"/>
        <a:cs typeface="+mn-cs"/>
      </a:defRPr>
    </a:lvl1pPr>
    <a:lvl2pPr marL="457200" algn="l" rtl="0" fontAlgn="base">
      <a:spcBef>
        <a:spcPct val="30000"/>
      </a:spcBef>
      <a:spcAft>
        <a:spcPct val="0"/>
      </a:spcAft>
      <a:defRPr sz="1200" kern="1200">
        <a:solidFill>
          <a:schemeClr val="tx1"/>
        </a:solidFill>
        <a:latin typeface="Times" pitchFamily="2" charset="0"/>
        <a:ea typeface="+mn-ea"/>
        <a:cs typeface="+mn-cs"/>
      </a:defRPr>
    </a:lvl2pPr>
    <a:lvl3pPr marL="914400" algn="l" rtl="0" fontAlgn="base">
      <a:spcBef>
        <a:spcPct val="30000"/>
      </a:spcBef>
      <a:spcAft>
        <a:spcPct val="0"/>
      </a:spcAft>
      <a:defRPr sz="1200" kern="1200">
        <a:solidFill>
          <a:schemeClr val="tx1"/>
        </a:solidFill>
        <a:latin typeface="Times" pitchFamily="2" charset="0"/>
        <a:ea typeface="+mn-ea"/>
        <a:cs typeface="+mn-cs"/>
      </a:defRPr>
    </a:lvl3pPr>
    <a:lvl4pPr marL="1371600" algn="l" rtl="0" fontAlgn="base">
      <a:spcBef>
        <a:spcPct val="30000"/>
      </a:spcBef>
      <a:spcAft>
        <a:spcPct val="0"/>
      </a:spcAft>
      <a:defRPr sz="1200" kern="1200">
        <a:solidFill>
          <a:schemeClr val="tx1"/>
        </a:solidFill>
        <a:latin typeface="Times" pitchFamily="2" charset="0"/>
        <a:ea typeface="+mn-ea"/>
        <a:cs typeface="+mn-cs"/>
      </a:defRPr>
    </a:lvl4pPr>
    <a:lvl5pPr marL="1828800" algn="l" rtl="0" fontAlgn="base">
      <a:spcBef>
        <a:spcPct val="30000"/>
      </a:spcBef>
      <a:spcAft>
        <a:spcPct val="0"/>
      </a:spcAft>
      <a:defRPr sz="1200" kern="1200">
        <a:solidFill>
          <a:schemeClr val="tx1"/>
        </a:solidFill>
        <a:latin typeface="Times"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int.lanl.gov/security/protectinfo/"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int.lanl.gov/security/protectinfo/"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int.lanl.gov/security/protectinfo/"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int.lanl.gov/security/protectinfo/"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int.lanl.gov/security/protectinfo/"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int.lanl.gov/security/protectinfo/"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int.lanl.gov/security/protectinfo/"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int.lanl.gov/security/protectinfo/"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int.lanl.gov/security/protectinfo/"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1462CC8-ADA5-4884-E199-A09146504526}"/>
              </a:ext>
            </a:extLst>
          </p:cNvPr>
          <p:cNvSpPr>
            <a:spLocks noGrp="1" noChangeArrowheads="1"/>
          </p:cNvSpPr>
          <p:nvPr>
            <p:ph type="sldNum" sz="quarter" idx="5"/>
          </p:nvPr>
        </p:nvSpPr>
        <p:spPr>
          <a:ln/>
        </p:spPr>
        <p:txBody>
          <a:bodyPr/>
          <a:lstStyle/>
          <a:p>
            <a:fld id="{7F2AB979-2DA5-1D4D-8F11-659380FE5E12}" type="slidenum">
              <a:rPr lang="en-US" altLang="en-US"/>
              <a:pPr/>
              <a:t>1</a:t>
            </a:fld>
            <a:endParaRPr lang="en-US" altLang="en-US"/>
          </a:p>
        </p:txBody>
      </p:sp>
      <p:sp>
        <p:nvSpPr>
          <p:cNvPr id="17410" name="Rectangle 1026">
            <a:extLst>
              <a:ext uri="{FF2B5EF4-FFF2-40B4-BE49-F238E27FC236}">
                <a16:creationId xmlns:a16="http://schemas.microsoft.com/office/drawing/2014/main" id="{93D9BBB7-1C74-9923-8BDA-E073389D675B}"/>
              </a:ext>
            </a:extLst>
          </p:cNvPr>
          <p:cNvSpPr>
            <a:spLocks noChangeArrowheads="1" noTextEdit="1"/>
          </p:cNvSpPr>
          <p:nvPr>
            <p:ph type="sldImg"/>
          </p:nvPr>
        </p:nvSpPr>
        <p:spPr>
          <a:ln/>
        </p:spPr>
      </p:sp>
      <p:sp>
        <p:nvSpPr>
          <p:cNvPr id="17411" name="Rectangle 1027">
            <a:extLst>
              <a:ext uri="{FF2B5EF4-FFF2-40B4-BE49-F238E27FC236}">
                <a16:creationId xmlns:a16="http://schemas.microsoft.com/office/drawing/2014/main" id="{AB2CCD99-98D8-371C-656A-20FD27C5CACD}"/>
              </a:ext>
            </a:extLst>
          </p:cNvPr>
          <p:cNvSpPr>
            <a:spLocks noGrp="1" noChangeArrowheads="1"/>
          </p:cNvSpPr>
          <p:nvPr>
            <p:ph type="body" idx="1"/>
          </p:nvPr>
        </p:nvSpPr>
        <p:spPr/>
        <p:txBody>
          <a:bodyPr/>
          <a:lstStyle/>
          <a:p>
            <a:r>
              <a:rPr lang="en-US" altLang="en-US"/>
              <a:t>Presentation Title Slide Notes</a:t>
            </a:r>
          </a:p>
          <a:p>
            <a:r>
              <a:rPr lang="en-US" altLang="en-US">
                <a:solidFill>
                  <a:srgbClr val="000000"/>
                </a:solidFill>
                <a:latin typeface="Helvetica" pitchFamily="2" charset="0"/>
              </a:rPr>
              <a:t>“UNCLASSIFIED”  marking of slides is not a security requirement and may be deleted from the Slide Master (View › Master › Slide Master). In general, slides should be marked “UNCLASSIFIED” if there is potential for confusion or misinterpretation of something that could be deemed classified. For guidance on marking slides containing classified and unclassified controlled information, see the Protecting Information Web site at </a:t>
            </a:r>
            <a:r>
              <a:rPr lang="en-US" altLang="en-US">
                <a:hlinkClick r:id="rId3"/>
              </a:rPr>
              <a:t>http://int.lanl.gov/security/protectinfo/</a:t>
            </a:r>
            <a:r>
              <a:rPr lang="en-US" altLang="en-US">
                <a:solidFill>
                  <a:srgbClr val="000000"/>
                </a:solidFill>
                <a:latin typeface="Helvetica" pitchFamily="2" charset="0"/>
              </a:rPr>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830CBB-A306-AACB-57AA-EC0F245DC501}"/>
              </a:ext>
            </a:extLst>
          </p:cNvPr>
          <p:cNvSpPr>
            <a:spLocks noGrp="1" noChangeArrowheads="1"/>
          </p:cNvSpPr>
          <p:nvPr>
            <p:ph type="sldNum" sz="quarter" idx="5"/>
          </p:nvPr>
        </p:nvSpPr>
        <p:spPr>
          <a:ln/>
        </p:spPr>
        <p:txBody>
          <a:bodyPr/>
          <a:lstStyle/>
          <a:p>
            <a:fld id="{963D9035-7B16-EA49-AD7D-404AFB638A2D}" type="slidenum">
              <a:rPr lang="en-US" altLang="en-US"/>
              <a:pPr/>
              <a:t>10</a:t>
            </a:fld>
            <a:endParaRPr lang="en-US" altLang="en-US"/>
          </a:p>
        </p:txBody>
      </p:sp>
      <p:sp>
        <p:nvSpPr>
          <p:cNvPr id="18434" name="Rectangle 2">
            <a:extLst>
              <a:ext uri="{FF2B5EF4-FFF2-40B4-BE49-F238E27FC236}">
                <a16:creationId xmlns:a16="http://schemas.microsoft.com/office/drawing/2014/main" id="{29BF93E1-93BF-D6E0-B935-B704D4E8CD7E}"/>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451C436C-C15D-05E9-FB26-BF84AA81B55F}"/>
              </a:ext>
            </a:extLst>
          </p:cNvPr>
          <p:cNvSpPr>
            <a:spLocks noGrp="1" noChangeArrowheads="1"/>
          </p:cNvSpPr>
          <p:nvPr>
            <p:ph type="body" idx="1"/>
          </p:nvPr>
        </p:nvSpPr>
        <p:spPr/>
        <p:txBody>
          <a:bodyPr/>
          <a:lstStyle/>
          <a:p>
            <a:r>
              <a:rPr lang="en-US" altLang="en-US"/>
              <a:t>Content Slide Notes</a:t>
            </a:r>
          </a:p>
          <a:p>
            <a:r>
              <a:rPr lang="en-US" altLang="en-US">
                <a:solidFill>
                  <a:srgbClr val="000000"/>
                </a:solidFill>
                <a:latin typeface="Helvetica" pitchFamily="2" charset="0"/>
              </a:rPr>
              <a:t>“UNCLASSIFIED”  marking of slides is not a security requirement and may be deleted from the Slide Master (View › Master › Slide Master). In general, slides should be marked “UNCLASSIFIED” if there is potential for confusion or misinterpretation of something that could be deemed classified. For guidance on marking slides containing classified and unclassified controlled information, see the Protecting Information Web site at </a:t>
            </a:r>
            <a:r>
              <a:rPr lang="en-US" altLang="en-US">
                <a:hlinkClick r:id="rId3"/>
              </a:rPr>
              <a:t>http://int.lanl.gov/security/protectinfo/</a:t>
            </a:r>
            <a:r>
              <a:rPr lang="en-US" altLang="en-US">
                <a:solidFill>
                  <a:srgbClr val="000000"/>
                </a:solidFill>
                <a:latin typeface="Helvetica" pitchFamily="2" charset="0"/>
              </a:rPr>
              <a:t>.</a:t>
            </a:r>
          </a:p>
        </p:txBody>
      </p:sp>
    </p:spTree>
    <p:extLst>
      <p:ext uri="{BB962C8B-B14F-4D97-AF65-F5344CB8AC3E}">
        <p14:creationId xmlns:p14="http://schemas.microsoft.com/office/powerpoint/2010/main" val="4277788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830CBB-A306-AACB-57AA-EC0F245DC501}"/>
              </a:ext>
            </a:extLst>
          </p:cNvPr>
          <p:cNvSpPr>
            <a:spLocks noGrp="1" noChangeArrowheads="1"/>
          </p:cNvSpPr>
          <p:nvPr>
            <p:ph type="sldNum" sz="quarter" idx="5"/>
          </p:nvPr>
        </p:nvSpPr>
        <p:spPr>
          <a:ln/>
        </p:spPr>
        <p:txBody>
          <a:bodyPr/>
          <a:lstStyle/>
          <a:p>
            <a:fld id="{963D9035-7B16-EA49-AD7D-404AFB638A2D}" type="slidenum">
              <a:rPr lang="en-US" altLang="en-US"/>
              <a:pPr/>
              <a:t>11</a:t>
            </a:fld>
            <a:endParaRPr lang="en-US" altLang="en-US"/>
          </a:p>
        </p:txBody>
      </p:sp>
      <p:sp>
        <p:nvSpPr>
          <p:cNvPr id="18434" name="Rectangle 2">
            <a:extLst>
              <a:ext uri="{FF2B5EF4-FFF2-40B4-BE49-F238E27FC236}">
                <a16:creationId xmlns:a16="http://schemas.microsoft.com/office/drawing/2014/main" id="{29BF93E1-93BF-D6E0-B935-B704D4E8CD7E}"/>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451C436C-C15D-05E9-FB26-BF84AA81B55F}"/>
              </a:ext>
            </a:extLst>
          </p:cNvPr>
          <p:cNvSpPr>
            <a:spLocks noGrp="1" noChangeArrowheads="1"/>
          </p:cNvSpPr>
          <p:nvPr>
            <p:ph type="body" idx="1"/>
          </p:nvPr>
        </p:nvSpPr>
        <p:spPr/>
        <p:txBody>
          <a:bodyPr/>
          <a:lstStyle/>
          <a:p>
            <a:r>
              <a:rPr lang="en-US" altLang="en-US" dirty="0">
                <a:solidFill>
                  <a:srgbClr val="000000"/>
                </a:solidFill>
                <a:latin typeface="Helvetica" pitchFamily="2" charset="0"/>
              </a:rPr>
              <a:t>If the NN is trying to make a relation between observation and state, a prior of invariant measure should be a statement of maximum ignorance about how y and x are related.</a:t>
            </a:r>
          </a:p>
        </p:txBody>
      </p:sp>
    </p:spTree>
    <p:extLst>
      <p:ext uri="{BB962C8B-B14F-4D97-AF65-F5344CB8AC3E}">
        <p14:creationId xmlns:p14="http://schemas.microsoft.com/office/powerpoint/2010/main" val="62309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830CBB-A306-AACB-57AA-EC0F245DC501}"/>
              </a:ext>
            </a:extLst>
          </p:cNvPr>
          <p:cNvSpPr>
            <a:spLocks noGrp="1" noChangeArrowheads="1"/>
          </p:cNvSpPr>
          <p:nvPr>
            <p:ph type="sldNum" sz="quarter" idx="5"/>
          </p:nvPr>
        </p:nvSpPr>
        <p:spPr>
          <a:ln/>
        </p:spPr>
        <p:txBody>
          <a:bodyPr/>
          <a:lstStyle/>
          <a:p>
            <a:fld id="{963D9035-7B16-EA49-AD7D-404AFB638A2D}" type="slidenum">
              <a:rPr lang="en-US" altLang="en-US"/>
              <a:pPr/>
              <a:t>12</a:t>
            </a:fld>
            <a:endParaRPr lang="en-US" altLang="en-US"/>
          </a:p>
        </p:txBody>
      </p:sp>
      <p:sp>
        <p:nvSpPr>
          <p:cNvPr id="18434" name="Rectangle 2">
            <a:extLst>
              <a:ext uri="{FF2B5EF4-FFF2-40B4-BE49-F238E27FC236}">
                <a16:creationId xmlns:a16="http://schemas.microsoft.com/office/drawing/2014/main" id="{29BF93E1-93BF-D6E0-B935-B704D4E8CD7E}"/>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451C436C-C15D-05E9-FB26-BF84AA81B55F}"/>
              </a:ext>
            </a:extLst>
          </p:cNvPr>
          <p:cNvSpPr>
            <a:spLocks noGrp="1" noChangeArrowheads="1"/>
          </p:cNvSpPr>
          <p:nvPr>
            <p:ph type="body" idx="1"/>
          </p:nvPr>
        </p:nvSpPr>
        <p:spPr/>
        <p:txBody>
          <a:bodyPr/>
          <a:lstStyle/>
          <a:p>
            <a:endParaRPr lang="en-US" altLang="en-US" dirty="0">
              <a:solidFill>
                <a:srgbClr val="000000"/>
              </a:solidFill>
              <a:latin typeface="Helvetica" pitchFamily="2" charset="0"/>
            </a:endParaRPr>
          </a:p>
        </p:txBody>
      </p:sp>
    </p:spTree>
    <p:extLst>
      <p:ext uri="{BB962C8B-B14F-4D97-AF65-F5344CB8AC3E}">
        <p14:creationId xmlns:p14="http://schemas.microsoft.com/office/powerpoint/2010/main" val="298444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830CBB-A306-AACB-57AA-EC0F245DC501}"/>
              </a:ext>
            </a:extLst>
          </p:cNvPr>
          <p:cNvSpPr>
            <a:spLocks noGrp="1" noChangeArrowheads="1"/>
          </p:cNvSpPr>
          <p:nvPr>
            <p:ph type="sldNum" sz="quarter" idx="5"/>
          </p:nvPr>
        </p:nvSpPr>
        <p:spPr>
          <a:ln/>
        </p:spPr>
        <p:txBody>
          <a:bodyPr/>
          <a:lstStyle/>
          <a:p>
            <a:fld id="{963D9035-7B16-EA49-AD7D-404AFB638A2D}" type="slidenum">
              <a:rPr lang="en-US" altLang="en-US"/>
              <a:pPr/>
              <a:t>2</a:t>
            </a:fld>
            <a:endParaRPr lang="en-US" altLang="en-US"/>
          </a:p>
        </p:txBody>
      </p:sp>
      <p:sp>
        <p:nvSpPr>
          <p:cNvPr id="18434" name="Rectangle 2">
            <a:extLst>
              <a:ext uri="{FF2B5EF4-FFF2-40B4-BE49-F238E27FC236}">
                <a16:creationId xmlns:a16="http://schemas.microsoft.com/office/drawing/2014/main" id="{29BF93E1-93BF-D6E0-B935-B704D4E8CD7E}"/>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451C436C-C15D-05E9-FB26-BF84AA81B55F}"/>
              </a:ext>
            </a:extLst>
          </p:cNvPr>
          <p:cNvSpPr>
            <a:spLocks noGrp="1" noChangeArrowheads="1"/>
          </p:cNvSpPr>
          <p:nvPr>
            <p:ph type="body" idx="1"/>
          </p:nvPr>
        </p:nvSpPr>
        <p:spPr/>
        <p:txBody>
          <a:bodyPr/>
          <a:lstStyle/>
          <a:p>
            <a:r>
              <a:rPr lang="en-US" altLang="en-US"/>
              <a:t>Content Slide Notes</a:t>
            </a:r>
          </a:p>
          <a:p>
            <a:r>
              <a:rPr lang="en-US" altLang="en-US">
                <a:solidFill>
                  <a:srgbClr val="000000"/>
                </a:solidFill>
                <a:latin typeface="Helvetica" pitchFamily="2" charset="0"/>
              </a:rPr>
              <a:t>“UNCLASSIFIED”  marking of slides is not a security requirement and may be deleted from the Slide Master (View › Master › Slide Master). In general, slides should be marked “UNCLASSIFIED” if there is potential for confusion or misinterpretation of something that could be deemed classified. For guidance on marking slides containing classified and unclassified controlled information, see the Protecting Information Web site at </a:t>
            </a:r>
            <a:r>
              <a:rPr lang="en-US" altLang="en-US">
                <a:hlinkClick r:id="rId3"/>
              </a:rPr>
              <a:t>http://int.lanl.gov/security/protectinfo/</a:t>
            </a:r>
            <a:r>
              <a:rPr lang="en-US" altLang="en-US">
                <a:solidFill>
                  <a:srgbClr val="000000"/>
                </a:solidFill>
                <a:latin typeface="Helvetica" pitchFamily="2" charset="0"/>
              </a:rPr>
              <a:t>.</a:t>
            </a:r>
          </a:p>
        </p:txBody>
      </p:sp>
    </p:spTree>
    <p:extLst>
      <p:ext uri="{BB962C8B-B14F-4D97-AF65-F5344CB8AC3E}">
        <p14:creationId xmlns:p14="http://schemas.microsoft.com/office/powerpoint/2010/main" val="3509398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830CBB-A306-AACB-57AA-EC0F245DC501}"/>
              </a:ext>
            </a:extLst>
          </p:cNvPr>
          <p:cNvSpPr>
            <a:spLocks noGrp="1" noChangeArrowheads="1"/>
          </p:cNvSpPr>
          <p:nvPr>
            <p:ph type="sldNum" sz="quarter" idx="5"/>
          </p:nvPr>
        </p:nvSpPr>
        <p:spPr>
          <a:ln/>
        </p:spPr>
        <p:txBody>
          <a:bodyPr/>
          <a:lstStyle/>
          <a:p>
            <a:fld id="{963D9035-7B16-EA49-AD7D-404AFB638A2D}" type="slidenum">
              <a:rPr lang="en-US" altLang="en-US"/>
              <a:pPr/>
              <a:t>3</a:t>
            </a:fld>
            <a:endParaRPr lang="en-US" altLang="en-US"/>
          </a:p>
        </p:txBody>
      </p:sp>
      <p:sp>
        <p:nvSpPr>
          <p:cNvPr id="18434" name="Rectangle 2">
            <a:extLst>
              <a:ext uri="{FF2B5EF4-FFF2-40B4-BE49-F238E27FC236}">
                <a16:creationId xmlns:a16="http://schemas.microsoft.com/office/drawing/2014/main" id="{29BF93E1-93BF-D6E0-B935-B704D4E8CD7E}"/>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451C436C-C15D-05E9-FB26-BF84AA81B55F}"/>
              </a:ext>
            </a:extLst>
          </p:cNvPr>
          <p:cNvSpPr>
            <a:spLocks noGrp="1" noChangeArrowheads="1"/>
          </p:cNvSpPr>
          <p:nvPr>
            <p:ph type="body" idx="1"/>
          </p:nvPr>
        </p:nvSpPr>
        <p:spPr/>
        <p:txBody>
          <a:bodyPr/>
          <a:lstStyle/>
          <a:p>
            <a:r>
              <a:rPr lang="en-US" altLang="en-US"/>
              <a:t>Content Slide Notes</a:t>
            </a:r>
          </a:p>
          <a:p>
            <a:r>
              <a:rPr lang="en-US" altLang="en-US">
                <a:solidFill>
                  <a:srgbClr val="000000"/>
                </a:solidFill>
                <a:latin typeface="Helvetica" pitchFamily="2" charset="0"/>
              </a:rPr>
              <a:t>“UNCLASSIFIED”  marking of slides is not a security requirement and may be deleted from the Slide Master (View › Master › Slide Master). In general, slides should be marked “UNCLASSIFIED” if there is potential for confusion or misinterpretation of something that could be deemed classified. For guidance on marking slides containing classified and unclassified controlled information, see the Protecting Information Web site at </a:t>
            </a:r>
            <a:r>
              <a:rPr lang="en-US" altLang="en-US">
                <a:hlinkClick r:id="rId3"/>
              </a:rPr>
              <a:t>http://int.lanl.gov/security/protectinfo/</a:t>
            </a:r>
            <a:r>
              <a:rPr lang="en-US" altLang="en-US">
                <a:solidFill>
                  <a:srgbClr val="000000"/>
                </a:solidFill>
                <a:latin typeface="Helvetica" pitchFamily="2" charset="0"/>
              </a:rPr>
              <a:t>.</a:t>
            </a:r>
          </a:p>
        </p:txBody>
      </p:sp>
    </p:spTree>
    <p:extLst>
      <p:ext uri="{BB962C8B-B14F-4D97-AF65-F5344CB8AC3E}">
        <p14:creationId xmlns:p14="http://schemas.microsoft.com/office/powerpoint/2010/main" val="4196251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830CBB-A306-AACB-57AA-EC0F245DC501}"/>
              </a:ext>
            </a:extLst>
          </p:cNvPr>
          <p:cNvSpPr>
            <a:spLocks noGrp="1" noChangeArrowheads="1"/>
          </p:cNvSpPr>
          <p:nvPr>
            <p:ph type="sldNum" sz="quarter" idx="5"/>
          </p:nvPr>
        </p:nvSpPr>
        <p:spPr>
          <a:ln/>
        </p:spPr>
        <p:txBody>
          <a:bodyPr/>
          <a:lstStyle/>
          <a:p>
            <a:fld id="{963D9035-7B16-EA49-AD7D-404AFB638A2D}" type="slidenum">
              <a:rPr lang="en-US" altLang="en-US"/>
              <a:pPr/>
              <a:t>4</a:t>
            </a:fld>
            <a:endParaRPr lang="en-US" altLang="en-US"/>
          </a:p>
        </p:txBody>
      </p:sp>
      <p:sp>
        <p:nvSpPr>
          <p:cNvPr id="18434" name="Rectangle 2">
            <a:extLst>
              <a:ext uri="{FF2B5EF4-FFF2-40B4-BE49-F238E27FC236}">
                <a16:creationId xmlns:a16="http://schemas.microsoft.com/office/drawing/2014/main" id="{29BF93E1-93BF-D6E0-B935-B704D4E8CD7E}"/>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451C436C-C15D-05E9-FB26-BF84AA81B55F}"/>
              </a:ext>
            </a:extLst>
          </p:cNvPr>
          <p:cNvSpPr>
            <a:spLocks noGrp="1" noChangeArrowheads="1"/>
          </p:cNvSpPr>
          <p:nvPr>
            <p:ph type="body" idx="1"/>
          </p:nvPr>
        </p:nvSpPr>
        <p:spPr/>
        <p:txBody>
          <a:bodyPr/>
          <a:lstStyle/>
          <a:p>
            <a:r>
              <a:rPr lang="en-US" altLang="en-US"/>
              <a:t>Content Slide Notes</a:t>
            </a:r>
          </a:p>
          <a:p>
            <a:r>
              <a:rPr lang="en-US" altLang="en-US">
                <a:solidFill>
                  <a:srgbClr val="000000"/>
                </a:solidFill>
                <a:latin typeface="Helvetica" pitchFamily="2" charset="0"/>
              </a:rPr>
              <a:t>“UNCLASSIFIED”  marking of slides is not a security requirement and may be deleted from the Slide Master (View › Master › Slide Master). In general, slides should be marked “UNCLASSIFIED” if there is potential for confusion or misinterpretation of something that could be deemed classified. For guidance on marking slides containing classified and unclassified controlled information, see the Protecting Information Web site at </a:t>
            </a:r>
            <a:r>
              <a:rPr lang="en-US" altLang="en-US">
                <a:hlinkClick r:id="rId3"/>
              </a:rPr>
              <a:t>http://int.lanl.gov/security/protectinfo/</a:t>
            </a:r>
            <a:r>
              <a:rPr lang="en-US" altLang="en-US">
                <a:solidFill>
                  <a:srgbClr val="000000"/>
                </a:solidFill>
                <a:latin typeface="Helvetica" pitchFamily="2" charset="0"/>
              </a:rPr>
              <a:t>.</a:t>
            </a:r>
          </a:p>
        </p:txBody>
      </p:sp>
    </p:spTree>
    <p:extLst>
      <p:ext uri="{BB962C8B-B14F-4D97-AF65-F5344CB8AC3E}">
        <p14:creationId xmlns:p14="http://schemas.microsoft.com/office/powerpoint/2010/main" val="2105228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830CBB-A306-AACB-57AA-EC0F245DC501}"/>
              </a:ext>
            </a:extLst>
          </p:cNvPr>
          <p:cNvSpPr>
            <a:spLocks noGrp="1" noChangeArrowheads="1"/>
          </p:cNvSpPr>
          <p:nvPr>
            <p:ph type="sldNum" sz="quarter" idx="5"/>
          </p:nvPr>
        </p:nvSpPr>
        <p:spPr>
          <a:ln/>
        </p:spPr>
        <p:txBody>
          <a:bodyPr/>
          <a:lstStyle/>
          <a:p>
            <a:fld id="{963D9035-7B16-EA49-AD7D-404AFB638A2D}" type="slidenum">
              <a:rPr lang="en-US" altLang="en-US"/>
              <a:pPr/>
              <a:t>5</a:t>
            </a:fld>
            <a:endParaRPr lang="en-US" altLang="en-US"/>
          </a:p>
        </p:txBody>
      </p:sp>
      <p:sp>
        <p:nvSpPr>
          <p:cNvPr id="18434" name="Rectangle 2">
            <a:extLst>
              <a:ext uri="{FF2B5EF4-FFF2-40B4-BE49-F238E27FC236}">
                <a16:creationId xmlns:a16="http://schemas.microsoft.com/office/drawing/2014/main" id="{29BF93E1-93BF-D6E0-B935-B704D4E8CD7E}"/>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451C436C-C15D-05E9-FB26-BF84AA81B55F}"/>
              </a:ext>
            </a:extLst>
          </p:cNvPr>
          <p:cNvSpPr>
            <a:spLocks noGrp="1" noChangeArrowheads="1"/>
          </p:cNvSpPr>
          <p:nvPr>
            <p:ph type="body" idx="1"/>
          </p:nvPr>
        </p:nvSpPr>
        <p:spPr/>
        <p:txBody>
          <a:bodyPr/>
          <a:lstStyle/>
          <a:p>
            <a:r>
              <a:rPr lang="en-US" altLang="en-US"/>
              <a:t>Content Slide Notes</a:t>
            </a:r>
          </a:p>
          <a:p>
            <a:r>
              <a:rPr lang="en-US" altLang="en-US">
                <a:solidFill>
                  <a:srgbClr val="000000"/>
                </a:solidFill>
                <a:latin typeface="Helvetica" pitchFamily="2" charset="0"/>
              </a:rPr>
              <a:t>“UNCLASSIFIED”  marking of slides is not a security requirement and may be deleted from the Slide Master (View › Master › Slide Master). In general, slides should be marked “UNCLASSIFIED” if there is potential for confusion or misinterpretation of something that could be deemed classified. For guidance on marking slides containing classified and unclassified controlled information, see the Protecting Information Web site at </a:t>
            </a:r>
            <a:r>
              <a:rPr lang="en-US" altLang="en-US">
                <a:hlinkClick r:id="rId3"/>
              </a:rPr>
              <a:t>http://int.lanl.gov/security/protectinfo/</a:t>
            </a:r>
            <a:r>
              <a:rPr lang="en-US" altLang="en-US">
                <a:solidFill>
                  <a:srgbClr val="000000"/>
                </a:solidFill>
                <a:latin typeface="Helvetica" pitchFamily="2" charset="0"/>
              </a:rPr>
              <a:t>.</a:t>
            </a:r>
          </a:p>
        </p:txBody>
      </p:sp>
    </p:spTree>
    <p:extLst>
      <p:ext uri="{BB962C8B-B14F-4D97-AF65-F5344CB8AC3E}">
        <p14:creationId xmlns:p14="http://schemas.microsoft.com/office/powerpoint/2010/main" val="2131895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830CBB-A306-AACB-57AA-EC0F245DC501}"/>
              </a:ext>
            </a:extLst>
          </p:cNvPr>
          <p:cNvSpPr>
            <a:spLocks noGrp="1" noChangeArrowheads="1"/>
          </p:cNvSpPr>
          <p:nvPr>
            <p:ph type="sldNum" sz="quarter" idx="5"/>
          </p:nvPr>
        </p:nvSpPr>
        <p:spPr>
          <a:ln/>
        </p:spPr>
        <p:txBody>
          <a:bodyPr/>
          <a:lstStyle/>
          <a:p>
            <a:fld id="{963D9035-7B16-EA49-AD7D-404AFB638A2D}" type="slidenum">
              <a:rPr lang="en-US" altLang="en-US"/>
              <a:pPr/>
              <a:t>6</a:t>
            </a:fld>
            <a:endParaRPr lang="en-US" altLang="en-US"/>
          </a:p>
        </p:txBody>
      </p:sp>
      <p:sp>
        <p:nvSpPr>
          <p:cNvPr id="18434" name="Rectangle 2">
            <a:extLst>
              <a:ext uri="{FF2B5EF4-FFF2-40B4-BE49-F238E27FC236}">
                <a16:creationId xmlns:a16="http://schemas.microsoft.com/office/drawing/2014/main" id="{29BF93E1-93BF-D6E0-B935-B704D4E8CD7E}"/>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451C436C-C15D-05E9-FB26-BF84AA81B55F}"/>
              </a:ext>
            </a:extLst>
          </p:cNvPr>
          <p:cNvSpPr>
            <a:spLocks noGrp="1" noChangeArrowheads="1"/>
          </p:cNvSpPr>
          <p:nvPr>
            <p:ph type="body" idx="1"/>
          </p:nvPr>
        </p:nvSpPr>
        <p:spPr/>
        <p:txBody>
          <a:bodyPr/>
          <a:lstStyle/>
          <a:p>
            <a:r>
              <a:rPr lang="en-US" altLang="en-US"/>
              <a:t>Content Slide Notes</a:t>
            </a:r>
          </a:p>
          <a:p>
            <a:r>
              <a:rPr lang="en-US" altLang="en-US">
                <a:solidFill>
                  <a:srgbClr val="000000"/>
                </a:solidFill>
                <a:latin typeface="Helvetica" pitchFamily="2" charset="0"/>
              </a:rPr>
              <a:t>“UNCLASSIFIED”  marking of slides is not a security requirement and may be deleted from the Slide Master (View › Master › Slide Master). In general, slides should be marked “UNCLASSIFIED” if there is potential for confusion or misinterpretation of something that could be deemed classified. For guidance on marking slides containing classified and unclassified controlled information, see the Protecting Information Web site at </a:t>
            </a:r>
            <a:r>
              <a:rPr lang="en-US" altLang="en-US">
                <a:hlinkClick r:id="rId3"/>
              </a:rPr>
              <a:t>http://int.lanl.gov/security/protectinfo/</a:t>
            </a:r>
            <a:r>
              <a:rPr lang="en-US" altLang="en-US">
                <a:solidFill>
                  <a:srgbClr val="000000"/>
                </a:solidFill>
                <a:latin typeface="Helvetica" pitchFamily="2" charset="0"/>
              </a:rPr>
              <a:t>.</a:t>
            </a:r>
          </a:p>
        </p:txBody>
      </p:sp>
    </p:spTree>
    <p:extLst>
      <p:ext uri="{BB962C8B-B14F-4D97-AF65-F5344CB8AC3E}">
        <p14:creationId xmlns:p14="http://schemas.microsoft.com/office/powerpoint/2010/main" val="1782192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830CBB-A306-AACB-57AA-EC0F245DC501}"/>
              </a:ext>
            </a:extLst>
          </p:cNvPr>
          <p:cNvSpPr>
            <a:spLocks noGrp="1" noChangeArrowheads="1"/>
          </p:cNvSpPr>
          <p:nvPr>
            <p:ph type="sldNum" sz="quarter" idx="5"/>
          </p:nvPr>
        </p:nvSpPr>
        <p:spPr>
          <a:ln/>
        </p:spPr>
        <p:txBody>
          <a:bodyPr/>
          <a:lstStyle/>
          <a:p>
            <a:fld id="{963D9035-7B16-EA49-AD7D-404AFB638A2D}" type="slidenum">
              <a:rPr lang="en-US" altLang="en-US"/>
              <a:pPr/>
              <a:t>7</a:t>
            </a:fld>
            <a:endParaRPr lang="en-US" altLang="en-US"/>
          </a:p>
        </p:txBody>
      </p:sp>
      <p:sp>
        <p:nvSpPr>
          <p:cNvPr id="18434" name="Rectangle 2">
            <a:extLst>
              <a:ext uri="{FF2B5EF4-FFF2-40B4-BE49-F238E27FC236}">
                <a16:creationId xmlns:a16="http://schemas.microsoft.com/office/drawing/2014/main" id="{29BF93E1-93BF-D6E0-B935-B704D4E8CD7E}"/>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451C436C-C15D-05E9-FB26-BF84AA81B55F}"/>
              </a:ext>
            </a:extLst>
          </p:cNvPr>
          <p:cNvSpPr>
            <a:spLocks noGrp="1" noChangeArrowheads="1"/>
          </p:cNvSpPr>
          <p:nvPr>
            <p:ph type="body" idx="1"/>
          </p:nvPr>
        </p:nvSpPr>
        <p:spPr/>
        <p:txBody>
          <a:bodyPr/>
          <a:lstStyle/>
          <a:p>
            <a:r>
              <a:rPr lang="en-US" altLang="en-US" dirty="0">
                <a:solidFill>
                  <a:srgbClr val="000000"/>
                </a:solidFill>
                <a:latin typeface="Helvetica" pitchFamily="2" charset="0"/>
              </a:rPr>
              <a:t>This is essentially what Gibbs assumed in setting up statistical mechanics; maximum entropy distribution.</a:t>
            </a:r>
          </a:p>
        </p:txBody>
      </p:sp>
    </p:spTree>
    <p:extLst>
      <p:ext uri="{BB962C8B-B14F-4D97-AF65-F5344CB8AC3E}">
        <p14:creationId xmlns:p14="http://schemas.microsoft.com/office/powerpoint/2010/main" val="2549394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830CBB-A306-AACB-57AA-EC0F245DC501}"/>
              </a:ext>
            </a:extLst>
          </p:cNvPr>
          <p:cNvSpPr>
            <a:spLocks noGrp="1" noChangeArrowheads="1"/>
          </p:cNvSpPr>
          <p:nvPr>
            <p:ph type="sldNum" sz="quarter" idx="5"/>
          </p:nvPr>
        </p:nvSpPr>
        <p:spPr>
          <a:ln/>
        </p:spPr>
        <p:txBody>
          <a:bodyPr/>
          <a:lstStyle/>
          <a:p>
            <a:fld id="{963D9035-7B16-EA49-AD7D-404AFB638A2D}" type="slidenum">
              <a:rPr lang="en-US" altLang="en-US"/>
              <a:pPr/>
              <a:t>8</a:t>
            </a:fld>
            <a:endParaRPr lang="en-US" altLang="en-US"/>
          </a:p>
        </p:txBody>
      </p:sp>
      <p:sp>
        <p:nvSpPr>
          <p:cNvPr id="18434" name="Rectangle 2">
            <a:extLst>
              <a:ext uri="{FF2B5EF4-FFF2-40B4-BE49-F238E27FC236}">
                <a16:creationId xmlns:a16="http://schemas.microsoft.com/office/drawing/2014/main" id="{29BF93E1-93BF-D6E0-B935-B704D4E8CD7E}"/>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451C436C-C15D-05E9-FB26-BF84AA81B55F}"/>
              </a:ext>
            </a:extLst>
          </p:cNvPr>
          <p:cNvSpPr>
            <a:spLocks noGrp="1" noChangeArrowheads="1"/>
          </p:cNvSpPr>
          <p:nvPr>
            <p:ph type="body" idx="1"/>
          </p:nvPr>
        </p:nvSpPr>
        <p:spPr/>
        <p:txBody>
          <a:bodyPr/>
          <a:lstStyle/>
          <a:p>
            <a:r>
              <a:rPr lang="en-US" altLang="en-US"/>
              <a:t>Content Slide Notes</a:t>
            </a:r>
          </a:p>
          <a:p>
            <a:r>
              <a:rPr lang="en-US" altLang="en-US">
                <a:solidFill>
                  <a:srgbClr val="000000"/>
                </a:solidFill>
                <a:latin typeface="Helvetica" pitchFamily="2" charset="0"/>
              </a:rPr>
              <a:t>“UNCLASSIFIED”  marking of slides is not a security requirement and may be deleted from the Slide Master (View › Master › Slide Master). In general, slides should be marked “UNCLASSIFIED” if there is potential for confusion or misinterpretation of something that could be deemed classified. For guidance on marking slides containing classified and unclassified controlled information, see the Protecting Information Web site at </a:t>
            </a:r>
            <a:r>
              <a:rPr lang="en-US" altLang="en-US">
                <a:hlinkClick r:id="rId3"/>
              </a:rPr>
              <a:t>http://int.lanl.gov/security/protectinfo/</a:t>
            </a:r>
            <a:r>
              <a:rPr lang="en-US" altLang="en-US">
                <a:solidFill>
                  <a:srgbClr val="000000"/>
                </a:solidFill>
                <a:latin typeface="Helvetica" pitchFamily="2" charset="0"/>
              </a:rPr>
              <a:t>.</a:t>
            </a:r>
          </a:p>
        </p:txBody>
      </p:sp>
    </p:spTree>
    <p:extLst>
      <p:ext uri="{BB962C8B-B14F-4D97-AF65-F5344CB8AC3E}">
        <p14:creationId xmlns:p14="http://schemas.microsoft.com/office/powerpoint/2010/main" val="2351392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830CBB-A306-AACB-57AA-EC0F245DC501}"/>
              </a:ext>
            </a:extLst>
          </p:cNvPr>
          <p:cNvSpPr>
            <a:spLocks noGrp="1" noChangeArrowheads="1"/>
          </p:cNvSpPr>
          <p:nvPr>
            <p:ph type="sldNum" sz="quarter" idx="5"/>
          </p:nvPr>
        </p:nvSpPr>
        <p:spPr>
          <a:ln/>
        </p:spPr>
        <p:txBody>
          <a:bodyPr/>
          <a:lstStyle/>
          <a:p>
            <a:fld id="{963D9035-7B16-EA49-AD7D-404AFB638A2D}" type="slidenum">
              <a:rPr lang="en-US" altLang="en-US"/>
              <a:pPr/>
              <a:t>9</a:t>
            </a:fld>
            <a:endParaRPr lang="en-US" altLang="en-US"/>
          </a:p>
        </p:txBody>
      </p:sp>
      <p:sp>
        <p:nvSpPr>
          <p:cNvPr id="18434" name="Rectangle 2">
            <a:extLst>
              <a:ext uri="{FF2B5EF4-FFF2-40B4-BE49-F238E27FC236}">
                <a16:creationId xmlns:a16="http://schemas.microsoft.com/office/drawing/2014/main" id="{29BF93E1-93BF-D6E0-B935-B704D4E8CD7E}"/>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451C436C-C15D-05E9-FB26-BF84AA81B55F}"/>
              </a:ext>
            </a:extLst>
          </p:cNvPr>
          <p:cNvSpPr>
            <a:spLocks noGrp="1" noChangeArrowheads="1"/>
          </p:cNvSpPr>
          <p:nvPr>
            <p:ph type="body" idx="1"/>
          </p:nvPr>
        </p:nvSpPr>
        <p:spPr/>
        <p:txBody>
          <a:bodyPr/>
          <a:lstStyle/>
          <a:p>
            <a:r>
              <a:rPr lang="en-US" altLang="en-US"/>
              <a:t>Content Slide Notes</a:t>
            </a:r>
          </a:p>
          <a:p>
            <a:r>
              <a:rPr lang="en-US" altLang="en-US">
                <a:solidFill>
                  <a:srgbClr val="000000"/>
                </a:solidFill>
                <a:latin typeface="Helvetica" pitchFamily="2" charset="0"/>
              </a:rPr>
              <a:t>“UNCLASSIFIED”  marking of slides is not a security requirement and may be deleted from the Slide Master (View › Master › Slide Master). In general, slides should be marked “UNCLASSIFIED” if there is potential for confusion or misinterpretation of something that could be deemed classified. For guidance on marking slides containing classified and unclassified controlled information, see the Protecting Information Web site at </a:t>
            </a:r>
            <a:r>
              <a:rPr lang="en-US" altLang="en-US">
                <a:hlinkClick r:id="rId3"/>
              </a:rPr>
              <a:t>http://int.lanl.gov/security/protectinfo/</a:t>
            </a:r>
            <a:r>
              <a:rPr lang="en-US" altLang="en-US">
                <a:solidFill>
                  <a:srgbClr val="000000"/>
                </a:solidFill>
                <a:latin typeface="Helvetica" pitchFamily="2" charset="0"/>
              </a:rPr>
              <a:t>.</a:t>
            </a:r>
          </a:p>
        </p:txBody>
      </p:sp>
    </p:spTree>
    <p:extLst>
      <p:ext uri="{BB962C8B-B14F-4D97-AF65-F5344CB8AC3E}">
        <p14:creationId xmlns:p14="http://schemas.microsoft.com/office/powerpoint/2010/main" val="28320965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B3E6110-0F43-B86D-8A72-1516C7150EDE}"/>
              </a:ext>
            </a:extLst>
          </p:cNvPr>
          <p:cNvSpPr>
            <a:spLocks noGrp="1" noChangeArrowheads="1"/>
          </p:cNvSpPr>
          <p:nvPr>
            <p:ph type="ctrTitle"/>
          </p:nvPr>
        </p:nvSpPr>
        <p:spPr>
          <a:xfrm>
            <a:off x="457200" y="1752600"/>
            <a:ext cx="8229600" cy="1143000"/>
          </a:xfrm>
        </p:spPr>
        <p:txBody>
          <a:bodyPr anchor="ctr"/>
          <a:lstStyle>
            <a:lvl1pPr algn="ctr">
              <a:defRPr sz="4400"/>
            </a:lvl1pPr>
          </a:lstStyle>
          <a:p>
            <a:pPr lvl="0"/>
            <a:r>
              <a:rPr lang="en-US" altLang="en-US" noProof="0"/>
              <a:t>Click to edit Master title style</a:t>
            </a:r>
          </a:p>
        </p:txBody>
      </p:sp>
      <p:sp>
        <p:nvSpPr>
          <p:cNvPr id="6147" name="Rectangle 3">
            <a:extLst>
              <a:ext uri="{FF2B5EF4-FFF2-40B4-BE49-F238E27FC236}">
                <a16:creationId xmlns:a16="http://schemas.microsoft.com/office/drawing/2014/main" id="{39E85C6F-CACE-D4DE-A788-28D09FC3C276}"/>
              </a:ext>
            </a:extLst>
          </p:cNvPr>
          <p:cNvSpPr>
            <a:spLocks noGrp="1" noChangeArrowheads="1"/>
          </p:cNvSpPr>
          <p:nvPr>
            <p:ph type="subTitle" idx="1"/>
          </p:nvPr>
        </p:nvSpPr>
        <p:spPr>
          <a:xfrm>
            <a:off x="1371600" y="3352800"/>
            <a:ext cx="6400800" cy="1752600"/>
          </a:xfrm>
        </p:spPr>
        <p:txBody>
          <a:bodyPr/>
          <a:lstStyle>
            <a:lvl1pPr marL="0" indent="0" algn="ctr">
              <a:buFont typeface="Times" pitchFamily="2" charset="0"/>
              <a:buNone/>
              <a:defRPr sz="3200"/>
            </a:lvl1pPr>
          </a:lstStyle>
          <a:p>
            <a:pPr lvl="0"/>
            <a:r>
              <a:rPr lang="en-US" altLang="en-US" noProof="0"/>
              <a:t>Click to edit Master subtitle style</a:t>
            </a:r>
          </a:p>
        </p:txBody>
      </p:sp>
      <p:sp>
        <p:nvSpPr>
          <p:cNvPr id="6150" name="Text Box 6">
            <a:extLst>
              <a:ext uri="{FF2B5EF4-FFF2-40B4-BE49-F238E27FC236}">
                <a16:creationId xmlns:a16="http://schemas.microsoft.com/office/drawing/2014/main" id="{AF7BB2BF-77AA-D9DE-2B5B-39DDFE44DFBF}"/>
              </a:ext>
            </a:extLst>
          </p:cNvPr>
          <p:cNvSpPr txBox="1">
            <a:spLocks noChangeArrowheads="1"/>
          </p:cNvSpPr>
          <p:nvPr userDrawn="1"/>
        </p:nvSpPr>
        <p:spPr bwMode="auto">
          <a:xfrm>
            <a:off x="3632200" y="38100"/>
            <a:ext cx="1828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000" b="1">
                <a:solidFill>
                  <a:schemeClr val="bg2"/>
                </a:solidFill>
                <a:latin typeface="Arial" panose="020B0604020202020204" pitchFamily="34" charset="0"/>
              </a:rPr>
              <a:t>U N C L A S S I F I E D</a:t>
            </a:r>
            <a:endParaRPr lang="en-US" altLang="en-US" sz="1000">
              <a:solidFill>
                <a:schemeClr val="bg2"/>
              </a:solidFill>
            </a:endParaRPr>
          </a:p>
        </p:txBody>
      </p:sp>
      <p:pic>
        <p:nvPicPr>
          <p:cNvPr id="6155" name="Picture 11">
            <a:extLst>
              <a:ext uri="{FF2B5EF4-FFF2-40B4-BE49-F238E27FC236}">
                <a16:creationId xmlns:a16="http://schemas.microsoft.com/office/drawing/2014/main" id="{51B46917-664D-9860-E4ED-AE4DC9BB9FD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88275" y="6496050"/>
            <a:ext cx="920750" cy="212725"/>
          </a:xfrm>
          <a:prstGeom prst="rect">
            <a:avLst/>
          </a:prstGeom>
          <a:noFill/>
          <a:extLst>
            <a:ext uri="{909E8E84-426E-40DD-AFC4-6F175D3DCCD1}">
              <a14:hiddenFill xmlns:a14="http://schemas.microsoft.com/office/drawing/2010/main">
                <a:solidFill>
                  <a:srgbClr val="FFFFFF"/>
                </a:solidFill>
              </a14:hiddenFill>
            </a:ext>
          </a:extLst>
        </p:spPr>
      </p:pic>
      <p:sp>
        <p:nvSpPr>
          <p:cNvPr id="6156" name="Text Box 12">
            <a:extLst>
              <a:ext uri="{FF2B5EF4-FFF2-40B4-BE49-F238E27FC236}">
                <a16:creationId xmlns:a16="http://schemas.microsoft.com/office/drawing/2014/main" id="{61C0712D-620C-BA16-D490-8E85D911BC43}"/>
              </a:ext>
            </a:extLst>
          </p:cNvPr>
          <p:cNvSpPr txBox="1">
            <a:spLocks noChangeArrowheads="1"/>
          </p:cNvSpPr>
          <p:nvPr userDrawn="1"/>
        </p:nvSpPr>
        <p:spPr bwMode="auto">
          <a:xfrm>
            <a:off x="3708400" y="6188075"/>
            <a:ext cx="1828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000" b="1">
                <a:solidFill>
                  <a:schemeClr val="bg2"/>
                </a:solidFill>
                <a:latin typeface="Arial" panose="020B0604020202020204" pitchFamily="34" charset="0"/>
              </a:rPr>
              <a:t>U N C L A S S I F I E D</a:t>
            </a:r>
            <a:endParaRPr lang="en-US" altLang="en-US" sz="1000">
              <a:solidFill>
                <a:schemeClr val="bg2"/>
              </a:solidFill>
            </a:endParaRPr>
          </a:p>
        </p:txBody>
      </p:sp>
      <p:pic>
        <p:nvPicPr>
          <p:cNvPr id="6157" name="Picture 13">
            <a:extLst>
              <a:ext uri="{FF2B5EF4-FFF2-40B4-BE49-F238E27FC236}">
                <a16:creationId xmlns:a16="http://schemas.microsoft.com/office/drawing/2014/main" id="{0A51C95B-D9E5-A35B-C756-91E135A0AE6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90500" y="5791200"/>
            <a:ext cx="1430338" cy="660400"/>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a:extLst>
              <a:ext uri="{FF2B5EF4-FFF2-40B4-BE49-F238E27FC236}">
                <a16:creationId xmlns:a16="http://schemas.microsoft.com/office/drawing/2014/main" id="{8228E54A-8AB8-E097-2063-F21BAB219B4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57200" y="6497638"/>
            <a:ext cx="2733675" cy="133350"/>
          </a:xfrm>
          <a:prstGeom prst="rect">
            <a:avLst/>
          </a:prstGeom>
          <a:noFill/>
          <a:extLst>
            <a:ext uri="{909E8E84-426E-40DD-AFC4-6F175D3DCCD1}">
              <a14:hiddenFill xmlns:a14="http://schemas.microsoft.com/office/drawing/2010/main">
                <a:solidFill>
                  <a:srgbClr val="FFFFFF"/>
                </a:solidFill>
              </a14:hiddenFill>
            </a:ext>
          </a:extLst>
        </p:spPr>
      </p:pic>
      <p:sp>
        <p:nvSpPr>
          <p:cNvPr id="6159" name="Line 15">
            <a:extLst>
              <a:ext uri="{FF2B5EF4-FFF2-40B4-BE49-F238E27FC236}">
                <a16:creationId xmlns:a16="http://schemas.microsoft.com/office/drawing/2014/main" id="{C1F50346-6997-9F79-A600-77BF2B66A157}"/>
              </a:ext>
            </a:extLst>
          </p:cNvPr>
          <p:cNvSpPr>
            <a:spLocks noChangeShapeType="1"/>
          </p:cNvSpPr>
          <p:nvPr userDrawn="1"/>
        </p:nvSpPr>
        <p:spPr bwMode="auto">
          <a:xfrm>
            <a:off x="1241425" y="6430963"/>
            <a:ext cx="74453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0" name="Line 16">
            <a:extLst>
              <a:ext uri="{FF2B5EF4-FFF2-40B4-BE49-F238E27FC236}">
                <a16:creationId xmlns:a16="http://schemas.microsoft.com/office/drawing/2014/main" id="{5AA66BBB-2424-0170-5FC0-E5DFF7431E94}"/>
              </a:ext>
            </a:extLst>
          </p:cNvPr>
          <p:cNvSpPr>
            <a:spLocks noChangeShapeType="1"/>
          </p:cNvSpPr>
          <p:nvPr userDrawn="1"/>
        </p:nvSpPr>
        <p:spPr bwMode="auto">
          <a:xfrm>
            <a:off x="463550" y="6430963"/>
            <a:ext cx="355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C8EBE-5138-56D6-E026-E319072EE4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CDD685-F3A0-E713-A507-4314A0CB59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798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6A44C8-605E-4FF5-A3EB-3455BA54BFA9}"/>
              </a:ext>
            </a:extLst>
          </p:cNvPr>
          <p:cNvSpPr>
            <a:spLocks noGrp="1"/>
          </p:cNvSpPr>
          <p:nvPr>
            <p:ph type="title" orient="vert"/>
          </p:nvPr>
        </p:nvSpPr>
        <p:spPr>
          <a:xfrm>
            <a:off x="6600825" y="304800"/>
            <a:ext cx="2085975" cy="53086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8BE2DD-7A89-7159-9CBE-A1B3485C2C39}"/>
              </a:ext>
            </a:extLst>
          </p:cNvPr>
          <p:cNvSpPr>
            <a:spLocks noGrp="1"/>
          </p:cNvSpPr>
          <p:nvPr>
            <p:ph type="body" orient="vert" idx="1"/>
          </p:nvPr>
        </p:nvSpPr>
        <p:spPr>
          <a:xfrm>
            <a:off x="342900" y="304800"/>
            <a:ext cx="6105525" cy="5308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559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0EA68-65A5-3446-4846-E0E79AC049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09B932-D9FA-629A-D4C5-AD246A8173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3286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61FCF-F09C-241E-993F-B1B55287075E}"/>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68D4E2-EF2F-ABB2-5479-7251FFA80D23}"/>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338503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BAE0D-B484-0D83-F9BF-15FD117DC1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70FD3A-4681-0E9F-188F-8C737DCEC2B5}"/>
              </a:ext>
            </a:extLst>
          </p:cNvPr>
          <p:cNvSpPr>
            <a:spLocks noGrp="1"/>
          </p:cNvSpPr>
          <p:nvPr>
            <p:ph sz="half" idx="1"/>
          </p:nvPr>
        </p:nvSpPr>
        <p:spPr>
          <a:xfrm>
            <a:off x="342900" y="1460500"/>
            <a:ext cx="409575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521C03-7385-E122-F0B5-B564EC9657BC}"/>
              </a:ext>
            </a:extLst>
          </p:cNvPr>
          <p:cNvSpPr>
            <a:spLocks noGrp="1"/>
          </p:cNvSpPr>
          <p:nvPr>
            <p:ph sz="half" idx="2"/>
          </p:nvPr>
        </p:nvSpPr>
        <p:spPr>
          <a:xfrm>
            <a:off x="4591050" y="1460500"/>
            <a:ext cx="409575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1892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41EA0-FDD6-2A95-0B5A-590D5C0AF5C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F53ADD-14BE-9BE7-C468-158D3E659D3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DA8040-5EF7-731E-8FB9-48582C2716A7}"/>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1EDBCB-F42B-9127-6395-72D0BD7B940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6AB27A-C6A3-8373-3386-F23BCCF7B11E}"/>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953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9DDC6-BE41-28F1-E577-0F53A9080B3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16196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7895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AF0C-73A2-FAFE-9E5A-4144156B55C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AFE35E-7026-112C-14F5-0C937C0EB6B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930701-D0B9-4C5C-0B89-44B07882780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4749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559A1-A0C2-4E63-FA76-1601F4A3108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635B13-D1CC-8573-E3A9-4B9075AA0E1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AD9E9D-FEB9-E900-EA81-2DE3596DA40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807912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6A1903D-69B7-C6FE-4683-627A5072F27C}"/>
              </a:ext>
            </a:extLst>
          </p:cNvPr>
          <p:cNvSpPr>
            <a:spLocks noGrp="1" noChangeArrowheads="1"/>
          </p:cNvSpPr>
          <p:nvPr>
            <p:ph type="title"/>
          </p:nvPr>
        </p:nvSpPr>
        <p:spPr bwMode="auto">
          <a:xfrm>
            <a:off x="342900" y="304800"/>
            <a:ext cx="83439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72FE1D88-B2C4-BD85-0DFF-D7EB0D8F9293}"/>
              </a:ext>
            </a:extLst>
          </p:cNvPr>
          <p:cNvSpPr>
            <a:spLocks noGrp="1" noChangeArrowheads="1"/>
          </p:cNvSpPr>
          <p:nvPr>
            <p:ph type="body" idx="1"/>
          </p:nvPr>
        </p:nvSpPr>
        <p:spPr bwMode="auto">
          <a:xfrm>
            <a:off x="342900" y="1460500"/>
            <a:ext cx="8343900"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pic>
        <p:nvPicPr>
          <p:cNvPr id="1031" name="Picture 7">
            <a:extLst>
              <a:ext uri="{FF2B5EF4-FFF2-40B4-BE49-F238E27FC236}">
                <a16:creationId xmlns:a16="http://schemas.microsoft.com/office/drawing/2014/main" id="{BFCCF86A-01C0-5458-B51E-D9193DA65B05}"/>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788275" y="6496050"/>
            <a:ext cx="920750" cy="212725"/>
          </a:xfrm>
          <a:prstGeom prst="rect">
            <a:avLst/>
          </a:prstGeom>
          <a:noFill/>
          <a:extLst>
            <a:ext uri="{909E8E84-426E-40DD-AFC4-6F175D3DCCD1}">
              <a14:hiddenFill xmlns:a14="http://schemas.microsoft.com/office/drawing/2010/main">
                <a:solidFill>
                  <a:srgbClr val="FFFFFF"/>
                </a:solidFill>
              </a14:hiddenFill>
            </a:ext>
          </a:extLst>
        </p:spPr>
      </p:pic>
      <p:sp>
        <p:nvSpPr>
          <p:cNvPr id="1032" name="Text Box 8">
            <a:extLst>
              <a:ext uri="{FF2B5EF4-FFF2-40B4-BE49-F238E27FC236}">
                <a16:creationId xmlns:a16="http://schemas.microsoft.com/office/drawing/2014/main" id="{DDB218BD-1757-4B29-0A1F-88D496B59F12}"/>
              </a:ext>
            </a:extLst>
          </p:cNvPr>
          <p:cNvSpPr txBox="1">
            <a:spLocks noChangeArrowheads="1"/>
          </p:cNvSpPr>
          <p:nvPr userDrawn="1"/>
        </p:nvSpPr>
        <p:spPr bwMode="auto">
          <a:xfrm>
            <a:off x="3708400" y="6188075"/>
            <a:ext cx="1828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000" b="1">
                <a:solidFill>
                  <a:schemeClr val="bg2"/>
                </a:solidFill>
                <a:latin typeface="Arial" panose="020B0604020202020204" pitchFamily="34" charset="0"/>
              </a:rPr>
              <a:t>U N C L A S S I F I E D</a:t>
            </a:r>
            <a:endParaRPr lang="en-US" altLang="en-US" sz="1000">
              <a:solidFill>
                <a:schemeClr val="bg2"/>
              </a:solidFill>
            </a:endParaRPr>
          </a:p>
        </p:txBody>
      </p:sp>
      <p:sp>
        <p:nvSpPr>
          <p:cNvPr id="1033" name="Text Box 9">
            <a:extLst>
              <a:ext uri="{FF2B5EF4-FFF2-40B4-BE49-F238E27FC236}">
                <a16:creationId xmlns:a16="http://schemas.microsoft.com/office/drawing/2014/main" id="{3903CFC9-7345-A99B-D8F5-5B870FF2CE42}"/>
              </a:ext>
            </a:extLst>
          </p:cNvPr>
          <p:cNvSpPr txBox="1">
            <a:spLocks noChangeArrowheads="1"/>
          </p:cNvSpPr>
          <p:nvPr userDrawn="1"/>
        </p:nvSpPr>
        <p:spPr bwMode="auto">
          <a:xfrm>
            <a:off x="3632200" y="38100"/>
            <a:ext cx="1828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000" b="1">
                <a:solidFill>
                  <a:schemeClr val="bg2"/>
                </a:solidFill>
                <a:latin typeface="Arial" panose="020B0604020202020204" pitchFamily="34" charset="0"/>
              </a:rPr>
              <a:t>U N C L A S S I F I E D</a:t>
            </a:r>
            <a:endParaRPr lang="en-US" altLang="en-US" sz="1000">
              <a:solidFill>
                <a:schemeClr val="bg2"/>
              </a:solidFill>
            </a:endParaRPr>
          </a:p>
        </p:txBody>
      </p:sp>
      <p:pic>
        <p:nvPicPr>
          <p:cNvPr id="1034" name="Picture 10">
            <a:extLst>
              <a:ext uri="{FF2B5EF4-FFF2-40B4-BE49-F238E27FC236}">
                <a16:creationId xmlns:a16="http://schemas.microsoft.com/office/drawing/2014/main" id="{48B2DDE0-D797-31CC-B7DF-85148AF33291}"/>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90500" y="5791200"/>
            <a:ext cx="1430338" cy="6604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a:extLst>
              <a:ext uri="{FF2B5EF4-FFF2-40B4-BE49-F238E27FC236}">
                <a16:creationId xmlns:a16="http://schemas.microsoft.com/office/drawing/2014/main" id="{E037FE94-90C5-848A-C6BA-DE95A782282D}"/>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57200" y="6497638"/>
            <a:ext cx="2733675" cy="133350"/>
          </a:xfrm>
          <a:prstGeom prst="rect">
            <a:avLst/>
          </a:prstGeom>
          <a:noFill/>
          <a:extLst>
            <a:ext uri="{909E8E84-426E-40DD-AFC4-6F175D3DCCD1}">
              <a14:hiddenFill xmlns:a14="http://schemas.microsoft.com/office/drawing/2010/main">
                <a:solidFill>
                  <a:srgbClr val="FFFFFF"/>
                </a:solidFill>
              </a14:hiddenFill>
            </a:ext>
          </a:extLst>
        </p:spPr>
      </p:pic>
      <p:sp>
        <p:nvSpPr>
          <p:cNvPr id="1036" name="Line 12">
            <a:extLst>
              <a:ext uri="{FF2B5EF4-FFF2-40B4-BE49-F238E27FC236}">
                <a16:creationId xmlns:a16="http://schemas.microsoft.com/office/drawing/2014/main" id="{6670BE40-2D55-9A28-64B5-56DAAD1F8B7F}"/>
              </a:ext>
            </a:extLst>
          </p:cNvPr>
          <p:cNvSpPr>
            <a:spLocks noChangeShapeType="1"/>
          </p:cNvSpPr>
          <p:nvPr userDrawn="1"/>
        </p:nvSpPr>
        <p:spPr bwMode="auto">
          <a:xfrm>
            <a:off x="1241425" y="6430963"/>
            <a:ext cx="74453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13">
            <a:extLst>
              <a:ext uri="{FF2B5EF4-FFF2-40B4-BE49-F238E27FC236}">
                <a16:creationId xmlns:a16="http://schemas.microsoft.com/office/drawing/2014/main" id="{1BB47108-4A0B-1B12-D56F-F047601BC07A}"/>
              </a:ext>
            </a:extLst>
          </p:cNvPr>
          <p:cNvSpPr>
            <a:spLocks noChangeShapeType="1"/>
          </p:cNvSpPr>
          <p:nvPr userDrawn="1"/>
        </p:nvSpPr>
        <p:spPr bwMode="auto">
          <a:xfrm>
            <a:off x="463550" y="6430963"/>
            <a:ext cx="355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Line 14">
            <a:extLst>
              <a:ext uri="{FF2B5EF4-FFF2-40B4-BE49-F238E27FC236}">
                <a16:creationId xmlns:a16="http://schemas.microsoft.com/office/drawing/2014/main" id="{AF7CA35A-ABDD-575E-DB78-78C5164C2A7E}"/>
              </a:ext>
            </a:extLst>
          </p:cNvPr>
          <p:cNvSpPr>
            <a:spLocks noChangeShapeType="1"/>
          </p:cNvSpPr>
          <p:nvPr userDrawn="1"/>
        </p:nvSpPr>
        <p:spPr bwMode="auto">
          <a:xfrm flipV="1">
            <a:off x="457200" y="1257300"/>
            <a:ext cx="8229600" cy="12700"/>
          </a:xfrm>
          <a:prstGeom prst="line">
            <a:avLst/>
          </a:prstGeom>
          <a:noFill/>
          <a:ln w="38100">
            <a:solidFill>
              <a:srgbClr val="FFB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2800" b="1" kern="1200">
          <a:solidFill>
            <a:srgbClr val="24459C"/>
          </a:solidFill>
          <a:latin typeface="+mj-lt"/>
          <a:ea typeface="+mj-ea"/>
          <a:cs typeface="+mj-cs"/>
        </a:defRPr>
      </a:lvl1pPr>
      <a:lvl2pPr algn="l" rtl="0" fontAlgn="base">
        <a:spcBef>
          <a:spcPct val="0"/>
        </a:spcBef>
        <a:spcAft>
          <a:spcPct val="0"/>
        </a:spcAft>
        <a:defRPr sz="2800" b="1">
          <a:solidFill>
            <a:srgbClr val="24459C"/>
          </a:solidFill>
          <a:latin typeface="Arial" panose="020B0604020202020204" pitchFamily="34" charset="0"/>
        </a:defRPr>
      </a:lvl2pPr>
      <a:lvl3pPr algn="l" rtl="0" fontAlgn="base">
        <a:spcBef>
          <a:spcPct val="0"/>
        </a:spcBef>
        <a:spcAft>
          <a:spcPct val="0"/>
        </a:spcAft>
        <a:defRPr sz="2800" b="1">
          <a:solidFill>
            <a:srgbClr val="24459C"/>
          </a:solidFill>
          <a:latin typeface="Arial" panose="020B0604020202020204" pitchFamily="34" charset="0"/>
        </a:defRPr>
      </a:lvl3pPr>
      <a:lvl4pPr algn="l" rtl="0" fontAlgn="base">
        <a:spcBef>
          <a:spcPct val="0"/>
        </a:spcBef>
        <a:spcAft>
          <a:spcPct val="0"/>
        </a:spcAft>
        <a:defRPr sz="2800" b="1">
          <a:solidFill>
            <a:srgbClr val="24459C"/>
          </a:solidFill>
          <a:latin typeface="Arial" panose="020B0604020202020204" pitchFamily="34" charset="0"/>
        </a:defRPr>
      </a:lvl4pPr>
      <a:lvl5pPr algn="l" rtl="0" fontAlgn="base">
        <a:spcBef>
          <a:spcPct val="0"/>
        </a:spcBef>
        <a:spcAft>
          <a:spcPct val="0"/>
        </a:spcAft>
        <a:defRPr sz="2800" b="1">
          <a:solidFill>
            <a:srgbClr val="24459C"/>
          </a:solidFill>
          <a:latin typeface="Arial" panose="020B0604020202020204" pitchFamily="34" charset="0"/>
        </a:defRPr>
      </a:lvl5pPr>
      <a:lvl6pPr marL="457200" algn="l" rtl="0" fontAlgn="base">
        <a:spcBef>
          <a:spcPct val="0"/>
        </a:spcBef>
        <a:spcAft>
          <a:spcPct val="0"/>
        </a:spcAft>
        <a:defRPr sz="2800" b="1">
          <a:solidFill>
            <a:srgbClr val="24459C"/>
          </a:solidFill>
          <a:latin typeface="Arial" panose="020B0604020202020204" pitchFamily="34" charset="0"/>
        </a:defRPr>
      </a:lvl6pPr>
      <a:lvl7pPr marL="914400" algn="l" rtl="0" fontAlgn="base">
        <a:spcBef>
          <a:spcPct val="0"/>
        </a:spcBef>
        <a:spcAft>
          <a:spcPct val="0"/>
        </a:spcAft>
        <a:defRPr sz="2800" b="1">
          <a:solidFill>
            <a:srgbClr val="24459C"/>
          </a:solidFill>
          <a:latin typeface="Arial" panose="020B0604020202020204" pitchFamily="34" charset="0"/>
        </a:defRPr>
      </a:lvl7pPr>
      <a:lvl8pPr marL="1371600" algn="l" rtl="0" fontAlgn="base">
        <a:spcBef>
          <a:spcPct val="0"/>
        </a:spcBef>
        <a:spcAft>
          <a:spcPct val="0"/>
        </a:spcAft>
        <a:defRPr sz="2800" b="1">
          <a:solidFill>
            <a:srgbClr val="24459C"/>
          </a:solidFill>
          <a:latin typeface="Arial" panose="020B0604020202020204" pitchFamily="34" charset="0"/>
        </a:defRPr>
      </a:lvl8pPr>
      <a:lvl9pPr marL="1828800" algn="l" rtl="0" fontAlgn="base">
        <a:spcBef>
          <a:spcPct val="0"/>
        </a:spcBef>
        <a:spcAft>
          <a:spcPct val="0"/>
        </a:spcAft>
        <a:defRPr sz="2800" b="1">
          <a:solidFill>
            <a:srgbClr val="24459C"/>
          </a:solidFill>
          <a:latin typeface="Arial" panose="020B0604020202020204" pitchFamily="34" charset="0"/>
        </a:defRPr>
      </a:lvl9pPr>
    </p:titleStyle>
    <p:bodyStyle>
      <a:lvl1pPr marL="342900" indent="-342900" algn="l" rtl="0" fontAlgn="base">
        <a:spcBef>
          <a:spcPct val="50000"/>
        </a:spcBef>
        <a:spcAft>
          <a:spcPct val="0"/>
        </a:spcAft>
        <a:buClr>
          <a:srgbClr val="24459C"/>
        </a:buClr>
        <a:buSzPct val="110000"/>
        <a:buFont typeface="Times" pitchFamily="2" charset="0"/>
        <a:buChar char="•"/>
        <a:defRPr sz="2400" kern="1200">
          <a:solidFill>
            <a:schemeClr val="tx1"/>
          </a:solidFill>
          <a:latin typeface="+mn-lt"/>
          <a:ea typeface="+mn-ea"/>
          <a:cs typeface="+mn-cs"/>
        </a:defRPr>
      </a:lvl1pPr>
      <a:lvl2pPr marL="742950" indent="-285750" algn="l" rtl="0" fontAlgn="base">
        <a:spcBef>
          <a:spcPct val="10000"/>
        </a:spcBef>
        <a:spcAft>
          <a:spcPct val="0"/>
        </a:spcAft>
        <a:buFont typeface="Times" pitchFamily="2" charset="0"/>
        <a:buChar char="–"/>
        <a:defRPr sz="2000" kern="1200">
          <a:solidFill>
            <a:schemeClr val="tx1"/>
          </a:solidFill>
          <a:latin typeface="+mn-lt"/>
          <a:ea typeface="+mn-ea"/>
          <a:cs typeface="+mn-cs"/>
        </a:defRPr>
      </a:lvl2pPr>
      <a:lvl3pPr marL="1143000" indent="-228600" algn="l" rtl="0" fontAlgn="base">
        <a:spcBef>
          <a:spcPct val="10000"/>
        </a:spcBef>
        <a:spcAft>
          <a:spcPct val="0"/>
        </a:spcAft>
        <a:buFont typeface="Times" pitchFamily="2" charset="0"/>
        <a:buChar char="–"/>
        <a:defRPr kern="1200">
          <a:solidFill>
            <a:schemeClr val="tx1"/>
          </a:solidFill>
          <a:latin typeface="+mn-lt"/>
          <a:ea typeface="+mn-ea"/>
          <a:cs typeface="+mn-cs"/>
        </a:defRPr>
      </a:lvl3pPr>
      <a:lvl4pPr marL="1600200" indent="-228600" algn="l" rtl="0" fontAlgn="base">
        <a:spcBef>
          <a:spcPct val="10000"/>
        </a:spcBef>
        <a:spcAft>
          <a:spcPct val="0"/>
        </a:spcAft>
        <a:buFont typeface="Times" pitchFamily="2" charset="0"/>
        <a:buChar char="–"/>
        <a:defRPr sz="1600" kern="1200">
          <a:solidFill>
            <a:schemeClr val="tx1"/>
          </a:solidFill>
          <a:latin typeface="+mn-lt"/>
          <a:ea typeface="+mn-ea"/>
          <a:cs typeface="+mn-cs"/>
        </a:defRPr>
      </a:lvl4pPr>
      <a:lvl5pPr marL="2057400" indent="-228600" algn="l" rtl="0" fontAlgn="base">
        <a:spcBef>
          <a:spcPct val="10000"/>
        </a:spcBef>
        <a:spcAft>
          <a:spcPct val="0"/>
        </a:spcAft>
        <a:buFont typeface="Times" pitchFamily="2" charset="0"/>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jpe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jpe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2.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6.gif"/><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1.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3.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0094E0B-2311-A007-52F7-A66186E52F28}"/>
              </a:ext>
            </a:extLst>
          </p:cNvPr>
          <p:cNvSpPr>
            <a:spLocks noGrp="1" noChangeArrowheads="1"/>
          </p:cNvSpPr>
          <p:nvPr>
            <p:ph type="ctrTitle"/>
          </p:nvPr>
        </p:nvSpPr>
        <p:spPr>
          <a:xfrm>
            <a:off x="457200" y="1752600"/>
            <a:ext cx="8305800" cy="1143000"/>
          </a:xfrm>
        </p:spPr>
        <p:txBody>
          <a:bodyPr/>
          <a:lstStyle/>
          <a:p>
            <a:r>
              <a:rPr lang="en-US" altLang="en-US" dirty="0"/>
              <a:t>Two flavors of priors</a:t>
            </a:r>
          </a:p>
        </p:txBody>
      </p:sp>
      <p:sp>
        <p:nvSpPr>
          <p:cNvPr id="11267" name="Rectangle 3">
            <a:extLst>
              <a:ext uri="{FF2B5EF4-FFF2-40B4-BE49-F238E27FC236}">
                <a16:creationId xmlns:a16="http://schemas.microsoft.com/office/drawing/2014/main" id="{244F434E-675B-99CF-CE64-01249D5FC87F}"/>
              </a:ext>
            </a:extLst>
          </p:cNvPr>
          <p:cNvSpPr>
            <a:spLocks noGrp="1" noChangeArrowheads="1"/>
          </p:cNvSpPr>
          <p:nvPr>
            <p:ph type="subTitle" idx="1"/>
          </p:nvPr>
        </p:nvSpPr>
        <p:spPr>
          <a:xfrm>
            <a:off x="457200" y="3223847"/>
            <a:ext cx="8382000" cy="1752600"/>
          </a:xfrm>
        </p:spPr>
        <p:txBody>
          <a:bodyPr/>
          <a:lstStyle/>
          <a:p>
            <a:pPr>
              <a:spcBef>
                <a:spcPts val="600"/>
              </a:spcBef>
            </a:pPr>
            <a:r>
              <a:rPr lang="en-US" altLang="en-US" sz="2800" dirty="0"/>
              <a:t>Andrew Arnold</a:t>
            </a:r>
          </a:p>
          <a:p>
            <a:pPr>
              <a:spcBef>
                <a:spcPts val="600"/>
              </a:spcBef>
            </a:pPr>
            <a:r>
              <a:rPr lang="en-US" altLang="en-US" sz="2800" dirty="0"/>
              <a:t>Natalie Klein &amp; Casey Gibson</a:t>
            </a:r>
          </a:p>
          <a:p>
            <a:pPr>
              <a:spcBef>
                <a:spcPts val="600"/>
              </a:spcBef>
            </a:pPr>
            <a:r>
              <a:rPr lang="en-US" altLang="en-US" sz="2800" dirty="0"/>
              <a:t>Monday, June 19,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290712B-67E5-E1BC-617C-4760B16E100A}"/>
              </a:ext>
            </a:extLst>
          </p:cNvPr>
          <p:cNvSpPr>
            <a:spLocks noGrp="1" noChangeArrowheads="1"/>
          </p:cNvSpPr>
          <p:nvPr>
            <p:ph type="title"/>
          </p:nvPr>
        </p:nvSpPr>
        <p:spPr/>
        <p:txBody>
          <a:bodyPr/>
          <a:lstStyle/>
          <a:p>
            <a:r>
              <a:rPr lang="en-US" altLang="en-US" dirty="0"/>
              <a:t>2</a:t>
            </a:r>
            <a:r>
              <a:rPr lang="en-US" altLang="en-US" baseline="30000" dirty="0"/>
              <a:t>nd</a:t>
            </a:r>
            <a:r>
              <a:rPr lang="en-US" altLang="en-US" dirty="0"/>
              <a:t> Flavor: Model selection</a:t>
            </a:r>
          </a:p>
        </p:txBody>
      </p:sp>
      <p:pic>
        <p:nvPicPr>
          <p:cNvPr id="6" name="Graphic 5">
            <a:extLst>
              <a:ext uri="{FF2B5EF4-FFF2-40B4-BE49-F238E27FC236}">
                <a16:creationId xmlns:a16="http://schemas.microsoft.com/office/drawing/2014/main" id="{12F4D8AB-62C4-F354-E970-FC58ADC398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725275" y="2965169"/>
            <a:ext cx="4264577" cy="2128227"/>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30E436A-E5EB-DA25-6F77-3C9DE95B035E}"/>
                  </a:ext>
                </a:extLst>
              </p:cNvPr>
              <p:cNvSpPr txBox="1"/>
              <p:nvPr/>
            </p:nvSpPr>
            <p:spPr>
              <a:xfrm>
                <a:off x="2096707" y="1513037"/>
                <a:ext cx="5358583"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e>
                        <m:e>
                          <m:r>
                            <a:rPr lang="en-US" i="1" smtClean="0">
                              <a:latin typeface="Cambria Math" panose="02040503050406030204" pitchFamily="18" charset="0"/>
                              <a:ea typeface="Cambria Math" panose="02040503050406030204" pitchFamily="18" charset="0"/>
                            </a:rPr>
                            <m:t>𝒟</m:t>
                          </m:r>
                        </m:e>
                      </m:d>
                      <m:r>
                        <a:rPr lang="en-US" b="0" i="1" smtClean="0">
                          <a:latin typeface="Cambria Math" panose="02040503050406030204" pitchFamily="18" charset="0"/>
                        </a:rPr>
                        <m:t> = </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𝒟</m:t>
                          </m:r>
                        </m:e>
                        <m:e>
                          <m:r>
                            <a:rPr lang="en-US" b="0" i="1" smtClean="0">
                              <a:latin typeface="Cambria Math" panose="02040503050406030204" pitchFamily="18" charset="0"/>
                            </a:rPr>
                            <m:t>𝑤</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𝒟</m:t>
                                  </m:r>
                                </m:e>
                              </m:d>
                            </m:e>
                          </m:d>
                        </m:e>
                        <m:sup>
                          <m:r>
                            <a:rPr lang="en-US" b="0" i="1" smtClean="0">
                              <a:latin typeface="Cambria Math" panose="02040503050406030204" pitchFamily="18" charset="0"/>
                            </a:rPr>
                            <m:t>−1</m:t>
                          </m:r>
                        </m:sup>
                      </m:sSup>
                      <m:r>
                        <a:rPr lang="en-US" b="0" i="1" smtClean="0">
                          <a:latin typeface="Cambria Math" panose="02040503050406030204" pitchFamily="18" charset="0"/>
                        </a:rPr>
                        <m:t> ⋅  </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oMath>
                  </m:oMathPara>
                </a14:m>
                <a:endParaRPr lang="en-US" dirty="0"/>
              </a:p>
            </p:txBody>
          </p:sp>
        </mc:Choice>
        <mc:Fallback>
          <p:sp>
            <p:nvSpPr>
              <p:cNvPr id="7" name="TextBox 6">
                <a:extLst>
                  <a:ext uri="{FF2B5EF4-FFF2-40B4-BE49-F238E27FC236}">
                    <a16:creationId xmlns:a16="http://schemas.microsoft.com/office/drawing/2014/main" id="{F30E436A-E5EB-DA25-6F77-3C9DE95B035E}"/>
                  </a:ext>
                </a:extLst>
              </p:cNvPr>
              <p:cNvSpPr txBox="1">
                <a:spLocks noRot="1" noChangeAspect="1" noMove="1" noResize="1" noEditPoints="1" noAdjustHandles="1" noChangeArrowheads="1" noChangeShapeType="1" noTextEdit="1"/>
              </p:cNvSpPr>
              <p:nvPr/>
            </p:nvSpPr>
            <p:spPr>
              <a:xfrm>
                <a:off x="2096707" y="1513037"/>
                <a:ext cx="5358583" cy="369332"/>
              </a:xfrm>
              <a:prstGeom prst="rect">
                <a:avLst/>
              </a:prstGeom>
              <a:blipFill>
                <a:blip r:embed="rId5"/>
                <a:stretch>
                  <a:fillRect l="-473" t="-10000" r="-946" b="-33333"/>
                </a:stretch>
              </a:blipFill>
            </p:spPr>
            <p:txBody>
              <a:bodyPr/>
              <a:lstStyle/>
              <a:p>
                <a:r>
                  <a:rPr lang="en-US">
                    <a:noFill/>
                  </a:rPr>
                  <a:t> </a:t>
                </a:r>
              </a:p>
            </p:txBody>
          </p:sp>
        </mc:Fallback>
      </mc:AlternateContent>
      <p:pic>
        <p:nvPicPr>
          <p:cNvPr id="10" name="Picture 9" descr="A picture containing line, diagram, plot, design&#10;&#10;Description automatically generated">
            <a:extLst>
              <a:ext uri="{FF2B5EF4-FFF2-40B4-BE49-F238E27FC236}">
                <a16:creationId xmlns:a16="http://schemas.microsoft.com/office/drawing/2014/main" id="{BF61530F-9EAB-5FF1-E8C7-7960A5B4AA0C}"/>
              </a:ext>
            </a:extLst>
          </p:cNvPr>
          <p:cNvPicPr>
            <a:picLocks noChangeAspect="1"/>
          </p:cNvPicPr>
          <p:nvPr/>
        </p:nvPicPr>
        <p:blipFill rotWithShape="1">
          <a:blip r:embed="rId6"/>
          <a:srcRect l="14655"/>
          <a:stretch/>
        </p:blipFill>
        <p:spPr>
          <a:xfrm>
            <a:off x="2717311" y="3012830"/>
            <a:ext cx="987181" cy="617867"/>
          </a:xfrm>
          <a:prstGeom prst="rect">
            <a:avLst/>
          </a:prstGeom>
          <a:ln>
            <a:solidFill>
              <a:schemeClr val="tx1"/>
            </a:solidFill>
          </a:ln>
        </p:spPr>
      </p:pic>
      <p:pic>
        <p:nvPicPr>
          <p:cNvPr id="11" name="Picture 10" descr="A picture containing line, diagram, plot, design&#10;&#10;Description automatically generated">
            <a:extLst>
              <a:ext uri="{FF2B5EF4-FFF2-40B4-BE49-F238E27FC236}">
                <a16:creationId xmlns:a16="http://schemas.microsoft.com/office/drawing/2014/main" id="{3EB8CC9F-B2FC-32B5-B0B3-B719225C528B}"/>
              </a:ext>
            </a:extLst>
          </p:cNvPr>
          <p:cNvPicPr>
            <a:picLocks noChangeAspect="1"/>
          </p:cNvPicPr>
          <p:nvPr/>
        </p:nvPicPr>
        <p:blipFill rotWithShape="1">
          <a:blip r:embed="rId6"/>
          <a:srcRect l="14655"/>
          <a:stretch/>
        </p:blipFill>
        <p:spPr>
          <a:xfrm>
            <a:off x="2717310" y="4281445"/>
            <a:ext cx="987181" cy="617867"/>
          </a:xfrm>
          <a:prstGeom prst="rect">
            <a:avLst/>
          </a:prstGeom>
          <a:ln>
            <a:solidFill>
              <a:schemeClr val="tx1"/>
            </a:solidFill>
          </a:ln>
        </p:spPr>
      </p:pic>
      <p:cxnSp>
        <p:nvCxnSpPr>
          <p:cNvPr id="13" name="Curved Connector 12">
            <a:extLst>
              <a:ext uri="{FF2B5EF4-FFF2-40B4-BE49-F238E27FC236}">
                <a16:creationId xmlns:a16="http://schemas.microsoft.com/office/drawing/2014/main" id="{710215D7-0A88-E15A-E956-B0D45FD4D15F}"/>
              </a:ext>
            </a:extLst>
          </p:cNvPr>
          <p:cNvCxnSpPr/>
          <p:nvPr/>
        </p:nvCxnSpPr>
        <p:spPr bwMode="auto">
          <a:xfrm rot="10800000" flipV="1">
            <a:off x="2301142" y="3020300"/>
            <a:ext cx="439617" cy="361807"/>
          </a:xfrm>
          <a:prstGeom prst="curvedConnector3">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Curved Connector 14">
            <a:extLst>
              <a:ext uri="{FF2B5EF4-FFF2-40B4-BE49-F238E27FC236}">
                <a16:creationId xmlns:a16="http://schemas.microsoft.com/office/drawing/2014/main" id="{60BA4AF1-71A5-F26D-9FBB-9150DF9805E4}"/>
              </a:ext>
            </a:extLst>
          </p:cNvPr>
          <p:cNvCxnSpPr/>
          <p:nvPr/>
        </p:nvCxnSpPr>
        <p:spPr bwMode="auto">
          <a:xfrm rot="10800000" flipV="1">
            <a:off x="2301142" y="4281445"/>
            <a:ext cx="439617" cy="361807"/>
          </a:xfrm>
          <a:prstGeom prst="curvedConnector3">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ectangle 3">
            <a:extLst>
              <a:ext uri="{FF2B5EF4-FFF2-40B4-BE49-F238E27FC236}">
                <a16:creationId xmlns:a16="http://schemas.microsoft.com/office/drawing/2014/main" id="{139B0E65-762E-3042-5722-7369C743E8FF}"/>
              </a:ext>
            </a:extLst>
          </p:cNvPr>
          <p:cNvSpPr txBox="1">
            <a:spLocks noChangeArrowheads="1"/>
          </p:cNvSpPr>
          <p:nvPr/>
        </p:nvSpPr>
        <p:spPr bwMode="auto">
          <a:xfrm>
            <a:off x="2243746" y="2038000"/>
            <a:ext cx="6677515" cy="525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50000"/>
              </a:spcBef>
              <a:spcAft>
                <a:spcPct val="0"/>
              </a:spcAft>
              <a:buClr>
                <a:srgbClr val="24459C"/>
              </a:buClr>
              <a:buSzPct val="110000"/>
              <a:buFont typeface="Times" pitchFamily="2" charset="0"/>
              <a:buChar char="•"/>
              <a:defRPr sz="2400" kern="1200">
                <a:solidFill>
                  <a:schemeClr val="tx1"/>
                </a:solidFill>
                <a:latin typeface="+mn-lt"/>
                <a:ea typeface="+mn-ea"/>
                <a:cs typeface="+mn-cs"/>
              </a:defRPr>
            </a:lvl1pPr>
            <a:lvl2pPr marL="742950" indent="-285750" algn="l" rtl="0" fontAlgn="base">
              <a:spcBef>
                <a:spcPct val="10000"/>
              </a:spcBef>
              <a:spcAft>
                <a:spcPct val="0"/>
              </a:spcAft>
              <a:buFont typeface="Times" pitchFamily="2" charset="0"/>
              <a:buChar char="–"/>
              <a:defRPr sz="2000" kern="1200">
                <a:solidFill>
                  <a:schemeClr val="tx1"/>
                </a:solidFill>
                <a:latin typeface="+mn-lt"/>
                <a:ea typeface="+mn-ea"/>
                <a:cs typeface="+mn-cs"/>
              </a:defRPr>
            </a:lvl2pPr>
            <a:lvl3pPr marL="1143000" indent="-228600" algn="l" rtl="0" fontAlgn="base">
              <a:spcBef>
                <a:spcPct val="10000"/>
              </a:spcBef>
              <a:spcAft>
                <a:spcPct val="0"/>
              </a:spcAft>
              <a:buFont typeface="Times" pitchFamily="2" charset="0"/>
              <a:buChar char="–"/>
              <a:defRPr kern="1200">
                <a:solidFill>
                  <a:schemeClr val="tx1"/>
                </a:solidFill>
                <a:latin typeface="+mn-lt"/>
                <a:ea typeface="+mn-ea"/>
                <a:cs typeface="+mn-cs"/>
              </a:defRPr>
            </a:lvl3pPr>
            <a:lvl4pPr marL="1600200" indent="-228600" algn="l" rtl="0" fontAlgn="base">
              <a:spcBef>
                <a:spcPct val="10000"/>
              </a:spcBef>
              <a:spcAft>
                <a:spcPct val="0"/>
              </a:spcAft>
              <a:buFont typeface="Times" pitchFamily="2" charset="0"/>
              <a:buChar char="–"/>
              <a:defRPr sz="1600" kern="1200">
                <a:solidFill>
                  <a:schemeClr val="tx1"/>
                </a:solidFill>
                <a:latin typeface="+mn-lt"/>
                <a:ea typeface="+mn-ea"/>
                <a:cs typeface="+mn-cs"/>
              </a:defRPr>
            </a:lvl4pPr>
            <a:lvl5pPr marL="2057400" indent="-228600" algn="l" rtl="0" fontAlgn="base">
              <a:spcBef>
                <a:spcPct val="10000"/>
              </a:spcBef>
              <a:spcAft>
                <a:spcPct val="0"/>
              </a:spcAft>
              <a:buFont typeface="Times" pitchFamily="2" charset="0"/>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en-US" altLang="en-US" dirty="0"/>
              <a:t>Train by inference rather than minimizing loss.</a:t>
            </a:r>
          </a:p>
        </p:txBody>
      </p:sp>
      <p:sp>
        <p:nvSpPr>
          <p:cNvPr id="19" name="Rectangle 3">
            <a:extLst>
              <a:ext uri="{FF2B5EF4-FFF2-40B4-BE49-F238E27FC236}">
                <a16:creationId xmlns:a16="http://schemas.microsoft.com/office/drawing/2014/main" id="{E47C2C99-27D7-CFD4-042A-9E52B1DA5D5F}"/>
              </a:ext>
            </a:extLst>
          </p:cNvPr>
          <p:cNvSpPr txBox="1">
            <a:spLocks noChangeArrowheads="1"/>
          </p:cNvSpPr>
          <p:nvPr/>
        </p:nvSpPr>
        <p:spPr bwMode="auto">
          <a:xfrm>
            <a:off x="2301141" y="5512313"/>
            <a:ext cx="6677515" cy="525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50000"/>
              </a:spcBef>
              <a:spcAft>
                <a:spcPct val="0"/>
              </a:spcAft>
              <a:buClr>
                <a:srgbClr val="24459C"/>
              </a:buClr>
              <a:buSzPct val="110000"/>
              <a:buFont typeface="Times" pitchFamily="2" charset="0"/>
              <a:buChar char="•"/>
              <a:defRPr sz="2400" kern="1200">
                <a:solidFill>
                  <a:schemeClr val="tx1"/>
                </a:solidFill>
                <a:latin typeface="+mn-lt"/>
                <a:ea typeface="+mn-ea"/>
                <a:cs typeface="+mn-cs"/>
              </a:defRPr>
            </a:lvl1pPr>
            <a:lvl2pPr marL="742950" indent="-285750" algn="l" rtl="0" fontAlgn="base">
              <a:spcBef>
                <a:spcPct val="10000"/>
              </a:spcBef>
              <a:spcAft>
                <a:spcPct val="0"/>
              </a:spcAft>
              <a:buFont typeface="Times" pitchFamily="2" charset="0"/>
              <a:buChar char="–"/>
              <a:defRPr sz="2000" kern="1200">
                <a:solidFill>
                  <a:schemeClr val="tx1"/>
                </a:solidFill>
                <a:latin typeface="+mn-lt"/>
                <a:ea typeface="+mn-ea"/>
                <a:cs typeface="+mn-cs"/>
              </a:defRPr>
            </a:lvl2pPr>
            <a:lvl3pPr marL="1143000" indent="-228600" algn="l" rtl="0" fontAlgn="base">
              <a:spcBef>
                <a:spcPct val="10000"/>
              </a:spcBef>
              <a:spcAft>
                <a:spcPct val="0"/>
              </a:spcAft>
              <a:buFont typeface="Times" pitchFamily="2" charset="0"/>
              <a:buChar char="–"/>
              <a:defRPr kern="1200">
                <a:solidFill>
                  <a:schemeClr val="tx1"/>
                </a:solidFill>
                <a:latin typeface="+mn-lt"/>
                <a:ea typeface="+mn-ea"/>
                <a:cs typeface="+mn-cs"/>
              </a:defRPr>
            </a:lvl3pPr>
            <a:lvl4pPr marL="1600200" indent="-228600" algn="l" rtl="0" fontAlgn="base">
              <a:spcBef>
                <a:spcPct val="10000"/>
              </a:spcBef>
              <a:spcAft>
                <a:spcPct val="0"/>
              </a:spcAft>
              <a:buFont typeface="Times" pitchFamily="2" charset="0"/>
              <a:buChar char="–"/>
              <a:defRPr sz="1600" kern="1200">
                <a:solidFill>
                  <a:schemeClr val="tx1"/>
                </a:solidFill>
                <a:latin typeface="+mn-lt"/>
                <a:ea typeface="+mn-ea"/>
                <a:cs typeface="+mn-cs"/>
              </a:defRPr>
            </a:lvl4pPr>
            <a:lvl5pPr marL="2057400" indent="-228600" algn="l" rtl="0" fontAlgn="base">
              <a:spcBef>
                <a:spcPct val="10000"/>
              </a:spcBef>
              <a:spcAft>
                <a:spcPct val="0"/>
              </a:spcAft>
              <a:buFont typeface="Times" pitchFamily="2" charset="0"/>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en-US" altLang="en-US" dirty="0"/>
              <a:t>Gives a measure of confidence in model.</a:t>
            </a:r>
          </a:p>
        </p:txBody>
      </p:sp>
    </p:spTree>
    <p:extLst>
      <p:ext uri="{BB962C8B-B14F-4D97-AF65-F5344CB8AC3E}">
        <p14:creationId xmlns:p14="http://schemas.microsoft.com/office/powerpoint/2010/main" val="534661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290712B-67E5-E1BC-617C-4760B16E100A}"/>
              </a:ext>
            </a:extLst>
          </p:cNvPr>
          <p:cNvSpPr>
            <a:spLocks noGrp="1" noChangeArrowheads="1"/>
          </p:cNvSpPr>
          <p:nvPr>
            <p:ph type="title"/>
          </p:nvPr>
        </p:nvSpPr>
        <p:spPr/>
        <p:txBody>
          <a:bodyPr/>
          <a:lstStyle/>
          <a:p>
            <a:r>
              <a:rPr lang="en-US" altLang="en-US" dirty="0"/>
              <a:t>2</a:t>
            </a:r>
            <a:r>
              <a:rPr lang="en-US" altLang="en-US" baseline="30000" dirty="0"/>
              <a:t>nd</a:t>
            </a:r>
            <a:r>
              <a:rPr lang="en-US" altLang="en-US" dirty="0"/>
              <a:t> Flavor: Model selection</a:t>
            </a:r>
          </a:p>
        </p:txBody>
      </p:sp>
      <p:pic>
        <p:nvPicPr>
          <p:cNvPr id="6" name="Graphic 5">
            <a:extLst>
              <a:ext uri="{FF2B5EF4-FFF2-40B4-BE49-F238E27FC236}">
                <a16:creationId xmlns:a16="http://schemas.microsoft.com/office/drawing/2014/main" id="{12F4D8AB-62C4-F354-E970-FC58ADC398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725275" y="2965169"/>
            <a:ext cx="4264577" cy="2128227"/>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30E436A-E5EB-DA25-6F77-3C9DE95B035E}"/>
                  </a:ext>
                </a:extLst>
              </p:cNvPr>
              <p:cNvSpPr txBox="1"/>
              <p:nvPr/>
            </p:nvSpPr>
            <p:spPr>
              <a:xfrm>
                <a:off x="2096707" y="1513037"/>
                <a:ext cx="53585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e>
                        <m:e>
                          <m:r>
                            <a:rPr lang="en-US" i="1" smtClean="0">
                              <a:latin typeface="Cambria Math" panose="02040503050406030204" pitchFamily="18" charset="0"/>
                              <a:ea typeface="Cambria Math" panose="02040503050406030204" pitchFamily="18" charset="0"/>
                            </a:rPr>
                            <m:t>𝒟</m:t>
                          </m:r>
                        </m:e>
                      </m:d>
                      <m:r>
                        <a:rPr lang="en-US" b="0" i="1" smtClean="0">
                          <a:latin typeface="Cambria Math" panose="02040503050406030204" pitchFamily="18" charset="0"/>
                        </a:rPr>
                        <m:t> = </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𝒟</m:t>
                          </m:r>
                        </m:e>
                        <m:e>
                          <m:r>
                            <a:rPr lang="en-US" b="0" i="1" smtClean="0">
                              <a:latin typeface="Cambria Math" panose="02040503050406030204" pitchFamily="18" charset="0"/>
                            </a:rPr>
                            <m:t>𝑤</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𝒟</m:t>
                                  </m:r>
                                </m:e>
                              </m:d>
                            </m:e>
                          </m:d>
                        </m:e>
                        <m:sup>
                          <m:r>
                            <a:rPr lang="en-US" b="0" i="1" smtClean="0">
                              <a:latin typeface="Cambria Math" panose="02040503050406030204" pitchFamily="18" charset="0"/>
                            </a:rPr>
                            <m:t>−1</m:t>
                          </m:r>
                        </m:sup>
                      </m:sSup>
                      <m:r>
                        <a:rPr lang="en-US" b="0" i="1" smtClean="0">
                          <a:latin typeface="Cambria Math" panose="02040503050406030204" pitchFamily="18" charset="0"/>
                        </a:rPr>
                        <m:t> ⋅  </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oMath>
                  </m:oMathPara>
                </a14:m>
                <a:endParaRPr lang="en-US" dirty="0"/>
              </a:p>
            </p:txBody>
          </p:sp>
        </mc:Choice>
        <mc:Fallback>
          <p:sp>
            <p:nvSpPr>
              <p:cNvPr id="7" name="TextBox 6">
                <a:extLst>
                  <a:ext uri="{FF2B5EF4-FFF2-40B4-BE49-F238E27FC236}">
                    <a16:creationId xmlns:a16="http://schemas.microsoft.com/office/drawing/2014/main" id="{F30E436A-E5EB-DA25-6F77-3C9DE95B035E}"/>
                  </a:ext>
                </a:extLst>
              </p:cNvPr>
              <p:cNvSpPr txBox="1">
                <a:spLocks noRot="1" noChangeAspect="1" noMove="1" noResize="1" noEditPoints="1" noAdjustHandles="1" noChangeArrowheads="1" noChangeShapeType="1" noTextEdit="1"/>
              </p:cNvSpPr>
              <p:nvPr/>
            </p:nvSpPr>
            <p:spPr>
              <a:xfrm>
                <a:off x="2096707" y="1513037"/>
                <a:ext cx="5358583" cy="369332"/>
              </a:xfrm>
              <a:prstGeom prst="rect">
                <a:avLst/>
              </a:prstGeom>
              <a:blipFill>
                <a:blip r:embed="rId5"/>
                <a:stretch>
                  <a:fillRect l="-473" t="-10000" r="-946" b="-33333"/>
                </a:stretch>
              </a:blipFill>
            </p:spPr>
            <p:txBody>
              <a:bodyPr/>
              <a:lstStyle/>
              <a:p>
                <a:r>
                  <a:rPr lang="en-US">
                    <a:noFill/>
                  </a:rPr>
                  <a:t> </a:t>
                </a:r>
              </a:p>
            </p:txBody>
          </p:sp>
        </mc:Fallback>
      </mc:AlternateContent>
      <p:pic>
        <p:nvPicPr>
          <p:cNvPr id="10" name="Picture 9" descr="A picture containing line, diagram, plot, design&#10;&#10;Description automatically generated">
            <a:extLst>
              <a:ext uri="{FF2B5EF4-FFF2-40B4-BE49-F238E27FC236}">
                <a16:creationId xmlns:a16="http://schemas.microsoft.com/office/drawing/2014/main" id="{BF61530F-9EAB-5FF1-E8C7-7960A5B4AA0C}"/>
              </a:ext>
            </a:extLst>
          </p:cNvPr>
          <p:cNvPicPr>
            <a:picLocks noChangeAspect="1"/>
          </p:cNvPicPr>
          <p:nvPr/>
        </p:nvPicPr>
        <p:blipFill rotWithShape="1">
          <a:blip r:embed="rId6"/>
          <a:srcRect l="14655"/>
          <a:stretch/>
        </p:blipFill>
        <p:spPr>
          <a:xfrm>
            <a:off x="2717311" y="3012830"/>
            <a:ext cx="987181" cy="617867"/>
          </a:xfrm>
          <a:prstGeom prst="rect">
            <a:avLst/>
          </a:prstGeom>
          <a:ln>
            <a:solidFill>
              <a:schemeClr val="tx1"/>
            </a:solidFill>
          </a:ln>
        </p:spPr>
      </p:pic>
      <p:pic>
        <p:nvPicPr>
          <p:cNvPr id="11" name="Picture 10" descr="A picture containing line, diagram, plot, design&#10;&#10;Description automatically generated">
            <a:extLst>
              <a:ext uri="{FF2B5EF4-FFF2-40B4-BE49-F238E27FC236}">
                <a16:creationId xmlns:a16="http://schemas.microsoft.com/office/drawing/2014/main" id="{3EB8CC9F-B2FC-32B5-B0B3-B719225C528B}"/>
              </a:ext>
            </a:extLst>
          </p:cNvPr>
          <p:cNvPicPr>
            <a:picLocks noChangeAspect="1"/>
          </p:cNvPicPr>
          <p:nvPr/>
        </p:nvPicPr>
        <p:blipFill rotWithShape="1">
          <a:blip r:embed="rId6"/>
          <a:srcRect l="14655"/>
          <a:stretch/>
        </p:blipFill>
        <p:spPr>
          <a:xfrm>
            <a:off x="2717310" y="4281445"/>
            <a:ext cx="987181" cy="617867"/>
          </a:xfrm>
          <a:prstGeom prst="rect">
            <a:avLst/>
          </a:prstGeom>
          <a:ln>
            <a:solidFill>
              <a:schemeClr val="tx1"/>
            </a:solidFill>
          </a:ln>
        </p:spPr>
      </p:pic>
      <p:cxnSp>
        <p:nvCxnSpPr>
          <p:cNvPr id="13" name="Curved Connector 12">
            <a:extLst>
              <a:ext uri="{FF2B5EF4-FFF2-40B4-BE49-F238E27FC236}">
                <a16:creationId xmlns:a16="http://schemas.microsoft.com/office/drawing/2014/main" id="{710215D7-0A88-E15A-E956-B0D45FD4D15F}"/>
              </a:ext>
            </a:extLst>
          </p:cNvPr>
          <p:cNvCxnSpPr/>
          <p:nvPr/>
        </p:nvCxnSpPr>
        <p:spPr bwMode="auto">
          <a:xfrm rot="10800000" flipV="1">
            <a:off x="2301142" y="3020300"/>
            <a:ext cx="439617" cy="361807"/>
          </a:xfrm>
          <a:prstGeom prst="curvedConnector3">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Curved Connector 14">
            <a:extLst>
              <a:ext uri="{FF2B5EF4-FFF2-40B4-BE49-F238E27FC236}">
                <a16:creationId xmlns:a16="http://schemas.microsoft.com/office/drawing/2014/main" id="{60BA4AF1-71A5-F26D-9FBB-9150DF9805E4}"/>
              </a:ext>
            </a:extLst>
          </p:cNvPr>
          <p:cNvCxnSpPr/>
          <p:nvPr/>
        </p:nvCxnSpPr>
        <p:spPr bwMode="auto">
          <a:xfrm rot="10800000" flipV="1">
            <a:off x="2301142" y="4281445"/>
            <a:ext cx="439617" cy="361807"/>
          </a:xfrm>
          <a:prstGeom prst="curvedConnector3">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Rectangle 3">
            <a:extLst>
              <a:ext uri="{FF2B5EF4-FFF2-40B4-BE49-F238E27FC236}">
                <a16:creationId xmlns:a16="http://schemas.microsoft.com/office/drawing/2014/main" id="{66733164-10B6-A964-9C14-9B431869E9BA}"/>
              </a:ext>
            </a:extLst>
          </p:cNvPr>
          <p:cNvSpPr txBox="1">
            <a:spLocks noChangeArrowheads="1"/>
          </p:cNvSpPr>
          <p:nvPr/>
        </p:nvSpPr>
        <p:spPr bwMode="auto">
          <a:xfrm>
            <a:off x="4103076" y="3637146"/>
            <a:ext cx="4818185" cy="1646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50000"/>
              </a:spcBef>
              <a:spcAft>
                <a:spcPct val="0"/>
              </a:spcAft>
              <a:buClr>
                <a:srgbClr val="24459C"/>
              </a:buClr>
              <a:buSzPct val="110000"/>
              <a:buFont typeface="Times" pitchFamily="2" charset="0"/>
              <a:buChar char="•"/>
              <a:defRPr sz="2400" kern="1200">
                <a:solidFill>
                  <a:schemeClr val="tx1"/>
                </a:solidFill>
                <a:latin typeface="+mn-lt"/>
                <a:ea typeface="+mn-ea"/>
                <a:cs typeface="+mn-cs"/>
              </a:defRPr>
            </a:lvl1pPr>
            <a:lvl2pPr marL="742950" indent="-285750" algn="l" rtl="0" fontAlgn="base">
              <a:spcBef>
                <a:spcPct val="10000"/>
              </a:spcBef>
              <a:spcAft>
                <a:spcPct val="0"/>
              </a:spcAft>
              <a:buFont typeface="Times" pitchFamily="2" charset="0"/>
              <a:buChar char="–"/>
              <a:defRPr sz="2000" kern="1200">
                <a:solidFill>
                  <a:schemeClr val="tx1"/>
                </a:solidFill>
                <a:latin typeface="+mn-lt"/>
                <a:ea typeface="+mn-ea"/>
                <a:cs typeface="+mn-cs"/>
              </a:defRPr>
            </a:lvl2pPr>
            <a:lvl3pPr marL="1143000" indent="-228600" algn="l" rtl="0" fontAlgn="base">
              <a:spcBef>
                <a:spcPct val="10000"/>
              </a:spcBef>
              <a:spcAft>
                <a:spcPct val="0"/>
              </a:spcAft>
              <a:buFont typeface="Times" pitchFamily="2" charset="0"/>
              <a:buChar char="–"/>
              <a:defRPr kern="1200">
                <a:solidFill>
                  <a:schemeClr val="tx1"/>
                </a:solidFill>
                <a:latin typeface="+mn-lt"/>
                <a:ea typeface="+mn-ea"/>
                <a:cs typeface="+mn-cs"/>
              </a:defRPr>
            </a:lvl3pPr>
            <a:lvl4pPr marL="1600200" indent="-228600" algn="l" rtl="0" fontAlgn="base">
              <a:spcBef>
                <a:spcPct val="10000"/>
              </a:spcBef>
              <a:spcAft>
                <a:spcPct val="0"/>
              </a:spcAft>
              <a:buFont typeface="Times" pitchFamily="2" charset="0"/>
              <a:buChar char="–"/>
              <a:defRPr sz="1600" kern="1200">
                <a:solidFill>
                  <a:schemeClr val="tx1"/>
                </a:solidFill>
                <a:latin typeface="+mn-lt"/>
                <a:ea typeface="+mn-ea"/>
                <a:cs typeface="+mn-cs"/>
              </a:defRPr>
            </a:lvl4pPr>
            <a:lvl5pPr marL="2057400" indent="-228600" algn="l" rtl="0" fontAlgn="base">
              <a:spcBef>
                <a:spcPct val="10000"/>
              </a:spcBef>
              <a:spcAft>
                <a:spcPct val="0"/>
              </a:spcAft>
              <a:buFont typeface="Times" pitchFamily="2" charset="0"/>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en-US" dirty="0"/>
              <a:t>Weight space   -  easy</a:t>
            </a:r>
          </a:p>
          <a:p>
            <a:pPr marL="0" indent="0" algn="ctr" eaLnBrk="1" hangingPunct="1">
              <a:buNone/>
            </a:pPr>
            <a:r>
              <a:rPr lang="en-US" altLang="en-US" i="1" dirty="0"/>
              <a:t>or</a:t>
            </a:r>
          </a:p>
          <a:p>
            <a:pPr eaLnBrk="1" hangingPunct="1"/>
            <a:r>
              <a:rPr lang="en-US" altLang="en-US" dirty="0"/>
              <a:t>Function space -  interpretable</a:t>
            </a:r>
          </a:p>
        </p:txBody>
      </p:sp>
      <p:sp>
        <p:nvSpPr>
          <p:cNvPr id="17" name="Rectangle 3">
            <a:extLst>
              <a:ext uri="{FF2B5EF4-FFF2-40B4-BE49-F238E27FC236}">
                <a16:creationId xmlns:a16="http://schemas.microsoft.com/office/drawing/2014/main" id="{F7EE4343-6B83-75AB-D5F4-9ED7147C5C62}"/>
              </a:ext>
            </a:extLst>
          </p:cNvPr>
          <p:cNvSpPr txBox="1">
            <a:spLocks noChangeArrowheads="1"/>
          </p:cNvSpPr>
          <p:nvPr/>
        </p:nvSpPr>
        <p:spPr bwMode="auto">
          <a:xfrm>
            <a:off x="4103076" y="2821778"/>
            <a:ext cx="1934308" cy="525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50000"/>
              </a:spcBef>
              <a:spcAft>
                <a:spcPct val="0"/>
              </a:spcAft>
              <a:buClr>
                <a:srgbClr val="24459C"/>
              </a:buClr>
              <a:buSzPct val="110000"/>
              <a:buFont typeface="Times" pitchFamily="2" charset="0"/>
              <a:buChar char="•"/>
              <a:defRPr sz="2400" kern="1200">
                <a:solidFill>
                  <a:schemeClr val="tx1"/>
                </a:solidFill>
                <a:latin typeface="+mn-lt"/>
                <a:ea typeface="+mn-ea"/>
                <a:cs typeface="+mn-cs"/>
              </a:defRPr>
            </a:lvl1pPr>
            <a:lvl2pPr marL="742950" indent="-285750" algn="l" rtl="0" fontAlgn="base">
              <a:spcBef>
                <a:spcPct val="10000"/>
              </a:spcBef>
              <a:spcAft>
                <a:spcPct val="0"/>
              </a:spcAft>
              <a:buFont typeface="Times" pitchFamily="2" charset="0"/>
              <a:buChar char="–"/>
              <a:defRPr sz="2000" kern="1200">
                <a:solidFill>
                  <a:schemeClr val="tx1"/>
                </a:solidFill>
                <a:latin typeface="+mn-lt"/>
                <a:ea typeface="+mn-ea"/>
                <a:cs typeface="+mn-cs"/>
              </a:defRPr>
            </a:lvl2pPr>
            <a:lvl3pPr marL="1143000" indent="-228600" algn="l" rtl="0" fontAlgn="base">
              <a:spcBef>
                <a:spcPct val="10000"/>
              </a:spcBef>
              <a:spcAft>
                <a:spcPct val="0"/>
              </a:spcAft>
              <a:buFont typeface="Times" pitchFamily="2" charset="0"/>
              <a:buChar char="–"/>
              <a:defRPr kern="1200">
                <a:solidFill>
                  <a:schemeClr val="tx1"/>
                </a:solidFill>
                <a:latin typeface="+mn-lt"/>
                <a:ea typeface="+mn-ea"/>
                <a:cs typeface="+mn-cs"/>
              </a:defRPr>
            </a:lvl3pPr>
            <a:lvl4pPr marL="1600200" indent="-228600" algn="l" rtl="0" fontAlgn="base">
              <a:spcBef>
                <a:spcPct val="10000"/>
              </a:spcBef>
              <a:spcAft>
                <a:spcPct val="0"/>
              </a:spcAft>
              <a:buFont typeface="Times" pitchFamily="2" charset="0"/>
              <a:buChar char="–"/>
              <a:defRPr sz="1600" kern="1200">
                <a:solidFill>
                  <a:schemeClr val="tx1"/>
                </a:solidFill>
                <a:latin typeface="+mn-lt"/>
                <a:ea typeface="+mn-ea"/>
                <a:cs typeface="+mn-cs"/>
              </a:defRPr>
            </a:lvl4pPr>
            <a:lvl5pPr marL="2057400" indent="-228600" algn="l" rtl="0" fontAlgn="base">
              <a:spcBef>
                <a:spcPct val="10000"/>
              </a:spcBef>
              <a:spcAft>
                <a:spcPct val="0"/>
              </a:spcAft>
              <a:buFont typeface="Times" pitchFamily="2" charset="0"/>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en-US" altLang="en-US" dirty="0"/>
              <a:t>Priors over:</a:t>
            </a:r>
          </a:p>
        </p:txBody>
      </p:sp>
      <p:sp>
        <p:nvSpPr>
          <p:cNvPr id="18" name="Rectangle 3">
            <a:extLst>
              <a:ext uri="{FF2B5EF4-FFF2-40B4-BE49-F238E27FC236}">
                <a16:creationId xmlns:a16="http://schemas.microsoft.com/office/drawing/2014/main" id="{139B0E65-762E-3042-5722-7369C743E8FF}"/>
              </a:ext>
            </a:extLst>
          </p:cNvPr>
          <p:cNvSpPr txBox="1">
            <a:spLocks noChangeArrowheads="1"/>
          </p:cNvSpPr>
          <p:nvPr/>
        </p:nvSpPr>
        <p:spPr bwMode="auto">
          <a:xfrm>
            <a:off x="2243746" y="2038000"/>
            <a:ext cx="6677515" cy="525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50000"/>
              </a:spcBef>
              <a:spcAft>
                <a:spcPct val="0"/>
              </a:spcAft>
              <a:buClr>
                <a:srgbClr val="24459C"/>
              </a:buClr>
              <a:buSzPct val="110000"/>
              <a:buFont typeface="Times" pitchFamily="2" charset="0"/>
              <a:buChar char="•"/>
              <a:defRPr sz="2400" kern="1200">
                <a:solidFill>
                  <a:schemeClr val="tx1"/>
                </a:solidFill>
                <a:latin typeface="+mn-lt"/>
                <a:ea typeface="+mn-ea"/>
                <a:cs typeface="+mn-cs"/>
              </a:defRPr>
            </a:lvl1pPr>
            <a:lvl2pPr marL="742950" indent="-285750" algn="l" rtl="0" fontAlgn="base">
              <a:spcBef>
                <a:spcPct val="10000"/>
              </a:spcBef>
              <a:spcAft>
                <a:spcPct val="0"/>
              </a:spcAft>
              <a:buFont typeface="Times" pitchFamily="2" charset="0"/>
              <a:buChar char="–"/>
              <a:defRPr sz="2000" kern="1200">
                <a:solidFill>
                  <a:schemeClr val="tx1"/>
                </a:solidFill>
                <a:latin typeface="+mn-lt"/>
                <a:ea typeface="+mn-ea"/>
                <a:cs typeface="+mn-cs"/>
              </a:defRPr>
            </a:lvl2pPr>
            <a:lvl3pPr marL="1143000" indent="-228600" algn="l" rtl="0" fontAlgn="base">
              <a:spcBef>
                <a:spcPct val="10000"/>
              </a:spcBef>
              <a:spcAft>
                <a:spcPct val="0"/>
              </a:spcAft>
              <a:buFont typeface="Times" pitchFamily="2" charset="0"/>
              <a:buChar char="–"/>
              <a:defRPr kern="1200">
                <a:solidFill>
                  <a:schemeClr val="tx1"/>
                </a:solidFill>
                <a:latin typeface="+mn-lt"/>
                <a:ea typeface="+mn-ea"/>
                <a:cs typeface="+mn-cs"/>
              </a:defRPr>
            </a:lvl3pPr>
            <a:lvl4pPr marL="1600200" indent="-228600" algn="l" rtl="0" fontAlgn="base">
              <a:spcBef>
                <a:spcPct val="10000"/>
              </a:spcBef>
              <a:spcAft>
                <a:spcPct val="0"/>
              </a:spcAft>
              <a:buFont typeface="Times" pitchFamily="2" charset="0"/>
              <a:buChar char="–"/>
              <a:defRPr sz="1600" kern="1200">
                <a:solidFill>
                  <a:schemeClr val="tx1"/>
                </a:solidFill>
                <a:latin typeface="+mn-lt"/>
                <a:ea typeface="+mn-ea"/>
                <a:cs typeface="+mn-cs"/>
              </a:defRPr>
            </a:lvl4pPr>
            <a:lvl5pPr marL="2057400" indent="-228600" algn="l" rtl="0" fontAlgn="base">
              <a:spcBef>
                <a:spcPct val="10000"/>
              </a:spcBef>
              <a:spcAft>
                <a:spcPct val="0"/>
              </a:spcAft>
              <a:buFont typeface="Times" pitchFamily="2" charset="0"/>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en-US" altLang="en-US" dirty="0"/>
              <a:t>Train by inference rather than minimizing loss.</a:t>
            </a:r>
          </a:p>
        </p:txBody>
      </p:sp>
      <p:sp>
        <p:nvSpPr>
          <p:cNvPr id="2" name="Rectangle 3">
            <a:extLst>
              <a:ext uri="{FF2B5EF4-FFF2-40B4-BE49-F238E27FC236}">
                <a16:creationId xmlns:a16="http://schemas.microsoft.com/office/drawing/2014/main" id="{DBBA5F84-D822-0FFF-0D54-5C8FF45D3C9B}"/>
              </a:ext>
            </a:extLst>
          </p:cNvPr>
          <p:cNvSpPr txBox="1">
            <a:spLocks noChangeArrowheads="1"/>
          </p:cNvSpPr>
          <p:nvPr/>
        </p:nvSpPr>
        <p:spPr bwMode="auto">
          <a:xfrm>
            <a:off x="2301141" y="5512313"/>
            <a:ext cx="6677515" cy="525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50000"/>
              </a:spcBef>
              <a:spcAft>
                <a:spcPct val="0"/>
              </a:spcAft>
              <a:buClr>
                <a:srgbClr val="24459C"/>
              </a:buClr>
              <a:buSzPct val="110000"/>
              <a:buFont typeface="Times" pitchFamily="2" charset="0"/>
              <a:buChar char="•"/>
              <a:defRPr sz="2400" kern="1200">
                <a:solidFill>
                  <a:schemeClr val="tx1"/>
                </a:solidFill>
                <a:latin typeface="+mn-lt"/>
                <a:ea typeface="+mn-ea"/>
                <a:cs typeface="+mn-cs"/>
              </a:defRPr>
            </a:lvl1pPr>
            <a:lvl2pPr marL="742950" indent="-285750" algn="l" rtl="0" fontAlgn="base">
              <a:spcBef>
                <a:spcPct val="10000"/>
              </a:spcBef>
              <a:spcAft>
                <a:spcPct val="0"/>
              </a:spcAft>
              <a:buFont typeface="Times" pitchFamily="2" charset="0"/>
              <a:buChar char="–"/>
              <a:defRPr sz="2000" kern="1200">
                <a:solidFill>
                  <a:schemeClr val="tx1"/>
                </a:solidFill>
                <a:latin typeface="+mn-lt"/>
                <a:ea typeface="+mn-ea"/>
                <a:cs typeface="+mn-cs"/>
              </a:defRPr>
            </a:lvl2pPr>
            <a:lvl3pPr marL="1143000" indent="-228600" algn="l" rtl="0" fontAlgn="base">
              <a:spcBef>
                <a:spcPct val="10000"/>
              </a:spcBef>
              <a:spcAft>
                <a:spcPct val="0"/>
              </a:spcAft>
              <a:buFont typeface="Times" pitchFamily="2" charset="0"/>
              <a:buChar char="–"/>
              <a:defRPr kern="1200">
                <a:solidFill>
                  <a:schemeClr val="tx1"/>
                </a:solidFill>
                <a:latin typeface="+mn-lt"/>
                <a:ea typeface="+mn-ea"/>
                <a:cs typeface="+mn-cs"/>
              </a:defRPr>
            </a:lvl3pPr>
            <a:lvl4pPr marL="1600200" indent="-228600" algn="l" rtl="0" fontAlgn="base">
              <a:spcBef>
                <a:spcPct val="10000"/>
              </a:spcBef>
              <a:spcAft>
                <a:spcPct val="0"/>
              </a:spcAft>
              <a:buFont typeface="Times" pitchFamily="2" charset="0"/>
              <a:buChar char="–"/>
              <a:defRPr sz="1600" kern="1200">
                <a:solidFill>
                  <a:schemeClr val="tx1"/>
                </a:solidFill>
                <a:latin typeface="+mn-lt"/>
                <a:ea typeface="+mn-ea"/>
                <a:cs typeface="+mn-cs"/>
              </a:defRPr>
            </a:lvl4pPr>
            <a:lvl5pPr marL="2057400" indent="-228600" algn="l" rtl="0" fontAlgn="base">
              <a:spcBef>
                <a:spcPct val="10000"/>
              </a:spcBef>
              <a:spcAft>
                <a:spcPct val="0"/>
              </a:spcAft>
              <a:buFont typeface="Times" pitchFamily="2" charset="0"/>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en-US" altLang="en-US" dirty="0"/>
              <a:t>Gives a measure of confidence in model.</a:t>
            </a:r>
          </a:p>
        </p:txBody>
      </p:sp>
    </p:spTree>
    <p:extLst>
      <p:ext uri="{BB962C8B-B14F-4D97-AF65-F5344CB8AC3E}">
        <p14:creationId xmlns:p14="http://schemas.microsoft.com/office/powerpoint/2010/main" val="578744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290712B-67E5-E1BC-617C-4760B16E100A}"/>
              </a:ext>
            </a:extLst>
          </p:cNvPr>
          <p:cNvSpPr>
            <a:spLocks noGrp="1" noChangeArrowheads="1"/>
          </p:cNvSpPr>
          <p:nvPr>
            <p:ph type="title"/>
          </p:nvPr>
        </p:nvSpPr>
        <p:spPr/>
        <p:txBody>
          <a:bodyPr/>
          <a:lstStyle/>
          <a:p>
            <a:r>
              <a:rPr lang="en-US" altLang="en-US" dirty="0"/>
              <a:t>Project proposal</a:t>
            </a:r>
          </a:p>
        </p:txBody>
      </p:sp>
      <p:sp>
        <p:nvSpPr>
          <p:cNvPr id="10243" name="Rectangle 3">
            <a:extLst>
              <a:ext uri="{FF2B5EF4-FFF2-40B4-BE49-F238E27FC236}">
                <a16:creationId xmlns:a16="http://schemas.microsoft.com/office/drawing/2014/main" id="{F6D85A80-288D-7D02-D528-8B26FA1C98C6}"/>
              </a:ext>
            </a:extLst>
          </p:cNvPr>
          <p:cNvSpPr>
            <a:spLocks noGrp="1" noChangeArrowheads="1"/>
          </p:cNvSpPr>
          <p:nvPr>
            <p:ph type="body" idx="1"/>
          </p:nvPr>
        </p:nvSpPr>
        <p:spPr/>
        <p:txBody>
          <a:bodyPr/>
          <a:lstStyle/>
          <a:p>
            <a:pPr>
              <a:buFont typeface="Wingdings" pitchFamily="2" charset="2"/>
              <a:buChar char="q"/>
            </a:pPr>
            <a:r>
              <a:rPr lang="en-US" altLang="en-US" dirty="0"/>
              <a:t>Modify </a:t>
            </a:r>
            <a:r>
              <a:rPr lang="en-US" altLang="en-US" dirty="0" err="1"/>
              <a:t>Senseiver</a:t>
            </a:r>
            <a:r>
              <a:rPr lang="en-US" altLang="en-US" dirty="0"/>
              <a:t> as Bayesian network</a:t>
            </a:r>
          </a:p>
          <a:p>
            <a:pPr lvl="1">
              <a:buFont typeface="Wingdings" pitchFamily="2" charset="2"/>
              <a:buChar char="q"/>
            </a:pPr>
            <a:r>
              <a:rPr lang="en-US" altLang="en-US" dirty="0"/>
              <a:t>Test training by various inference techniques (MCMC, variational)</a:t>
            </a:r>
          </a:p>
          <a:p>
            <a:pPr>
              <a:buFont typeface="Wingdings" pitchFamily="2" charset="2"/>
              <a:buChar char="q"/>
            </a:pPr>
            <a:r>
              <a:rPr lang="en-US" altLang="en-US" dirty="0"/>
              <a:t>Impose dynamics-ignorant function-space prior</a:t>
            </a:r>
          </a:p>
          <a:p>
            <a:pPr>
              <a:buFont typeface="Wingdings" pitchFamily="2" charset="2"/>
              <a:buChar char="q"/>
            </a:pPr>
            <a:r>
              <a:rPr lang="en-US" altLang="en-US" dirty="0"/>
              <a:t>Learn invariant measure</a:t>
            </a:r>
          </a:p>
          <a:p>
            <a:pPr lvl="1">
              <a:buFont typeface="Wingdings" pitchFamily="2" charset="2"/>
              <a:buChar char="q"/>
            </a:pPr>
            <a:r>
              <a:rPr lang="en-US" altLang="en-US" dirty="0" err="1"/>
              <a:t>DeepKoopman</a:t>
            </a:r>
            <a:endParaRPr lang="en-US" altLang="en-US" dirty="0"/>
          </a:p>
          <a:p>
            <a:pPr lvl="1">
              <a:buFont typeface="Wingdings" pitchFamily="2" charset="2"/>
              <a:buChar char="q"/>
            </a:pPr>
            <a:r>
              <a:rPr lang="en-US" altLang="en-US" dirty="0"/>
              <a:t>Wasserstein loss</a:t>
            </a:r>
          </a:p>
          <a:p>
            <a:pPr>
              <a:buFont typeface="Wingdings" pitchFamily="2" charset="2"/>
              <a:buChar char="q"/>
            </a:pPr>
            <a:r>
              <a:rPr lang="en-US" altLang="en-US" dirty="0"/>
              <a:t>Optional: Modify the above to be Bayesian networks</a:t>
            </a:r>
          </a:p>
          <a:p>
            <a:pPr>
              <a:buFont typeface="Wingdings" pitchFamily="2" charset="2"/>
              <a:buChar char="q"/>
            </a:pPr>
            <a:r>
              <a:rPr lang="en-US" altLang="en-US" dirty="0"/>
              <a:t>Use invariant measure as prior to learn conditioning on observations (</a:t>
            </a:r>
            <a:r>
              <a:rPr lang="en-US" altLang="en-US" dirty="0" err="1"/>
              <a:t>Senseiver</a:t>
            </a:r>
            <a:r>
              <a:rPr lang="en-US" altLang="en-US" dirty="0"/>
              <a:t>)</a:t>
            </a:r>
          </a:p>
          <a:p>
            <a:pPr lvl="1">
              <a:buFont typeface="Wingdings" pitchFamily="2" charset="2"/>
              <a:buChar char="q"/>
            </a:pPr>
            <a:r>
              <a:rPr lang="en-US" altLang="en-US" dirty="0"/>
              <a:t>Compare against dynamics-ignorant prior</a:t>
            </a:r>
          </a:p>
        </p:txBody>
      </p:sp>
    </p:spTree>
    <p:extLst>
      <p:ext uri="{BB962C8B-B14F-4D97-AF65-F5344CB8AC3E}">
        <p14:creationId xmlns:p14="http://schemas.microsoft.com/office/powerpoint/2010/main" val="26763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290712B-67E5-E1BC-617C-4760B16E100A}"/>
              </a:ext>
            </a:extLst>
          </p:cNvPr>
          <p:cNvSpPr>
            <a:spLocks noGrp="1" noChangeArrowheads="1"/>
          </p:cNvSpPr>
          <p:nvPr>
            <p:ph type="title"/>
          </p:nvPr>
        </p:nvSpPr>
        <p:spPr/>
        <p:txBody>
          <a:bodyPr/>
          <a:lstStyle/>
          <a:p>
            <a:r>
              <a:rPr lang="en-US" altLang="en-US" dirty="0"/>
              <a:t>The Art of Picking Priors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D1983A27-5EBD-EE9B-3D15-AA383EED3DE6}"/>
                  </a:ext>
                </a:extLst>
              </p:cNvPr>
              <p:cNvSpPr txBox="1"/>
              <p:nvPr/>
            </p:nvSpPr>
            <p:spPr>
              <a:xfrm>
                <a:off x="2096707" y="1513037"/>
                <a:ext cx="495058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e>
                          <m:r>
                            <a:rPr lang="en-US" b="0" i="1" smtClean="0">
                              <a:latin typeface="Cambria Math" panose="02040503050406030204" pitchFamily="18" charset="0"/>
                            </a:rPr>
                            <m:t>𝑦</m:t>
                          </m:r>
                        </m:e>
                      </m:d>
                      <m:r>
                        <a:rPr lang="en-US" b="0" i="1" smtClean="0">
                          <a:latin typeface="Cambria Math" panose="02040503050406030204" pitchFamily="18" charset="0"/>
                        </a:rPr>
                        <m:t> = </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e>
                          <m:r>
                            <a:rPr lang="en-US" b="0" i="1" smtClean="0">
                              <a:latin typeface="Cambria Math" panose="02040503050406030204" pitchFamily="18" charset="0"/>
                            </a:rPr>
                            <m:t>𝑥</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e>
                          </m:d>
                        </m:e>
                        <m:sup>
                          <m:r>
                            <a:rPr lang="en-US" b="0" i="1" smtClean="0">
                              <a:latin typeface="Cambria Math" panose="02040503050406030204" pitchFamily="18" charset="0"/>
                            </a:rPr>
                            <m:t>−1</m:t>
                          </m:r>
                        </m:sup>
                      </m:sSup>
                      <m:r>
                        <a:rPr lang="en-US" b="0" i="1" smtClean="0">
                          <a:latin typeface="Cambria Math" panose="02040503050406030204" pitchFamily="18" charset="0"/>
                        </a:rPr>
                        <m:t> ⋅  </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p:sp>
            <p:nvSpPr>
              <p:cNvPr id="2" name="TextBox 1">
                <a:extLst>
                  <a:ext uri="{FF2B5EF4-FFF2-40B4-BE49-F238E27FC236}">
                    <a16:creationId xmlns:a16="http://schemas.microsoft.com/office/drawing/2014/main" id="{D1983A27-5EBD-EE9B-3D15-AA383EED3DE6}"/>
                  </a:ext>
                </a:extLst>
              </p:cNvPr>
              <p:cNvSpPr txBox="1">
                <a:spLocks noRot="1" noChangeAspect="1" noMove="1" noResize="1" noEditPoints="1" noAdjustHandles="1" noChangeArrowheads="1" noChangeShapeType="1" noTextEdit="1"/>
              </p:cNvSpPr>
              <p:nvPr/>
            </p:nvSpPr>
            <p:spPr>
              <a:xfrm>
                <a:off x="2096707" y="1513037"/>
                <a:ext cx="4950586" cy="369332"/>
              </a:xfrm>
              <a:prstGeom prst="rect">
                <a:avLst/>
              </a:prstGeom>
              <a:blipFill>
                <a:blip r:embed="rId3"/>
                <a:stretch>
                  <a:fillRect l="-1026" t="-10000" r="-1795" b="-33333"/>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DA42EE31-A01D-C803-538E-D93FE7208C87}"/>
              </a:ext>
            </a:extLst>
          </p:cNvPr>
          <p:cNvSpPr txBox="1"/>
          <p:nvPr/>
        </p:nvSpPr>
        <p:spPr>
          <a:xfrm>
            <a:off x="1978108" y="2170644"/>
            <a:ext cx="1082348" cy="369332"/>
          </a:xfrm>
          <a:prstGeom prst="rect">
            <a:avLst/>
          </a:prstGeom>
          <a:noFill/>
        </p:spPr>
        <p:txBody>
          <a:bodyPr wrap="none" rtlCol="0">
            <a:spAutoFit/>
          </a:bodyPr>
          <a:lstStyle/>
          <a:p>
            <a:r>
              <a:rPr lang="en-US" sz="1800" dirty="0">
                <a:latin typeface="+mn-lt"/>
              </a:rPr>
              <a:t>posterior</a:t>
            </a:r>
          </a:p>
        </p:txBody>
      </p:sp>
      <p:sp>
        <p:nvSpPr>
          <p:cNvPr id="8" name="TextBox 7">
            <a:extLst>
              <a:ext uri="{FF2B5EF4-FFF2-40B4-BE49-F238E27FC236}">
                <a16:creationId xmlns:a16="http://schemas.microsoft.com/office/drawing/2014/main" id="{5FDA9B0F-18C7-F47A-56DF-B39749186657}"/>
              </a:ext>
            </a:extLst>
          </p:cNvPr>
          <p:cNvSpPr txBox="1"/>
          <p:nvPr/>
        </p:nvSpPr>
        <p:spPr>
          <a:xfrm>
            <a:off x="6400962" y="2165441"/>
            <a:ext cx="646331" cy="369332"/>
          </a:xfrm>
          <a:prstGeom prst="rect">
            <a:avLst/>
          </a:prstGeom>
          <a:noFill/>
        </p:spPr>
        <p:txBody>
          <a:bodyPr wrap="none" rtlCol="0">
            <a:spAutoFit/>
          </a:bodyPr>
          <a:lstStyle/>
          <a:p>
            <a:r>
              <a:rPr lang="en-US" sz="1800" dirty="0">
                <a:latin typeface="+mn-lt"/>
              </a:rPr>
              <a:t>prior</a:t>
            </a:r>
          </a:p>
        </p:txBody>
      </p:sp>
      <p:sp>
        <p:nvSpPr>
          <p:cNvPr id="9" name="TextBox 8">
            <a:extLst>
              <a:ext uri="{FF2B5EF4-FFF2-40B4-BE49-F238E27FC236}">
                <a16:creationId xmlns:a16="http://schemas.microsoft.com/office/drawing/2014/main" id="{92B0C4E1-55A3-46AB-A55F-4A651F6C12EC}"/>
              </a:ext>
            </a:extLst>
          </p:cNvPr>
          <p:cNvSpPr txBox="1"/>
          <p:nvPr/>
        </p:nvSpPr>
        <p:spPr>
          <a:xfrm>
            <a:off x="3375612" y="2169535"/>
            <a:ext cx="1146468" cy="369332"/>
          </a:xfrm>
          <a:prstGeom prst="rect">
            <a:avLst/>
          </a:prstGeom>
          <a:noFill/>
        </p:spPr>
        <p:txBody>
          <a:bodyPr wrap="none" rtlCol="0">
            <a:spAutoFit/>
          </a:bodyPr>
          <a:lstStyle/>
          <a:p>
            <a:r>
              <a:rPr lang="en-US" sz="1800" dirty="0">
                <a:latin typeface="+mn-lt"/>
              </a:rPr>
              <a:t>likelihood</a:t>
            </a:r>
          </a:p>
        </p:txBody>
      </p:sp>
      <p:sp>
        <p:nvSpPr>
          <p:cNvPr id="10" name="TextBox 9">
            <a:extLst>
              <a:ext uri="{FF2B5EF4-FFF2-40B4-BE49-F238E27FC236}">
                <a16:creationId xmlns:a16="http://schemas.microsoft.com/office/drawing/2014/main" id="{ED8748F5-2275-D3B7-1414-84F475A6562A}"/>
              </a:ext>
            </a:extLst>
          </p:cNvPr>
          <p:cNvSpPr txBox="1"/>
          <p:nvPr/>
        </p:nvSpPr>
        <p:spPr>
          <a:xfrm>
            <a:off x="4697294" y="2026942"/>
            <a:ext cx="1496313" cy="646331"/>
          </a:xfrm>
          <a:prstGeom prst="rect">
            <a:avLst/>
          </a:prstGeom>
          <a:noFill/>
        </p:spPr>
        <p:txBody>
          <a:bodyPr wrap="square" rtlCol="0">
            <a:spAutoFit/>
          </a:bodyPr>
          <a:lstStyle/>
          <a:p>
            <a:r>
              <a:rPr lang="en-US" sz="1800" dirty="0">
                <a:latin typeface="+mn-lt"/>
              </a:rPr>
              <a:t>marginalized likelihood</a:t>
            </a:r>
          </a:p>
        </p:txBody>
      </p:sp>
    </p:spTree>
    <p:extLst>
      <p:ext uri="{BB962C8B-B14F-4D97-AF65-F5344CB8AC3E}">
        <p14:creationId xmlns:p14="http://schemas.microsoft.com/office/powerpoint/2010/main" val="4259425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4" descr="Bertrand Paradox">
            <a:extLst>
              <a:ext uri="{FF2B5EF4-FFF2-40B4-BE49-F238E27FC236}">
                <a16:creationId xmlns:a16="http://schemas.microsoft.com/office/drawing/2014/main" id="{2ACA5B11-05EE-8DA4-403D-584293050D30}"/>
              </a:ext>
            </a:extLst>
          </p:cNvPr>
          <p:cNvPicPr>
            <a:picLocks noChangeAspect="1" noChangeArrowheads="1"/>
          </p:cNvPicPr>
          <p:nvPr/>
        </p:nvPicPr>
        <p:blipFill rotWithShape="1">
          <a:blip r:embed="rId3">
            <a:clrChange>
              <a:clrFrom>
                <a:srgbClr val="F4F5F7"/>
              </a:clrFrom>
              <a:clrTo>
                <a:srgbClr val="F4F5F7">
                  <a:alpha val="0"/>
                </a:srgbClr>
              </a:clrTo>
            </a:clrChange>
            <a:extLst>
              <a:ext uri="{28A0092B-C50C-407E-A947-70E740481C1C}">
                <a14:useLocalDpi xmlns:a14="http://schemas.microsoft.com/office/drawing/2010/main" val="0"/>
              </a:ext>
            </a:extLst>
          </a:blip>
          <a:srcRect b="13842"/>
          <a:stretch/>
        </p:blipFill>
        <p:spPr bwMode="auto">
          <a:xfrm>
            <a:off x="131886" y="4255476"/>
            <a:ext cx="5651990" cy="1668947"/>
          </a:xfrm>
          <a:prstGeom prst="rect">
            <a:avLst/>
          </a:prstGeom>
          <a:noFill/>
          <a:extLst>
            <a:ext uri="{909E8E84-426E-40DD-AFC4-6F175D3DCCD1}">
              <a14:hiddenFill xmlns:a14="http://schemas.microsoft.com/office/drawing/2010/main">
                <a:solidFill>
                  <a:srgbClr val="FFFFFF"/>
                </a:solidFill>
              </a14:hiddenFill>
            </a:ext>
          </a:extLst>
        </p:spPr>
      </p:pic>
      <p:sp>
        <p:nvSpPr>
          <p:cNvPr id="10242" name="Rectangle 2">
            <a:extLst>
              <a:ext uri="{FF2B5EF4-FFF2-40B4-BE49-F238E27FC236}">
                <a16:creationId xmlns:a16="http://schemas.microsoft.com/office/drawing/2014/main" id="{C290712B-67E5-E1BC-617C-4760B16E100A}"/>
              </a:ext>
            </a:extLst>
          </p:cNvPr>
          <p:cNvSpPr>
            <a:spLocks noGrp="1" noChangeArrowheads="1"/>
          </p:cNvSpPr>
          <p:nvPr>
            <p:ph type="title"/>
          </p:nvPr>
        </p:nvSpPr>
        <p:spPr/>
        <p:txBody>
          <a:bodyPr/>
          <a:lstStyle/>
          <a:p>
            <a:r>
              <a:rPr lang="en-US" altLang="en-US" dirty="0"/>
              <a:t>The Art of Picking Priors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D1983A27-5EBD-EE9B-3D15-AA383EED3DE6}"/>
                  </a:ext>
                </a:extLst>
              </p:cNvPr>
              <p:cNvSpPr txBox="1"/>
              <p:nvPr/>
            </p:nvSpPr>
            <p:spPr>
              <a:xfrm>
                <a:off x="2096707" y="1513037"/>
                <a:ext cx="495058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e>
                          <m:r>
                            <a:rPr lang="en-US" b="0" i="1" smtClean="0">
                              <a:latin typeface="Cambria Math" panose="02040503050406030204" pitchFamily="18" charset="0"/>
                            </a:rPr>
                            <m:t>𝑦</m:t>
                          </m:r>
                        </m:e>
                      </m:d>
                      <m:r>
                        <a:rPr lang="en-US" b="0" i="1" smtClean="0">
                          <a:latin typeface="Cambria Math" panose="02040503050406030204" pitchFamily="18" charset="0"/>
                        </a:rPr>
                        <m:t> = </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e>
                          <m:r>
                            <a:rPr lang="en-US" b="0" i="1" smtClean="0">
                              <a:latin typeface="Cambria Math" panose="02040503050406030204" pitchFamily="18" charset="0"/>
                            </a:rPr>
                            <m:t>𝑥</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e>
                          </m:d>
                        </m:e>
                        <m:sup>
                          <m:r>
                            <a:rPr lang="en-US" b="0" i="1" smtClean="0">
                              <a:latin typeface="Cambria Math" panose="02040503050406030204" pitchFamily="18" charset="0"/>
                            </a:rPr>
                            <m:t>−1</m:t>
                          </m:r>
                        </m:sup>
                      </m:sSup>
                      <m:r>
                        <a:rPr lang="en-US" b="0" i="1" smtClean="0">
                          <a:latin typeface="Cambria Math" panose="02040503050406030204" pitchFamily="18" charset="0"/>
                        </a:rPr>
                        <m:t> ⋅  </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p:sp>
            <p:nvSpPr>
              <p:cNvPr id="2" name="TextBox 1">
                <a:extLst>
                  <a:ext uri="{FF2B5EF4-FFF2-40B4-BE49-F238E27FC236}">
                    <a16:creationId xmlns:a16="http://schemas.microsoft.com/office/drawing/2014/main" id="{D1983A27-5EBD-EE9B-3D15-AA383EED3DE6}"/>
                  </a:ext>
                </a:extLst>
              </p:cNvPr>
              <p:cNvSpPr txBox="1">
                <a:spLocks noRot="1" noChangeAspect="1" noMove="1" noResize="1" noEditPoints="1" noAdjustHandles="1" noChangeArrowheads="1" noChangeShapeType="1" noTextEdit="1"/>
              </p:cNvSpPr>
              <p:nvPr/>
            </p:nvSpPr>
            <p:spPr>
              <a:xfrm>
                <a:off x="2096707" y="1513037"/>
                <a:ext cx="4950586" cy="369332"/>
              </a:xfrm>
              <a:prstGeom prst="rect">
                <a:avLst/>
              </a:prstGeom>
              <a:blipFill>
                <a:blip r:embed="rId4"/>
                <a:stretch>
                  <a:fillRect l="-1026" t="-10000" r="-1795" b="-33333"/>
                </a:stretch>
              </a:blipFill>
            </p:spPr>
            <p:txBody>
              <a:bodyPr/>
              <a:lstStyle/>
              <a:p>
                <a:r>
                  <a:rPr lang="en-US">
                    <a:noFill/>
                  </a:rPr>
                  <a:t> </a:t>
                </a:r>
              </a:p>
            </p:txBody>
          </p:sp>
        </mc:Fallback>
      </mc:AlternateContent>
      <p:pic>
        <p:nvPicPr>
          <p:cNvPr id="23554" name="Picture 2" descr="Edwin Thompson Jaynes - Wikipedia">
            <a:extLst>
              <a:ext uri="{FF2B5EF4-FFF2-40B4-BE49-F238E27FC236}">
                <a16:creationId xmlns:a16="http://schemas.microsoft.com/office/drawing/2014/main" id="{168133C8-F5EB-39DB-147F-46CD5EB249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7045" y="2822118"/>
            <a:ext cx="2629755" cy="32957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ular Callout 3">
            <a:extLst>
              <a:ext uri="{FF2B5EF4-FFF2-40B4-BE49-F238E27FC236}">
                <a16:creationId xmlns:a16="http://schemas.microsoft.com/office/drawing/2014/main" id="{5A2CE0DA-C31E-44C3-A5F4-8DA733350518}"/>
              </a:ext>
            </a:extLst>
          </p:cNvPr>
          <p:cNvSpPr/>
          <p:nvPr/>
        </p:nvSpPr>
        <p:spPr bwMode="auto">
          <a:xfrm>
            <a:off x="342900" y="2817846"/>
            <a:ext cx="5388220" cy="1393460"/>
          </a:xfrm>
          <a:prstGeom prst="wedgeRectCallout">
            <a:avLst>
              <a:gd name="adj1" fmla="val 62317"/>
              <a:gd name="adj2" fmla="val 51709"/>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 every circumstance left unspecified in the statement of the problem defines an invariance property (i.e., a transformation to an equivalent problem) which that solution must have.”</a:t>
            </a:r>
          </a:p>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rPr>
              <a:t>-E.T. Jaynes, </a:t>
            </a:r>
            <a:r>
              <a:rPr kumimoji="0" lang="en-US" sz="1400" b="0" i="1" u="none" strike="noStrike" cap="none" normalizeH="0" baseline="0" dirty="0">
                <a:ln>
                  <a:noFill/>
                </a:ln>
                <a:solidFill>
                  <a:schemeClr val="tx1"/>
                </a:solidFill>
                <a:effectLst/>
                <a:latin typeface="+mn-lt"/>
              </a:rPr>
              <a:t>Prior Probabilities</a:t>
            </a:r>
            <a:endParaRPr kumimoji="0" lang="en-US" sz="1400" b="0" i="0" u="none" strike="noStrike" cap="none" normalizeH="0" baseline="0" dirty="0">
              <a:ln>
                <a:noFill/>
              </a:ln>
              <a:solidFill>
                <a:schemeClr val="tx1"/>
              </a:solidFill>
              <a:effectLst/>
              <a:latin typeface="+mn-lt"/>
            </a:endParaRPr>
          </a:p>
        </p:txBody>
      </p:sp>
      <p:sp>
        <p:nvSpPr>
          <p:cNvPr id="7" name="TextBox 6">
            <a:extLst>
              <a:ext uri="{FF2B5EF4-FFF2-40B4-BE49-F238E27FC236}">
                <a16:creationId xmlns:a16="http://schemas.microsoft.com/office/drawing/2014/main" id="{DA42EE31-A01D-C803-538E-D93FE7208C87}"/>
              </a:ext>
            </a:extLst>
          </p:cNvPr>
          <p:cNvSpPr txBox="1"/>
          <p:nvPr/>
        </p:nvSpPr>
        <p:spPr>
          <a:xfrm>
            <a:off x="1978108" y="2170644"/>
            <a:ext cx="1082348" cy="369332"/>
          </a:xfrm>
          <a:prstGeom prst="rect">
            <a:avLst/>
          </a:prstGeom>
          <a:noFill/>
        </p:spPr>
        <p:txBody>
          <a:bodyPr wrap="none" rtlCol="0">
            <a:spAutoFit/>
          </a:bodyPr>
          <a:lstStyle/>
          <a:p>
            <a:r>
              <a:rPr lang="en-US" sz="1800" dirty="0">
                <a:latin typeface="+mn-lt"/>
              </a:rPr>
              <a:t>posterior</a:t>
            </a:r>
          </a:p>
        </p:txBody>
      </p:sp>
      <p:sp>
        <p:nvSpPr>
          <p:cNvPr id="8" name="TextBox 7">
            <a:extLst>
              <a:ext uri="{FF2B5EF4-FFF2-40B4-BE49-F238E27FC236}">
                <a16:creationId xmlns:a16="http://schemas.microsoft.com/office/drawing/2014/main" id="{5FDA9B0F-18C7-F47A-56DF-B39749186657}"/>
              </a:ext>
            </a:extLst>
          </p:cNvPr>
          <p:cNvSpPr txBox="1"/>
          <p:nvPr/>
        </p:nvSpPr>
        <p:spPr>
          <a:xfrm>
            <a:off x="6400962" y="2165441"/>
            <a:ext cx="646331" cy="369332"/>
          </a:xfrm>
          <a:prstGeom prst="rect">
            <a:avLst/>
          </a:prstGeom>
          <a:noFill/>
        </p:spPr>
        <p:txBody>
          <a:bodyPr wrap="none" rtlCol="0">
            <a:spAutoFit/>
          </a:bodyPr>
          <a:lstStyle/>
          <a:p>
            <a:r>
              <a:rPr lang="en-US" sz="1800" dirty="0">
                <a:latin typeface="+mn-lt"/>
              </a:rPr>
              <a:t>prior</a:t>
            </a:r>
          </a:p>
        </p:txBody>
      </p:sp>
      <p:sp>
        <p:nvSpPr>
          <p:cNvPr id="9" name="TextBox 8">
            <a:extLst>
              <a:ext uri="{FF2B5EF4-FFF2-40B4-BE49-F238E27FC236}">
                <a16:creationId xmlns:a16="http://schemas.microsoft.com/office/drawing/2014/main" id="{92B0C4E1-55A3-46AB-A55F-4A651F6C12EC}"/>
              </a:ext>
            </a:extLst>
          </p:cNvPr>
          <p:cNvSpPr txBox="1"/>
          <p:nvPr/>
        </p:nvSpPr>
        <p:spPr>
          <a:xfrm>
            <a:off x="3375612" y="2169535"/>
            <a:ext cx="1146468" cy="369332"/>
          </a:xfrm>
          <a:prstGeom prst="rect">
            <a:avLst/>
          </a:prstGeom>
          <a:noFill/>
        </p:spPr>
        <p:txBody>
          <a:bodyPr wrap="none" rtlCol="0">
            <a:spAutoFit/>
          </a:bodyPr>
          <a:lstStyle/>
          <a:p>
            <a:r>
              <a:rPr lang="en-US" sz="1800" dirty="0">
                <a:latin typeface="+mn-lt"/>
              </a:rPr>
              <a:t>likelihood</a:t>
            </a:r>
          </a:p>
        </p:txBody>
      </p:sp>
      <p:sp>
        <p:nvSpPr>
          <p:cNvPr id="10" name="TextBox 9">
            <a:extLst>
              <a:ext uri="{FF2B5EF4-FFF2-40B4-BE49-F238E27FC236}">
                <a16:creationId xmlns:a16="http://schemas.microsoft.com/office/drawing/2014/main" id="{ED8748F5-2275-D3B7-1414-84F475A6562A}"/>
              </a:ext>
            </a:extLst>
          </p:cNvPr>
          <p:cNvSpPr txBox="1"/>
          <p:nvPr/>
        </p:nvSpPr>
        <p:spPr>
          <a:xfrm>
            <a:off x="4697294" y="2026942"/>
            <a:ext cx="1496313" cy="646331"/>
          </a:xfrm>
          <a:prstGeom prst="rect">
            <a:avLst/>
          </a:prstGeom>
          <a:noFill/>
        </p:spPr>
        <p:txBody>
          <a:bodyPr wrap="square" rtlCol="0">
            <a:spAutoFit/>
          </a:bodyPr>
          <a:lstStyle/>
          <a:p>
            <a:r>
              <a:rPr lang="en-US" sz="1800" dirty="0">
                <a:latin typeface="+mn-lt"/>
              </a:rPr>
              <a:t>marginalized likelihood</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346F4291-0857-0293-D231-962123174CA2}"/>
                  </a:ext>
                </a:extLst>
              </p:cNvPr>
              <p:cNvSpPr txBox="1"/>
              <p:nvPr/>
            </p:nvSpPr>
            <p:spPr>
              <a:xfrm>
                <a:off x="805836" y="4931785"/>
                <a:ext cx="10450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𝑝</m:t>
                      </m:r>
                      <m:r>
                        <a:rPr lang="en-US" sz="1800" b="0" i="1" smtClean="0">
                          <a:latin typeface="Cambria Math" panose="02040503050406030204" pitchFamily="18" charset="0"/>
                        </a:rPr>
                        <m:t>=1/3</m:t>
                      </m:r>
                    </m:oMath>
                  </m:oMathPara>
                </a14:m>
                <a:endParaRPr lang="en-US" sz="1800" dirty="0"/>
              </a:p>
            </p:txBody>
          </p:sp>
        </mc:Choice>
        <mc:Fallback>
          <p:sp>
            <p:nvSpPr>
              <p:cNvPr id="13" name="TextBox 12">
                <a:extLst>
                  <a:ext uri="{FF2B5EF4-FFF2-40B4-BE49-F238E27FC236}">
                    <a16:creationId xmlns:a16="http://schemas.microsoft.com/office/drawing/2014/main" id="{346F4291-0857-0293-D231-962123174CA2}"/>
                  </a:ext>
                </a:extLst>
              </p:cNvPr>
              <p:cNvSpPr txBox="1">
                <a:spLocks noRot="1" noChangeAspect="1" noMove="1" noResize="1" noEditPoints="1" noAdjustHandles="1" noChangeArrowheads="1" noChangeShapeType="1" noTextEdit="1"/>
              </p:cNvSpPr>
              <p:nvPr/>
            </p:nvSpPr>
            <p:spPr>
              <a:xfrm>
                <a:off x="805836" y="4931785"/>
                <a:ext cx="1045093" cy="369332"/>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0764ED34-1CCB-105D-A752-86058671F8CF}"/>
                  </a:ext>
                </a:extLst>
              </p:cNvPr>
              <p:cNvSpPr txBox="1"/>
              <p:nvPr/>
            </p:nvSpPr>
            <p:spPr>
              <a:xfrm>
                <a:off x="2563115" y="4940077"/>
                <a:ext cx="10450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𝑝</m:t>
                      </m:r>
                      <m:r>
                        <a:rPr lang="en-US" sz="1800" b="0" i="1" smtClean="0">
                          <a:latin typeface="Cambria Math" panose="02040503050406030204" pitchFamily="18" charset="0"/>
                        </a:rPr>
                        <m:t>=1/2</m:t>
                      </m:r>
                    </m:oMath>
                  </m:oMathPara>
                </a14:m>
                <a:endParaRPr lang="en-US" sz="1800" dirty="0"/>
              </a:p>
            </p:txBody>
          </p:sp>
        </mc:Choice>
        <mc:Fallback>
          <p:sp>
            <p:nvSpPr>
              <p:cNvPr id="14" name="TextBox 13">
                <a:extLst>
                  <a:ext uri="{FF2B5EF4-FFF2-40B4-BE49-F238E27FC236}">
                    <a16:creationId xmlns:a16="http://schemas.microsoft.com/office/drawing/2014/main" id="{0764ED34-1CCB-105D-A752-86058671F8CF}"/>
                  </a:ext>
                </a:extLst>
              </p:cNvPr>
              <p:cNvSpPr txBox="1">
                <a:spLocks noRot="1" noChangeAspect="1" noMove="1" noResize="1" noEditPoints="1" noAdjustHandles="1" noChangeArrowheads="1" noChangeShapeType="1" noTextEdit="1"/>
              </p:cNvSpPr>
              <p:nvPr/>
            </p:nvSpPr>
            <p:spPr>
              <a:xfrm>
                <a:off x="2563115" y="4940077"/>
                <a:ext cx="1045093" cy="369332"/>
              </a:xfrm>
              <a:prstGeom prst="rect">
                <a:avLst/>
              </a:prstGeom>
              <a:blipFill>
                <a:blip r:embed="rId7"/>
                <a:stretch>
                  <a:fillRect b="-96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A5019A33-EDEC-1386-3EF7-48D31D960422}"/>
                  </a:ext>
                </a:extLst>
              </p:cNvPr>
              <p:cNvSpPr txBox="1"/>
              <p:nvPr/>
            </p:nvSpPr>
            <p:spPr>
              <a:xfrm>
                <a:off x="4326443" y="4931785"/>
                <a:ext cx="10450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𝑝</m:t>
                      </m:r>
                      <m:r>
                        <a:rPr lang="en-US" sz="1800" b="0" i="1" smtClean="0">
                          <a:latin typeface="Cambria Math" panose="02040503050406030204" pitchFamily="18" charset="0"/>
                        </a:rPr>
                        <m:t>=1/4</m:t>
                      </m:r>
                    </m:oMath>
                  </m:oMathPara>
                </a14:m>
                <a:endParaRPr lang="en-US" sz="1800" dirty="0"/>
              </a:p>
            </p:txBody>
          </p:sp>
        </mc:Choice>
        <mc:Fallback>
          <p:sp>
            <p:nvSpPr>
              <p:cNvPr id="15" name="TextBox 14">
                <a:extLst>
                  <a:ext uri="{FF2B5EF4-FFF2-40B4-BE49-F238E27FC236}">
                    <a16:creationId xmlns:a16="http://schemas.microsoft.com/office/drawing/2014/main" id="{A5019A33-EDEC-1386-3EF7-48D31D960422}"/>
                  </a:ext>
                </a:extLst>
              </p:cNvPr>
              <p:cNvSpPr txBox="1">
                <a:spLocks noRot="1" noChangeAspect="1" noMove="1" noResize="1" noEditPoints="1" noAdjustHandles="1" noChangeArrowheads="1" noChangeShapeType="1" noTextEdit="1"/>
              </p:cNvSpPr>
              <p:nvPr/>
            </p:nvSpPr>
            <p:spPr>
              <a:xfrm>
                <a:off x="4326443" y="4931785"/>
                <a:ext cx="1045093" cy="369332"/>
              </a:xfrm>
              <a:prstGeom prst="rect">
                <a:avLst/>
              </a:prstGeom>
              <a:blipFill>
                <a:blip r:embed="rId8"/>
                <a:stretch>
                  <a:fillRect b="-10000"/>
                </a:stretch>
              </a:blipFill>
            </p:spPr>
            <p:txBody>
              <a:bodyPr/>
              <a:lstStyle/>
              <a:p>
                <a:r>
                  <a:rPr lang="en-US">
                    <a:noFill/>
                  </a:rPr>
                  <a:t> </a:t>
                </a:r>
              </a:p>
            </p:txBody>
          </p:sp>
        </mc:Fallback>
      </mc:AlternateContent>
    </p:spTree>
    <p:extLst>
      <p:ext uri="{BB962C8B-B14F-4D97-AF65-F5344CB8AC3E}">
        <p14:creationId xmlns:p14="http://schemas.microsoft.com/office/powerpoint/2010/main" val="3108516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363C405C-584A-2380-39D7-BD55EE0A2D40}"/>
              </a:ext>
            </a:extLst>
          </p:cNvPr>
          <p:cNvSpPr/>
          <p:nvPr/>
        </p:nvSpPr>
        <p:spPr bwMode="auto">
          <a:xfrm>
            <a:off x="2168769" y="4235546"/>
            <a:ext cx="1778394" cy="1778394"/>
          </a:xfrm>
          <a:prstGeom prst="ellipse">
            <a:avLst/>
          </a:prstGeom>
          <a:solidFill>
            <a:srgbClr val="00FF00">
              <a:alpha val="34902"/>
            </a:srgbClr>
          </a:solidFill>
          <a:ln w="9525" cap="flat" cmpd="sng" algn="ctr">
            <a:no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2" charset="0"/>
            </a:endParaRPr>
          </a:p>
        </p:txBody>
      </p:sp>
      <p:pic>
        <p:nvPicPr>
          <p:cNvPr id="23556" name="Picture 4" descr="Bertrand Paradox">
            <a:extLst>
              <a:ext uri="{FF2B5EF4-FFF2-40B4-BE49-F238E27FC236}">
                <a16:creationId xmlns:a16="http://schemas.microsoft.com/office/drawing/2014/main" id="{2ACA5B11-05EE-8DA4-403D-584293050D30}"/>
              </a:ext>
            </a:extLst>
          </p:cNvPr>
          <p:cNvPicPr>
            <a:picLocks noChangeAspect="1" noChangeArrowheads="1"/>
          </p:cNvPicPr>
          <p:nvPr/>
        </p:nvPicPr>
        <p:blipFill rotWithShape="1">
          <a:blip r:embed="rId3">
            <a:clrChange>
              <a:clrFrom>
                <a:srgbClr val="F4F5F7"/>
              </a:clrFrom>
              <a:clrTo>
                <a:srgbClr val="F4F5F7">
                  <a:alpha val="0"/>
                </a:srgbClr>
              </a:clrTo>
            </a:clrChange>
            <a:extLst>
              <a:ext uri="{28A0092B-C50C-407E-A947-70E740481C1C}">
                <a14:useLocalDpi xmlns:a14="http://schemas.microsoft.com/office/drawing/2010/main" val="0"/>
              </a:ext>
            </a:extLst>
          </a:blip>
          <a:srcRect b="13842"/>
          <a:stretch/>
        </p:blipFill>
        <p:spPr bwMode="auto">
          <a:xfrm>
            <a:off x="131886" y="4255476"/>
            <a:ext cx="5651990" cy="1668947"/>
          </a:xfrm>
          <a:prstGeom prst="rect">
            <a:avLst/>
          </a:prstGeom>
          <a:noFill/>
          <a:extLst>
            <a:ext uri="{909E8E84-426E-40DD-AFC4-6F175D3DCCD1}">
              <a14:hiddenFill xmlns:a14="http://schemas.microsoft.com/office/drawing/2010/main">
                <a:solidFill>
                  <a:srgbClr val="FFFFFF"/>
                </a:solidFill>
              </a14:hiddenFill>
            </a:ext>
          </a:extLst>
        </p:spPr>
      </p:pic>
      <p:sp>
        <p:nvSpPr>
          <p:cNvPr id="10242" name="Rectangle 2">
            <a:extLst>
              <a:ext uri="{FF2B5EF4-FFF2-40B4-BE49-F238E27FC236}">
                <a16:creationId xmlns:a16="http://schemas.microsoft.com/office/drawing/2014/main" id="{C290712B-67E5-E1BC-617C-4760B16E100A}"/>
              </a:ext>
            </a:extLst>
          </p:cNvPr>
          <p:cNvSpPr>
            <a:spLocks noGrp="1" noChangeArrowheads="1"/>
          </p:cNvSpPr>
          <p:nvPr>
            <p:ph type="title"/>
          </p:nvPr>
        </p:nvSpPr>
        <p:spPr/>
        <p:txBody>
          <a:bodyPr/>
          <a:lstStyle/>
          <a:p>
            <a:r>
              <a:rPr lang="en-US" altLang="en-US" dirty="0"/>
              <a:t>The Art of Picking Priors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D1983A27-5EBD-EE9B-3D15-AA383EED3DE6}"/>
                  </a:ext>
                </a:extLst>
              </p:cNvPr>
              <p:cNvSpPr txBox="1"/>
              <p:nvPr/>
            </p:nvSpPr>
            <p:spPr>
              <a:xfrm>
                <a:off x="2096707" y="1513037"/>
                <a:ext cx="495058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e>
                          <m:r>
                            <a:rPr lang="en-US" b="0" i="1" smtClean="0">
                              <a:latin typeface="Cambria Math" panose="02040503050406030204" pitchFamily="18" charset="0"/>
                            </a:rPr>
                            <m:t>𝑦</m:t>
                          </m:r>
                        </m:e>
                      </m:d>
                      <m:r>
                        <a:rPr lang="en-US" b="0" i="1" smtClean="0">
                          <a:latin typeface="Cambria Math" panose="02040503050406030204" pitchFamily="18" charset="0"/>
                        </a:rPr>
                        <m:t> = </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e>
                          <m:r>
                            <a:rPr lang="en-US" b="0" i="1" smtClean="0">
                              <a:latin typeface="Cambria Math" panose="02040503050406030204" pitchFamily="18" charset="0"/>
                            </a:rPr>
                            <m:t>𝑥</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e>
                          </m:d>
                        </m:e>
                        <m:sup>
                          <m:r>
                            <a:rPr lang="en-US" b="0" i="1" smtClean="0">
                              <a:latin typeface="Cambria Math" panose="02040503050406030204" pitchFamily="18" charset="0"/>
                            </a:rPr>
                            <m:t>−1</m:t>
                          </m:r>
                        </m:sup>
                      </m:sSup>
                      <m:r>
                        <a:rPr lang="en-US" b="0" i="1" smtClean="0">
                          <a:latin typeface="Cambria Math" panose="02040503050406030204" pitchFamily="18" charset="0"/>
                        </a:rPr>
                        <m:t> ⋅  </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p:sp>
            <p:nvSpPr>
              <p:cNvPr id="2" name="TextBox 1">
                <a:extLst>
                  <a:ext uri="{FF2B5EF4-FFF2-40B4-BE49-F238E27FC236}">
                    <a16:creationId xmlns:a16="http://schemas.microsoft.com/office/drawing/2014/main" id="{D1983A27-5EBD-EE9B-3D15-AA383EED3DE6}"/>
                  </a:ext>
                </a:extLst>
              </p:cNvPr>
              <p:cNvSpPr txBox="1">
                <a:spLocks noRot="1" noChangeAspect="1" noMove="1" noResize="1" noEditPoints="1" noAdjustHandles="1" noChangeArrowheads="1" noChangeShapeType="1" noTextEdit="1"/>
              </p:cNvSpPr>
              <p:nvPr/>
            </p:nvSpPr>
            <p:spPr>
              <a:xfrm>
                <a:off x="2096707" y="1513037"/>
                <a:ext cx="4950586" cy="369332"/>
              </a:xfrm>
              <a:prstGeom prst="rect">
                <a:avLst/>
              </a:prstGeom>
              <a:blipFill>
                <a:blip r:embed="rId4"/>
                <a:stretch>
                  <a:fillRect l="-1026" t="-10000" r="-1795" b="-33333"/>
                </a:stretch>
              </a:blipFill>
            </p:spPr>
            <p:txBody>
              <a:bodyPr/>
              <a:lstStyle/>
              <a:p>
                <a:r>
                  <a:rPr lang="en-US">
                    <a:noFill/>
                  </a:rPr>
                  <a:t> </a:t>
                </a:r>
              </a:p>
            </p:txBody>
          </p:sp>
        </mc:Fallback>
      </mc:AlternateContent>
      <p:pic>
        <p:nvPicPr>
          <p:cNvPr id="23554" name="Picture 2" descr="Edwin Thompson Jaynes - Wikipedia">
            <a:extLst>
              <a:ext uri="{FF2B5EF4-FFF2-40B4-BE49-F238E27FC236}">
                <a16:creationId xmlns:a16="http://schemas.microsoft.com/office/drawing/2014/main" id="{168133C8-F5EB-39DB-147F-46CD5EB249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7045" y="2822118"/>
            <a:ext cx="2629755" cy="32957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ular Callout 3">
            <a:extLst>
              <a:ext uri="{FF2B5EF4-FFF2-40B4-BE49-F238E27FC236}">
                <a16:creationId xmlns:a16="http://schemas.microsoft.com/office/drawing/2014/main" id="{5A2CE0DA-C31E-44C3-A5F4-8DA733350518}"/>
              </a:ext>
            </a:extLst>
          </p:cNvPr>
          <p:cNvSpPr/>
          <p:nvPr/>
        </p:nvSpPr>
        <p:spPr bwMode="auto">
          <a:xfrm>
            <a:off x="342900" y="2817846"/>
            <a:ext cx="5388220" cy="1393460"/>
          </a:xfrm>
          <a:prstGeom prst="wedgeRectCallout">
            <a:avLst>
              <a:gd name="adj1" fmla="val 62317"/>
              <a:gd name="adj2" fmla="val 51709"/>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 every circumstance left unspecified in the statement of the problem defines an invariance property (i.e., a transformation to an equivalent problem) which that solution must have.”</a:t>
            </a:r>
          </a:p>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rPr>
              <a:t>-E.T. Jaynes, </a:t>
            </a:r>
            <a:r>
              <a:rPr kumimoji="0" lang="en-US" sz="1400" b="0" i="1" u="none" strike="noStrike" cap="none" normalizeH="0" baseline="0" dirty="0">
                <a:ln>
                  <a:noFill/>
                </a:ln>
                <a:solidFill>
                  <a:schemeClr val="tx1"/>
                </a:solidFill>
                <a:effectLst/>
                <a:latin typeface="+mn-lt"/>
              </a:rPr>
              <a:t>Prior Probabilities</a:t>
            </a:r>
            <a:endParaRPr kumimoji="0" lang="en-US" sz="1400" b="0" i="0" u="none" strike="noStrike" cap="none" normalizeH="0" baseline="0" dirty="0">
              <a:ln>
                <a:noFill/>
              </a:ln>
              <a:solidFill>
                <a:schemeClr val="tx1"/>
              </a:solidFill>
              <a:effectLst/>
              <a:latin typeface="+mn-lt"/>
            </a:endParaRPr>
          </a:p>
        </p:txBody>
      </p:sp>
      <p:sp>
        <p:nvSpPr>
          <p:cNvPr id="7" name="TextBox 6">
            <a:extLst>
              <a:ext uri="{FF2B5EF4-FFF2-40B4-BE49-F238E27FC236}">
                <a16:creationId xmlns:a16="http://schemas.microsoft.com/office/drawing/2014/main" id="{DA42EE31-A01D-C803-538E-D93FE7208C87}"/>
              </a:ext>
            </a:extLst>
          </p:cNvPr>
          <p:cNvSpPr txBox="1"/>
          <p:nvPr/>
        </p:nvSpPr>
        <p:spPr>
          <a:xfrm>
            <a:off x="1978108" y="2170644"/>
            <a:ext cx="1082348" cy="369332"/>
          </a:xfrm>
          <a:prstGeom prst="rect">
            <a:avLst/>
          </a:prstGeom>
          <a:noFill/>
        </p:spPr>
        <p:txBody>
          <a:bodyPr wrap="none" rtlCol="0">
            <a:spAutoFit/>
          </a:bodyPr>
          <a:lstStyle/>
          <a:p>
            <a:r>
              <a:rPr lang="en-US" sz="1800" dirty="0">
                <a:latin typeface="+mn-lt"/>
              </a:rPr>
              <a:t>posterior</a:t>
            </a:r>
          </a:p>
        </p:txBody>
      </p:sp>
      <p:sp>
        <p:nvSpPr>
          <p:cNvPr id="8" name="TextBox 7">
            <a:extLst>
              <a:ext uri="{FF2B5EF4-FFF2-40B4-BE49-F238E27FC236}">
                <a16:creationId xmlns:a16="http://schemas.microsoft.com/office/drawing/2014/main" id="{5FDA9B0F-18C7-F47A-56DF-B39749186657}"/>
              </a:ext>
            </a:extLst>
          </p:cNvPr>
          <p:cNvSpPr txBox="1"/>
          <p:nvPr/>
        </p:nvSpPr>
        <p:spPr>
          <a:xfrm>
            <a:off x="6400962" y="2165441"/>
            <a:ext cx="646331" cy="369332"/>
          </a:xfrm>
          <a:prstGeom prst="rect">
            <a:avLst/>
          </a:prstGeom>
          <a:noFill/>
        </p:spPr>
        <p:txBody>
          <a:bodyPr wrap="none" rtlCol="0">
            <a:spAutoFit/>
          </a:bodyPr>
          <a:lstStyle/>
          <a:p>
            <a:r>
              <a:rPr lang="en-US" sz="1800" dirty="0">
                <a:latin typeface="+mn-lt"/>
              </a:rPr>
              <a:t>prior</a:t>
            </a:r>
          </a:p>
        </p:txBody>
      </p:sp>
      <p:sp>
        <p:nvSpPr>
          <p:cNvPr id="9" name="TextBox 8">
            <a:extLst>
              <a:ext uri="{FF2B5EF4-FFF2-40B4-BE49-F238E27FC236}">
                <a16:creationId xmlns:a16="http://schemas.microsoft.com/office/drawing/2014/main" id="{92B0C4E1-55A3-46AB-A55F-4A651F6C12EC}"/>
              </a:ext>
            </a:extLst>
          </p:cNvPr>
          <p:cNvSpPr txBox="1"/>
          <p:nvPr/>
        </p:nvSpPr>
        <p:spPr>
          <a:xfrm>
            <a:off x="3375612" y="2169535"/>
            <a:ext cx="1146468" cy="369332"/>
          </a:xfrm>
          <a:prstGeom prst="rect">
            <a:avLst/>
          </a:prstGeom>
          <a:noFill/>
        </p:spPr>
        <p:txBody>
          <a:bodyPr wrap="none" rtlCol="0">
            <a:spAutoFit/>
          </a:bodyPr>
          <a:lstStyle/>
          <a:p>
            <a:r>
              <a:rPr lang="en-US" sz="1800" dirty="0">
                <a:latin typeface="+mn-lt"/>
              </a:rPr>
              <a:t>likelihood</a:t>
            </a:r>
          </a:p>
        </p:txBody>
      </p:sp>
      <p:sp>
        <p:nvSpPr>
          <p:cNvPr id="10" name="TextBox 9">
            <a:extLst>
              <a:ext uri="{FF2B5EF4-FFF2-40B4-BE49-F238E27FC236}">
                <a16:creationId xmlns:a16="http://schemas.microsoft.com/office/drawing/2014/main" id="{ED8748F5-2275-D3B7-1414-84F475A6562A}"/>
              </a:ext>
            </a:extLst>
          </p:cNvPr>
          <p:cNvSpPr txBox="1"/>
          <p:nvPr/>
        </p:nvSpPr>
        <p:spPr>
          <a:xfrm>
            <a:off x="4697294" y="2026942"/>
            <a:ext cx="1496313" cy="646331"/>
          </a:xfrm>
          <a:prstGeom prst="rect">
            <a:avLst/>
          </a:prstGeom>
          <a:noFill/>
        </p:spPr>
        <p:txBody>
          <a:bodyPr wrap="square" rtlCol="0">
            <a:spAutoFit/>
          </a:bodyPr>
          <a:lstStyle/>
          <a:p>
            <a:r>
              <a:rPr lang="en-US" sz="1800" dirty="0">
                <a:latin typeface="+mn-lt"/>
              </a:rPr>
              <a:t>marginalized likelihood</a:t>
            </a:r>
          </a:p>
        </p:txBody>
      </p:sp>
      <p:sp>
        <p:nvSpPr>
          <p:cNvPr id="12" name="TextBox 11">
            <a:extLst>
              <a:ext uri="{FF2B5EF4-FFF2-40B4-BE49-F238E27FC236}">
                <a16:creationId xmlns:a16="http://schemas.microsoft.com/office/drawing/2014/main" id="{66837D03-C89E-A99E-6AA0-146490207739}"/>
              </a:ext>
            </a:extLst>
          </p:cNvPr>
          <p:cNvSpPr txBox="1"/>
          <p:nvPr/>
        </p:nvSpPr>
        <p:spPr>
          <a:xfrm>
            <a:off x="3745194" y="4291984"/>
            <a:ext cx="338554" cy="461665"/>
          </a:xfrm>
          <a:prstGeom prst="rect">
            <a:avLst/>
          </a:prstGeom>
          <a:noFill/>
        </p:spPr>
        <p:txBody>
          <a:bodyPr wrap="none" rtlCol="0">
            <a:spAutoFit/>
          </a:bodyPr>
          <a:lstStyle/>
          <a:p>
            <a:r>
              <a:rPr lang="en-US" dirty="0"/>
              <a:t>*</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346F4291-0857-0293-D231-962123174CA2}"/>
                  </a:ext>
                </a:extLst>
              </p:cNvPr>
              <p:cNvSpPr txBox="1"/>
              <p:nvPr/>
            </p:nvSpPr>
            <p:spPr>
              <a:xfrm>
                <a:off x="805836" y="4931785"/>
                <a:ext cx="10450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𝑝</m:t>
                      </m:r>
                      <m:r>
                        <a:rPr lang="en-US" sz="1800" b="0" i="1" smtClean="0">
                          <a:latin typeface="Cambria Math" panose="02040503050406030204" pitchFamily="18" charset="0"/>
                        </a:rPr>
                        <m:t>=1/3</m:t>
                      </m:r>
                    </m:oMath>
                  </m:oMathPara>
                </a14:m>
                <a:endParaRPr lang="en-US" sz="1800" dirty="0"/>
              </a:p>
            </p:txBody>
          </p:sp>
        </mc:Choice>
        <mc:Fallback>
          <p:sp>
            <p:nvSpPr>
              <p:cNvPr id="13" name="TextBox 12">
                <a:extLst>
                  <a:ext uri="{FF2B5EF4-FFF2-40B4-BE49-F238E27FC236}">
                    <a16:creationId xmlns:a16="http://schemas.microsoft.com/office/drawing/2014/main" id="{346F4291-0857-0293-D231-962123174CA2}"/>
                  </a:ext>
                </a:extLst>
              </p:cNvPr>
              <p:cNvSpPr txBox="1">
                <a:spLocks noRot="1" noChangeAspect="1" noMove="1" noResize="1" noEditPoints="1" noAdjustHandles="1" noChangeArrowheads="1" noChangeShapeType="1" noTextEdit="1"/>
              </p:cNvSpPr>
              <p:nvPr/>
            </p:nvSpPr>
            <p:spPr>
              <a:xfrm>
                <a:off x="805836" y="4931785"/>
                <a:ext cx="1045093" cy="369332"/>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0764ED34-1CCB-105D-A752-86058671F8CF}"/>
                  </a:ext>
                </a:extLst>
              </p:cNvPr>
              <p:cNvSpPr txBox="1"/>
              <p:nvPr/>
            </p:nvSpPr>
            <p:spPr>
              <a:xfrm>
                <a:off x="2563115" y="4940077"/>
                <a:ext cx="10450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𝑝</m:t>
                      </m:r>
                      <m:r>
                        <a:rPr lang="en-US" sz="1800" b="0" i="1" smtClean="0">
                          <a:latin typeface="Cambria Math" panose="02040503050406030204" pitchFamily="18" charset="0"/>
                        </a:rPr>
                        <m:t>=1/2</m:t>
                      </m:r>
                    </m:oMath>
                  </m:oMathPara>
                </a14:m>
                <a:endParaRPr lang="en-US" sz="1800" dirty="0"/>
              </a:p>
            </p:txBody>
          </p:sp>
        </mc:Choice>
        <mc:Fallback>
          <p:sp>
            <p:nvSpPr>
              <p:cNvPr id="14" name="TextBox 13">
                <a:extLst>
                  <a:ext uri="{FF2B5EF4-FFF2-40B4-BE49-F238E27FC236}">
                    <a16:creationId xmlns:a16="http://schemas.microsoft.com/office/drawing/2014/main" id="{0764ED34-1CCB-105D-A752-86058671F8CF}"/>
                  </a:ext>
                </a:extLst>
              </p:cNvPr>
              <p:cNvSpPr txBox="1">
                <a:spLocks noRot="1" noChangeAspect="1" noMove="1" noResize="1" noEditPoints="1" noAdjustHandles="1" noChangeArrowheads="1" noChangeShapeType="1" noTextEdit="1"/>
              </p:cNvSpPr>
              <p:nvPr/>
            </p:nvSpPr>
            <p:spPr>
              <a:xfrm>
                <a:off x="2563115" y="4940077"/>
                <a:ext cx="1045093" cy="369332"/>
              </a:xfrm>
              <a:prstGeom prst="rect">
                <a:avLst/>
              </a:prstGeom>
              <a:blipFill>
                <a:blip r:embed="rId7"/>
                <a:stretch>
                  <a:fillRect b="-96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A5019A33-EDEC-1386-3EF7-48D31D960422}"/>
                  </a:ext>
                </a:extLst>
              </p:cNvPr>
              <p:cNvSpPr txBox="1"/>
              <p:nvPr/>
            </p:nvSpPr>
            <p:spPr>
              <a:xfrm>
                <a:off x="4326443" y="4931785"/>
                <a:ext cx="10450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𝑝</m:t>
                      </m:r>
                      <m:r>
                        <a:rPr lang="en-US" sz="1800" b="0" i="1" smtClean="0">
                          <a:latin typeface="Cambria Math" panose="02040503050406030204" pitchFamily="18" charset="0"/>
                        </a:rPr>
                        <m:t>=1/4</m:t>
                      </m:r>
                    </m:oMath>
                  </m:oMathPara>
                </a14:m>
                <a:endParaRPr lang="en-US" sz="1800" dirty="0"/>
              </a:p>
            </p:txBody>
          </p:sp>
        </mc:Choice>
        <mc:Fallback>
          <p:sp>
            <p:nvSpPr>
              <p:cNvPr id="15" name="TextBox 14">
                <a:extLst>
                  <a:ext uri="{FF2B5EF4-FFF2-40B4-BE49-F238E27FC236}">
                    <a16:creationId xmlns:a16="http://schemas.microsoft.com/office/drawing/2014/main" id="{A5019A33-EDEC-1386-3EF7-48D31D960422}"/>
                  </a:ext>
                </a:extLst>
              </p:cNvPr>
              <p:cNvSpPr txBox="1">
                <a:spLocks noRot="1" noChangeAspect="1" noMove="1" noResize="1" noEditPoints="1" noAdjustHandles="1" noChangeArrowheads="1" noChangeShapeType="1" noTextEdit="1"/>
              </p:cNvSpPr>
              <p:nvPr/>
            </p:nvSpPr>
            <p:spPr>
              <a:xfrm>
                <a:off x="4326443" y="4931785"/>
                <a:ext cx="1045093" cy="369332"/>
              </a:xfrm>
              <a:prstGeom prst="rect">
                <a:avLst/>
              </a:prstGeom>
              <a:blipFill>
                <a:blip r:embed="rId8"/>
                <a:stretch>
                  <a:fillRect b="-10000"/>
                </a:stretch>
              </a:blipFill>
            </p:spPr>
            <p:txBody>
              <a:bodyPr/>
              <a:lstStyle/>
              <a:p>
                <a:r>
                  <a:rPr lang="en-US">
                    <a:noFill/>
                  </a:rPr>
                  <a:t> </a:t>
                </a:r>
              </a:p>
            </p:txBody>
          </p:sp>
        </mc:Fallback>
      </mc:AlternateContent>
    </p:spTree>
    <p:extLst>
      <p:ext uri="{BB962C8B-B14F-4D97-AF65-F5344CB8AC3E}">
        <p14:creationId xmlns:p14="http://schemas.microsoft.com/office/powerpoint/2010/main" val="1317787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290712B-67E5-E1BC-617C-4760B16E100A}"/>
              </a:ext>
            </a:extLst>
          </p:cNvPr>
          <p:cNvSpPr>
            <a:spLocks noGrp="1" noChangeArrowheads="1"/>
          </p:cNvSpPr>
          <p:nvPr>
            <p:ph type="title"/>
          </p:nvPr>
        </p:nvSpPr>
        <p:spPr/>
        <p:txBody>
          <a:bodyPr/>
          <a:lstStyle/>
          <a:p>
            <a:r>
              <a:rPr lang="en-US" altLang="en-US" dirty="0"/>
              <a:t>1</a:t>
            </a:r>
            <a:r>
              <a:rPr lang="en-US" altLang="en-US" baseline="30000" dirty="0"/>
              <a:t>st</a:t>
            </a:r>
            <a:r>
              <a:rPr lang="en-US" altLang="en-US" dirty="0"/>
              <a:t> Flavor: State inference</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D3DDFB31-37FC-DCAD-953F-D2555F4B95DD}"/>
                  </a:ext>
                </a:extLst>
              </p:cNvPr>
              <p:cNvSpPr txBox="1"/>
              <p:nvPr/>
            </p:nvSpPr>
            <p:spPr>
              <a:xfrm>
                <a:off x="2096707" y="1513037"/>
                <a:ext cx="5718552"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e>
                      </m:d>
                      <m:r>
                        <a:rPr lang="en-US" b="0" i="1" smtClean="0">
                          <a:latin typeface="Cambria Math" panose="02040503050406030204" pitchFamily="18" charset="0"/>
                        </a:rPr>
                        <m:t> = </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e>
                              </m:d>
                            </m:e>
                          </m:d>
                        </m:e>
                        <m:sup>
                          <m:r>
                            <a:rPr lang="en-US" b="0" i="1" smtClean="0">
                              <a:latin typeface="Cambria Math" panose="02040503050406030204" pitchFamily="18" charset="0"/>
                            </a:rPr>
                            <m:t>−1</m:t>
                          </m:r>
                        </m:sup>
                      </m:sSup>
                      <m:r>
                        <a:rPr lang="en-US" b="0" i="1" smtClean="0">
                          <a:latin typeface="Cambria Math" panose="02040503050406030204" pitchFamily="18" charset="0"/>
                        </a:rPr>
                        <m:t> ⋅  </m:t>
                      </m:r>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m:oMathPara>
                </a14:m>
                <a:endParaRPr lang="en-US" dirty="0"/>
              </a:p>
            </p:txBody>
          </p:sp>
        </mc:Choice>
        <mc:Fallback>
          <p:sp>
            <p:nvSpPr>
              <p:cNvPr id="2" name="TextBox 1">
                <a:extLst>
                  <a:ext uri="{FF2B5EF4-FFF2-40B4-BE49-F238E27FC236}">
                    <a16:creationId xmlns:a16="http://schemas.microsoft.com/office/drawing/2014/main" id="{D3DDFB31-37FC-DCAD-953F-D2555F4B95DD}"/>
                  </a:ext>
                </a:extLst>
              </p:cNvPr>
              <p:cNvSpPr txBox="1">
                <a:spLocks noRot="1" noChangeAspect="1" noMove="1" noResize="1" noEditPoints="1" noAdjustHandles="1" noChangeArrowheads="1" noChangeShapeType="1" noTextEdit="1"/>
              </p:cNvSpPr>
              <p:nvPr/>
            </p:nvSpPr>
            <p:spPr>
              <a:xfrm>
                <a:off x="2096707" y="1513037"/>
                <a:ext cx="5718552" cy="369332"/>
              </a:xfrm>
              <a:prstGeom prst="rect">
                <a:avLst/>
              </a:prstGeom>
              <a:blipFill>
                <a:blip r:embed="rId5"/>
                <a:stretch>
                  <a:fillRect t="-10000" b="-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Rectangle 3">
                <a:extLst>
                  <a:ext uri="{FF2B5EF4-FFF2-40B4-BE49-F238E27FC236}">
                    <a16:creationId xmlns:a16="http://schemas.microsoft.com/office/drawing/2014/main" id="{C164A916-394C-F391-5DEC-F424D270722D}"/>
                  </a:ext>
                </a:extLst>
              </p:cNvPr>
              <p:cNvSpPr txBox="1">
                <a:spLocks noChangeArrowheads="1"/>
              </p:cNvSpPr>
              <p:nvPr/>
            </p:nvSpPr>
            <p:spPr bwMode="auto">
              <a:xfrm>
                <a:off x="4955983" y="2258609"/>
                <a:ext cx="5521571" cy="100181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50000"/>
                  </a:spcBef>
                  <a:spcAft>
                    <a:spcPct val="0"/>
                  </a:spcAft>
                  <a:buClr>
                    <a:srgbClr val="24459C"/>
                  </a:buClr>
                  <a:buSzPct val="110000"/>
                  <a:buFont typeface="Times" pitchFamily="2" charset="0"/>
                  <a:buChar char="•"/>
                  <a:defRPr sz="2400" kern="1200">
                    <a:solidFill>
                      <a:schemeClr val="tx1"/>
                    </a:solidFill>
                    <a:latin typeface="+mn-lt"/>
                    <a:ea typeface="+mn-ea"/>
                    <a:cs typeface="+mn-cs"/>
                  </a:defRPr>
                </a:lvl1pPr>
                <a:lvl2pPr marL="742950" indent="-285750" algn="l" rtl="0" fontAlgn="base">
                  <a:spcBef>
                    <a:spcPct val="10000"/>
                  </a:spcBef>
                  <a:spcAft>
                    <a:spcPct val="0"/>
                  </a:spcAft>
                  <a:buFont typeface="Times" pitchFamily="2" charset="0"/>
                  <a:buChar char="–"/>
                  <a:defRPr sz="2000" kern="1200">
                    <a:solidFill>
                      <a:schemeClr val="tx1"/>
                    </a:solidFill>
                    <a:latin typeface="+mn-lt"/>
                    <a:ea typeface="+mn-ea"/>
                    <a:cs typeface="+mn-cs"/>
                  </a:defRPr>
                </a:lvl2pPr>
                <a:lvl3pPr marL="1143000" indent="-228600" algn="l" rtl="0" fontAlgn="base">
                  <a:spcBef>
                    <a:spcPct val="10000"/>
                  </a:spcBef>
                  <a:spcAft>
                    <a:spcPct val="0"/>
                  </a:spcAft>
                  <a:buFont typeface="Times" pitchFamily="2" charset="0"/>
                  <a:buChar char="–"/>
                  <a:defRPr kern="1200">
                    <a:solidFill>
                      <a:schemeClr val="tx1"/>
                    </a:solidFill>
                    <a:latin typeface="+mn-lt"/>
                    <a:ea typeface="+mn-ea"/>
                    <a:cs typeface="+mn-cs"/>
                  </a:defRPr>
                </a:lvl3pPr>
                <a:lvl4pPr marL="1600200" indent="-228600" algn="l" rtl="0" fontAlgn="base">
                  <a:spcBef>
                    <a:spcPct val="10000"/>
                  </a:spcBef>
                  <a:spcAft>
                    <a:spcPct val="0"/>
                  </a:spcAft>
                  <a:buFont typeface="Times" pitchFamily="2" charset="0"/>
                  <a:buChar char="–"/>
                  <a:defRPr sz="1600" kern="1200">
                    <a:solidFill>
                      <a:schemeClr val="tx1"/>
                    </a:solidFill>
                    <a:latin typeface="+mn-lt"/>
                    <a:ea typeface="+mn-ea"/>
                    <a:cs typeface="+mn-cs"/>
                  </a:defRPr>
                </a:lvl4pPr>
                <a:lvl5pPr marL="2057400" indent="-228600" algn="l" rtl="0" fontAlgn="base">
                  <a:spcBef>
                    <a:spcPct val="10000"/>
                  </a:spcBef>
                  <a:spcAft>
                    <a:spcPct val="0"/>
                  </a:spcAft>
                  <a:buFont typeface="Times" pitchFamily="2" charset="0"/>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sz="2000" dirty="0"/>
                  <a:t>d</a:t>
                </a:r>
                <a:r>
                  <a:rPr lang="en-US" sz="2000" dirty="0">
                    <a:latin typeface="+mn-lt"/>
                  </a:rPr>
                  <a:t>ynamics,</a:t>
                </a:r>
                <a:r>
                  <a:rPr lang="en-US" sz="200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𝑡</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𝐹</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oMath>
                </a14:m>
                <a:r>
                  <a:rPr lang="en-US" sz="2000" dirty="0">
                    <a:latin typeface="+mn-lt"/>
                  </a:rPr>
                  <a:t>, </a:t>
                </a:r>
              </a:p>
              <a:p>
                <a:pPr eaLnBrk="1" hangingPunct="1"/>
                <a:r>
                  <a:rPr lang="en-US" sz="2000" dirty="0">
                    <a:latin typeface="+mn-lt"/>
                  </a:rPr>
                  <a:t>observer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oMath>
                </a14:m>
                <a:endParaRPr lang="en-US" altLang="en-US" sz="2000" dirty="0"/>
              </a:p>
            </p:txBody>
          </p:sp>
        </mc:Choice>
        <mc:Fallback>
          <p:sp>
            <p:nvSpPr>
              <p:cNvPr id="16" name="Rectangle 3">
                <a:extLst>
                  <a:ext uri="{FF2B5EF4-FFF2-40B4-BE49-F238E27FC236}">
                    <a16:creationId xmlns:a16="http://schemas.microsoft.com/office/drawing/2014/main" id="{C164A916-394C-F391-5DEC-F424D270722D}"/>
                  </a:ext>
                </a:extLst>
              </p:cNvPr>
              <p:cNvSpPr txBox="1">
                <a:spLocks noRot="1" noChangeAspect="1" noMove="1" noResize="1" noEditPoints="1" noAdjustHandles="1" noChangeArrowheads="1" noChangeShapeType="1" noTextEdit="1"/>
              </p:cNvSpPr>
              <p:nvPr/>
            </p:nvSpPr>
            <p:spPr bwMode="auto">
              <a:xfrm>
                <a:off x="4955983" y="2258609"/>
                <a:ext cx="5521571" cy="1001816"/>
              </a:xfrm>
              <a:prstGeom prst="rect">
                <a:avLst/>
              </a:prstGeom>
              <a:blipFill>
                <a:blip r:embed="rId6"/>
                <a:stretch>
                  <a:fillRect l="-917" t="-379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18" name="R=0.2_with_mean_traj.mp4">
            <a:hlinkClick r:id="" action="ppaction://media"/>
            <a:extLst>
              <a:ext uri="{FF2B5EF4-FFF2-40B4-BE49-F238E27FC236}">
                <a16:creationId xmlns:a16="http://schemas.microsoft.com/office/drawing/2014/main" id="{6DCD0532-9122-F3E8-E839-C76B28934EB4}"/>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7"/>
          <a:srcRect l="8846" b="6618"/>
          <a:stretch/>
        </p:blipFill>
        <p:spPr>
          <a:xfrm>
            <a:off x="890954" y="2023046"/>
            <a:ext cx="3798278" cy="3891083"/>
          </a:xfrm>
          <a:prstGeom prst="rect">
            <a:avLst/>
          </a:prstGeom>
        </p:spPr>
      </p:pic>
    </p:spTree>
    <p:extLst>
      <p:ext uri="{BB962C8B-B14F-4D97-AF65-F5344CB8AC3E}">
        <p14:creationId xmlns:p14="http://schemas.microsoft.com/office/powerpoint/2010/main" val="2547892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5000" fill="hold"/>
                                        <p:tgtEl>
                                          <p:spTgt spid="1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8"/>
                </p:tgtEl>
              </p:cMediaNode>
            </p:video>
            <p:seq concurrent="1" nextAc="seek">
              <p:cTn id="8" restart="whenNotActive" fill="hold" evtFilter="cancelBubble" nodeType="interactiveSeq">
                <p:stCondLst>
                  <p:cond evt="onClick" delay="0">
                    <p:tgtEl>
                      <p:spTgt spid="1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8"/>
                                        </p:tgtEl>
                                      </p:cBhvr>
                                    </p:cmd>
                                  </p:childTnLst>
                                </p:cTn>
                              </p:par>
                            </p:childTnLst>
                          </p:cTn>
                        </p:par>
                      </p:childTnLst>
                    </p:cTn>
                  </p:par>
                </p:childTnLst>
              </p:cTn>
              <p:nextCondLst>
                <p:cond evt="onClick" delay="0">
                  <p:tgtEl>
                    <p:spTgt spid="18"/>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290712B-67E5-E1BC-617C-4760B16E100A}"/>
              </a:ext>
            </a:extLst>
          </p:cNvPr>
          <p:cNvSpPr>
            <a:spLocks noGrp="1" noChangeArrowheads="1"/>
          </p:cNvSpPr>
          <p:nvPr>
            <p:ph type="title"/>
          </p:nvPr>
        </p:nvSpPr>
        <p:spPr/>
        <p:txBody>
          <a:bodyPr/>
          <a:lstStyle/>
          <a:p>
            <a:r>
              <a:rPr lang="en-US" altLang="en-US" dirty="0"/>
              <a:t>1</a:t>
            </a:r>
            <a:r>
              <a:rPr lang="en-US" altLang="en-US" baseline="30000" dirty="0"/>
              <a:t>st</a:t>
            </a:r>
            <a:r>
              <a:rPr lang="en-US" altLang="en-US" dirty="0"/>
              <a:t> Flavor: State inference</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D3DDFB31-37FC-DCAD-953F-D2555F4B95DD}"/>
                  </a:ext>
                </a:extLst>
              </p:cNvPr>
              <p:cNvSpPr txBox="1"/>
              <p:nvPr/>
            </p:nvSpPr>
            <p:spPr>
              <a:xfrm>
                <a:off x="2096707" y="1513037"/>
                <a:ext cx="57185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e>
                      </m:d>
                      <m:r>
                        <a:rPr lang="en-US" b="0" i="1" smtClean="0">
                          <a:latin typeface="Cambria Math" panose="02040503050406030204" pitchFamily="18" charset="0"/>
                        </a:rPr>
                        <m:t> = </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e>
                              </m:d>
                            </m:e>
                          </m:d>
                        </m:e>
                        <m:sup>
                          <m:r>
                            <a:rPr lang="en-US" b="0" i="1" smtClean="0">
                              <a:latin typeface="Cambria Math" panose="02040503050406030204" pitchFamily="18" charset="0"/>
                            </a:rPr>
                            <m:t>−1</m:t>
                          </m:r>
                        </m:sup>
                      </m:sSup>
                      <m:r>
                        <a:rPr lang="en-US" b="0" i="1" smtClean="0">
                          <a:latin typeface="Cambria Math" panose="02040503050406030204" pitchFamily="18" charset="0"/>
                        </a:rPr>
                        <m:t> ⋅  </m:t>
                      </m:r>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m:oMathPara>
                </a14:m>
                <a:endParaRPr lang="en-US" dirty="0"/>
              </a:p>
            </p:txBody>
          </p:sp>
        </mc:Choice>
        <mc:Fallback>
          <p:sp>
            <p:nvSpPr>
              <p:cNvPr id="2" name="TextBox 1">
                <a:extLst>
                  <a:ext uri="{FF2B5EF4-FFF2-40B4-BE49-F238E27FC236}">
                    <a16:creationId xmlns:a16="http://schemas.microsoft.com/office/drawing/2014/main" id="{D3DDFB31-37FC-DCAD-953F-D2555F4B95DD}"/>
                  </a:ext>
                </a:extLst>
              </p:cNvPr>
              <p:cNvSpPr txBox="1">
                <a:spLocks noRot="1" noChangeAspect="1" noMove="1" noResize="1" noEditPoints="1" noAdjustHandles="1" noChangeArrowheads="1" noChangeShapeType="1" noTextEdit="1"/>
              </p:cNvSpPr>
              <p:nvPr/>
            </p:nvSpPr>
            <p:spPr>
              <a:xfrm>
                <a:off x="2096707" y="1513037"/>
                <a:ext cx="5718552" cy="369332"/>
              </a:xfrm>
              <a:prstGeom prst="rect">
                <a:avLst/>
              </a:prstGeom>
              <a:blipFill>
                <a:blip r:embed="rId3"/>
                <a:stretch>
                  <a:fillRect t="-10000" b="-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3">
                <a:extLst>
                  <a:ext uri="{FF2B5EF4-FFF2-40B4-BE49-F238E27FC236}">
                    <a16:creationId xmlns:a16="http://schemas.microsoft.com/office/drawing/2014/main" id="{3C8A9DA9-C45F-1B89-A43D-C8C74E7F4182}"/>
                  </a:ext>
                </a:extLst>
              </p:cNvPr>
              <p:cNvSpPr txBox="1">
                <a:spLocks noChangeArrowheads="1"/>
              </p:cNvSpPr>
              <p:nvPr/>
            </p:nvSpPr>
            <p:spPr bwMode="auto">
              <a:xfrm>
                <a:off x="4955983" y="2258609"/>
                <a:ext cx="5521571" cy="100181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50000"/>
                  </a:spcBef>
                  <a:spcAft>
                    <a:spcPct val="0"/>
                  </a:spcAft>
                  <a:buClr>
                    <a:srgbClr val="24459C"/>
                  </a:buClr>
                  <a:buSzPct val="110000"/>
                  <a:buFont typeface="Times" pitchFamily="2" charset="0"/>
                  <a:buChar char="•"/>
                  <a:defRPr sz="2400" kern="1200">
                    <a:solidFill>
                      <a:schemeClr val="tx1"/>
                    </a:solidFill>
                    <a:latin typeface="+mn-lt"/>
                    <a:ea typeface="+mn-ea"/>
                    <a:cs typeface="+mn-cs"/>
                  </a:defRPr>
                </a:lvl1pPr>
                <a:lvl2pPr marL="742950" indent="-285750" algn="l" rtl="0" fontAlgn="base">
                  <a:spcBef>
                    <a:spcPct val="10000"/>
                  </a:spcBef>
                  <a:spcAft>
                    <a:spcPct val="0"/>
                  </a:spcAft>
                  <a:buFont typeface="Times" pitchFamily="2" charset="0"/>
                  <a:buChar char="–"/>
                  <a:defRPr sz="2000" kern="1200">
                    <a:solidFill>
                      <a:schemeClr val="tx1"/>
                    </a:solidFill>
                    <a:latin typeface="+mn-lt"/>
                    <a:ea typeface="+mn-ea"/>
                    <a:cs typeface="+mn-cs"/>
                  </a:defRPr>
                </a:lvl2pPr>
                <a:lvl3pPr marL="1143000" indent="-228600" algn="l" rtl="0" fontAlgn="base">
                  <a:spcBef>
                    <a:spcPct val="10000"/>
                  </a:spcBef>
                  <a:spcAft>
                    <a:spcPct val="0"/>
                  </a:spcAft>
                  <a:buFont typeface="Times" pitchFamily="2" charset="0"/>
                  <a:buChar char="–"/>
                  <a:defRPr kern="1200">
                    <a:solidFill>
                      <a:schemeClr val="tx1"/>
                    </a:solidFill>
                    <a:latin typeface="+mn-lt"/>
                    <a:ea typeface="+mn-ea"/>
                    <a:cs typeface="+mn-cs"/>
                  </a:defRPr>
                </a:lvl3pPr>
                <a:lvl4pPr marL="1600200" indent="-228600" algn="l" rtl="0" fontAlgn="base">
                  <a:spcBef>
                    <a:spcPct val="10000"/>
                  </a:spcBef>
                  <a:spcAft>
                    <a:spcPct val="0"/>
                  </a:spcAft>
                  <a:buFont typeface="Times" pitchFamily="2" charset="0"/>
                  <a:buChar char="–"/>
                  <a:defRPr sz="1600" kern="1200">
                    <a:solidFill>
                      <a:schemeClr val="tx1"/>
                    </a:solidFill>
                    <a:latin typeface="+mn-lt"/>
                    <a:ea typeface="+mn-ea"/>
                    <a:cs typeface="+mn-cs"/>
                  </a:defRPr>
                </a:lvl4pPr>
                <a:lvl5pPr marL="2057400" indent="-228600" algn="l" rtl="0" fontAlgn="base">
                  <a:spcBef>
                    <a:spcPct val="10000"/>
                  </a:spcBef>
                  <a:spcAft>
                    <a:spcPct val="0"/>
                  </a:spcAft>
                  <a:buFont typeface="Times" pitchFamily="2" charset="0"/>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sz="2000" dirty="0"/>
                  <a:t>d</a:t>
                </a:r>
                <a:r>
                  <a:rPr lang="en-US" sz="2000" dirty="0">
                    <a:latin typeface="+mn-lt"/>
                  </a:rPr>
                  <a:t>ynamics,</a:t>
                </a:r>
                <a:r>
                  <a:rPr lang="en-US" sz="200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𝑡</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𝐹</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oMath>
                </a14:m>
                <a:r>
                  <a:rPr lang="en-US" sz="2000" dirty="0">
                    <a:latin typeface="+mn-lt"/>
                  </a:rPr>
                  <a:t>, </a:t>
                </a:r>
              </a:p>
              <a:p>
                <a:pPr eaLnBrk="1" hangingPunct="1"/>
                <a:r>
                  <a:rPr lang="en-US" sz="2000" dirty="0">
                    <a:latin typeface="+mn-lt"/>
                  </a:rPr>
                  <a:t>observer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oMath>
                </a14:m>
                <a:endParaRPr lang="en-US" altLang="en-US" sz="2000" dirty="0"/>
              </a:p>
            </p:txBody>
          </p:sp>
        </mc:Choice>
        <mc:Fallback>
          <p:sp>
            <p:nvSpPr>
              <p:cNvPr id="3" name="Rectangle 3">
                <a:extLst>
                  <a:ext uri="{FF2B5EF4-FFF2-40B4-BE49-F238E27FC236}">
                    <a16:creationId xmlns:a16="http://schemas.microsoft.com/office/drawing/2014/main" id="{3C8A9DA9-C45F-1B89-A43D-C8C74E7F4182}"/>
                  </a:ext>
                </a:extLst>
              </p:cNvPr>
              <p:cNvSpPr txBox="1">
                <a:spLocks noRot="1" noChangeAspect="1" noMove="1" noResize="1" noEditPoints="1" noAdjustHandles="1" noChangeArrowheads="1" noChangeShapeType="1" noTextEdit="1"/>
              </p:cNvSpPr>
              <p:nvPr/>
            </p:nvSpPr>
            <p:spPr bwMode="auto">
              <a:xfrm>
                <a:off x="4955983" y="2258609"/>
                <a:ext cx="5521571" cy="1001816"/>
              </a:xfrm>
              <a:prstGeom prst="rect">
                <a:avLst/>
              </a:prstGeom>
              <a:blipFill>
                <a:blip r:embed="rId4"/>
                <a:stretch>
                  <a:fillRect l="-917" t="-379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9" name="Rectangle 2">
            <a:extLst>
              <a:ext uri="{FF2B5EF4-FFF2-40B4-BE49-F238E27FC236}">
                <a16:creationId xmlns:a16="http://schemas.microsoft.com/office/drawing/2014/main" id="{29678816-1530-F6BF-0001-7B0B6CE6CF50}"/>
              </a:ext>
            </a:extLst>
          </p:cNvPr>
          <p:cNvSpPr txBox="1">
            <a:spLocks noChangeArrowheads="1"/>
          </p:cNvSpPr>
          <p:nvPr/>
        </p:nvSpPr>
        <p:spPr bwMode="auto">
          <a:xfrm>
            <a:off x="342900" y="2544912"/>
            <a:ext cx="83439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800" b="1" kern="1200">
                <a:solidFill>
                  <a:srgbClr val="24459C"/>
                </a:solidFill>
                <a:latin typeface="+mj-lt"/>
                <a:ea typeface="+mj-ea"/>
                <a:cs typeface="+mj-cs"/>
              </a:defRPr>
            </a:lvl1pPr>
            <a:lvl2pPr algn="l" rtl="0" fontAlgn="base">
              <a:spcBef>
                <a:spcPct val="0"/>
              </a:spcBef>
              <a:spcAft>
                <a:spcPct val="0"/>
              </a:spcAft>
              <a:defRPr sz="2800" b="1">
                <a:solidFill>
                  <a:srgbClr val="24459C"/>
                </a:solidFill>
                <a:latin typeface="Arial" panose="020B0604020202020204" pitchFamily="34" charset="0"/>
              </a:defRPr>
            </a:lvl2pPr>
            <a:lvl3pPr algn="l" rtl="0" fontAlgn="base">
              <a:spcBef>
                <a:spcPct val="0"/>
              </a:spcBef>
              <a:spcAft>
                <a:spcPct val="0"/>
              </a:spcAft>
              <a:defRPr sz="2800" b="1">
                <a:solidFill>
                  <a:srgbClr val="24459C"/>
                </a:solidFill>
                <a:latin typeface="Arial" panose="020B0604020202020204" pitchFamily="34" charset="0"/>
              </a:defRPr>
            </a:lvl3pPr>
            <a:lvl4pPr algn="l" rtl="0" fontAlgn="base">
              <a:spcBef>
                <a:spcPct val="0"/>
              </a:spcBef>
              <a:spcAft>
                <a:spcPct val="0"/>
              </a:spcAft>
              <a:defRPr sz="2800" b="1">
                <a:solidFill>
                  <a:srgbClr val="24459C"/>
                </a:solidFill>
                <a:latin typeface="Arial" panose="020B0604020202020204" pitchFamily="34" charset="0"/>
              </a:defRPr>
            </a:lvl4pPr>
            <a:lvl5pPr algn="l" rtl="0" fontAlgn="base">
              <a:spcBef>
                <a:spcPct val="0"/>
              </a:spcBef>
              <a:spcAft>
                <a:spcPct val="0"/>
              </a:spcAft>
              <a:defRPr sz="2800" b="1">
                <a:solidFill>
                  <a:srgbClr val="24459C"/>
                </a:solidFill>
                <a:latin typeface="Arial" panose="020B0604020202020204" pitchFamily="34" charset="0"/>
              </a:defRPr>
            </a:lvl5pPr>
            <a:lvl6pPr marL="457200" algn="l" rtl="0" fontAlgn="base">
              <a:spcBef>
                <a:spcPct val="0"/>
              </a:spcBef>
              <a:spcAft>
                <a:spcPct val="0"/>
              </a:spcAft>
              <a:defRPr sz="2800" b="1">
                <a:solidFill>
                  <a:srgbClr val="24459C"/>
                </a:solidFill>
                <a:latin typeface="Arial" panose="020B0604020202020204" pitchFamily="34" charset="0"/>
              </a:defRPr>
            </a:lvl6pPr>
            <a:lvl7pPr marL="914400" algn="l" rtl="0" fontAlgn="base">
              <a:spcBef>
                <a:spcPct val="0"/>
              </a:spcBef>
              <a:spcAft>
                <a:spcPct val="0"/>
              </a:spcAft>
              <a:defRPr sz="2800" b="1">
                <a:solidFill>
                  <a:srgbClr val="24459C"/>
                </a:solidFill>
                <a:latin typeface="Arial" panose="020B0604020202020204" pitchFamily="34" charset="0"/>
              </a:defRPr>
            </a:lvl7pPr>
            <a:lvl8pPr marL="1371600" algn="l" rtl="0" fontAlgn="base">
              <a:spcBef>
                <a:spcPct val="0"/>
              </a:spcBef>
              <a:spcAft>
                <a:spcPct val="0"/>
              </a:spcAft>
              <a:defRPr sz="2800" b="1">
                <a:solidFill>
                  <a:srgbClr val="24459C"/>
                </a:solidFill>
                <a:latin typeface="Arial" panose="020B0604020202020204" pitchFamily="34" charset="0"/>
              </a:defRPr>
            </a:lvl8pPr>
            <a:lvl9pPr marL="1828800" algn="l" rtl="0" fontAlgn="base">
              <a:spcBef>
                <a:spcPct val="0"/>
              </a:spcBef>
              <a:spcAft>
                <a:spcPct val="0"/>
              </a:spcAft>
              <a:defRPr sz="2800" b="1">
                <a:solidFill>
                  <a:srgbClr val="24459C"/>
                </a:solidFill>
                <a:latin typeface="Arial" panose="020B0604020202020204" pitchFamily="34" charset="0"/>
              </a:defRPr>
            </a:lvl9pPr>
          </a:lstStyle>
          <a:p>
            <a:pPr eaLnBrk="1" hangingPunct="1"/>
            <a:r>
              <a:rPr lang="en-US" altLang="en-US" dirty="0"/>
              <a:t>Only a snapshot?</a:t>
            </a:r>
          </a:p>
        </p:txBody>
      </p:sp>
    </p:spTree>
    <p:extLst>
      <p:ext uri="{BB962C8B-B14F-4D97-AF65-F5344CB8AC3E}">
        <p14:creationId xmlns:p14="http://schemas.microsoft.com/office/powerpoint/2010/main" val="1150907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290712B-67E5-E1BC-617C-4760B16E100A}"/>
              </a:ext>
            </a:extLst>
          </p:cNvPr>
          <p:cNvSpPr>
            <a:spLocks noGrp="1" noChangeArrowheads="1"/>
          </p:cNvSpPr>
          <p:nvPr>
            <p:ph type="title"/>
          </p:nvPr>
        </p:nvSpPr>
        <p:spPr/>
        <p:txBody>
          <a:bodyPr/>
          <a:lstStyle/>
          <a:p>
            <a:r>
              <a:rPr lang="en-US" altLang="en-US" dirty="0"/>
              <a:t>1</a:t>
            </a:r>
            <a:r>
              <a:rPr lang="en-US" altLang="en-US" baseline="30000" dirty="0"/>
              <a:t>st</a:t>
            </a:r>
            <a:r>
              <a:rPr lang="en-US" altLang="en-US" dirty="0"/>
              <a:t> Flavor: State inference</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D3DDFB31-37FC-DCAD-953F-D2555F4B95DD}"/>
                  </a:ext>
                </a:extLst>
              </p:cNvPr>
              <p:cNvSpPr txBox="1"/>
              <p:nvPr/>
            </p:nvSpPr>
            <p:spPr>
              <a:xfrm>
                <a:off x="2096707" y="1513037"/>
                <a:ext cx="57185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e>
                      </m:d>
                      <m:r>
                        <a:rPr lang="en-US" b="0" i="1" smtClean="0">
                          <a:latin typeface="Cambria Math" panose="02040503050406030204" pitchFamily="18" charset="0"/>
                        </a:rPr>
                        <m:t> = </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e>
                              </m:d>
                            </m:e>
                          </m:d>
                        </m:e>
                        <m:sup>
                          <m:r>
                            <a:rPr lang="en-US" b="0" i="1" smtClean="0">
                              <a:latin typeface="Cambria Math" panose="02040503050406030204" pitchFamily="18" charset="0"/>
                            </a:rPr>
                            <m:t>−1</m:t>
                          </m:r>
                        </m:sup>
                      </m:sSup>
                      <m:r>
                        <a:rPr lang="en-US" b="0" i="1" smtClean="0">
                          <a:latin typeface="Cambria Math" panose="02040503050406030204" pitchFamily="18" charset="0"/>
                        </a:rPr>
                        <m:t> ⋅  </m:t>
                      </m:r>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m:oMathPara>
                </a14:m>
                <a:endParaRPr lang="en-US" dirty="0"/>
              </a:p>
            </p:txBody>
          </p:sp>
        </mc:Choice>
        <mc:Fallback>
          <p:sp>
            <p:nvSpPr>
              <p:cNvPr id="2" name="TextBox 1">
                <a:extLst>
                  <a:ext uri="{FF2B5EF4-FFF2-40B4-BE49-F238E27FC236}">
                    <a16:creationId xmlns:a16="http://schemas.microsoft.com/office/drawing/2014/main" id="{D3DDFB31-37FC-DCAD-953F-D2555F4B95DD}"/>
                  </a:ext>
                </a:extLst>
              </p:cNvPr>
              <p:cNvSpPr txBox="1">
                <a:spLocks noRot="1" noChangeAspect="1" noMove="1" noResize="1" noEditPoints="1" noAdjustHandles="1" noChangeArrowheads="1" noChangeShapeType="1" noTextEdit="1"/>
              </p:cNvSpPr>
              <p:nvPr/>
            </p:nvSpPr>
            <p:spPr>
              <a:xfrm>
                <a:off x="2096707" y="1513037"/>
                <a:ext cx="5718552" cy="369332"/>
              </a:xfrm>
              <a:prstGeom prst="rect">
                <a:avLst/>
              </a:prstGeom>
              <a:blipFill>
                <a:blip r:embed="rId3"/>
                <a:stretch>
                  <a:fillRect t="-10000" b="-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2">
                <a:extLst>
                  <a:ext uri="{FF2B5EF4-FFF2-40B4-BE49-F238E27FC236}">
                    <a16:creationId xmlns:a16="http://schemas.microsoft.com/office/drawing/2014/main" id="{993DE053-B5BC-E780-7D55-25E3E4B46BEB}"/>
                  </a:ext>
                </a:extLst>
              </p:cNvPr>
              <p:cNvSpPr txBox="1">
                <a:spLocks noChangeArrowheads="1"/>
              </p:cNvSpPr>
              <p:nvPr/>
            </p:nvSpPr>
            <p:spPr bwMode="auto">
              <a:xfrm>
                <a:off x="342900" y="3317633"/>
                <a:ext cx="8343900" cy="838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800" b="1" kern="1200">
                    <a:solidFill>
                      <a:srgbClr val="24459C"/>
                    </a:solidFill>
                    <a:latin typeface="+mj-lt"/>
                    <a:ea typeface="+mj-ea"/>
                    <a:cs typeface="+mj-cs"/>
                  </a:defRPr>
                </a:lvl1pPr>
                <a:lvl2pPr algn="l" rtl="0" fontAlgn="base">
                  <a:spcBef>
                    <a:spcPct val="0"/>
                  </a:spcBef>
                  <a:spcAft>
                    <a:spcPct val="0"/>
                  </a:spcAft>
                  <a:defRPr sz="2800" b="1">
                    <a:solidFill>
                      <a:srgbClr val="24459C"/>
                    </a:solidFill>
                    <a:latin typeface="Arial" panose="020B0604020202020204" pitchFamily="34" charset="0"/>
                  </a:defRPr>
                </a:lvl2pPr>
                <a:lvl3pPr algn="l" rtl="0" fontAlgn="base">
                  <a:spcBef>
                    <a:spcPct val="0"/>
                  </a:spcBef>
                  <a:spcAft>
                    <a:spcPct val="0"/>
                  </a:spcAft>
                  <a:defRPr sz="2800" b="1">
                    <a:solidFill>
                      <a:srgbClr val="24459C"/>
                    </a:solidFill>
                    <a:latin typeface="Arial" panose="020B0604020202020204" pitchFamily="34" charset="0"/>
                  </a:defRPr>
                </a:lvl3pPr>
                <a:lvl4pPr algn="l" rtl="0" fontAlgn="base">
                  <a:spcBef>
                    <a:spcPct val="0"/>
                  </a:spcBef>
                  <a:spcAft>
                    <a:spcPct val="0"/>
                  </a:spcAft>
                  <a:defRPr sz="2800" b="1">
                    <a:solidFill>
                      <a:srgbClr val="24459C"/>
                    </a:solidFill>
                    <a:latin typeface="Arial" panose="020B0604020202020204" pitchFamily="34" charset="0"/>
                  </a:defRPr>
                </a:lvl4pPr>
                <a:lvl5pPr algn="l" rtl="0" fontAlgn="base">
                  <a:spcBef>
                    <a:spcPct val="0"/>
                  </a:spcBef>
                  <a:spcAft>
                    <a:spcPct val="0"/>
                  </a:spcAft>
                  <a:defRPr sz="2800" b="1">
                    <a:solidFill>
                      <a:srgbClr val="24459C"/>
                    </a:solidFill>
                    <a:latin typeface="Arial" panose="020B0604020202020204" pitchFamily="34" charset="0"/>
                  </a:defRPr>
                </a:lvl5pPr>
                <a:lvl6pPr marL="457200" algn="l" rtl="0" fontAlgn="base">
                  <a:spcBef>
                    <a:spcPct val="0"/>
                  </a:spcBef>
                  <a:spcAft>
                    <a:spcPct val="0"/>
                  </a:spcAft>
                  <a:defRPr sz="2800" b="1">
                    <a:solidFill>
                      <a:srgbClr val="24459C"/>
                    </a:solidFill>
                    <a:latin typeface="Arial" panose="020B0604020202020204" pitchFamily="34" charset="0"/>
                  </a:defRPr>
                </a:lvl6pPr>
                <a:lvl7pPr marL="914400" algn="l" rtl="0" fontAlgn="base">
                  <a:spcBef>
                    <a:spcPct val="0"/>
                  </a:spcBef>
                  <a:spcAft>
                    <a:spcPct val="0"/>
                  </a:spcAft>
                  <a:defRPr sz="2800" b="1">
                    <a:solidFill>
                      <a:srgbClr val="24459C"/>
                    </a:solidFill>
                    <a:latin typeface="Arial" panose="020B0604020202020204" pitchFamily="34" charset="0"/>
                  </a:defRPr>
                </a:lvl7pPr>
                <a:lvl8pPr marL="1371600" algn="l" rtl="0" fontAlgn="base">
                  <a:spcBef>
                    <a:spcPct val="0"/>
                  </a:spcBef>
                  <a:spcAft>
                    <a:spcPct val="0"/>
                  </a:spcAft>
                  <a:defRPr sz="2800" b="1">
                    <a:solidFill>
                      <a:srgbClr val="24459C"/>
                    </a:solidFill>
                    <a:latin typeface="Arial" panose="020B0604020202020204" pitchFamily="34" charset="0"/>
                  </a:defRPr>
                </a:lvl8pPr>
                <a:lvl9pPr marL="1828800" algn="l" rtl="0" fontAlgn="base">
                  <a:spcBef>
                    <a:spcPct val="0"/>
                  </a:spcBef>
                  <a:spcAft>
                    <a:spcPct val="0"/>
                  </a:spcAft>
                  <a:defRPr sz="2800" b="1">
                    <a:solidFill>
                      <a:srgbClr val="24459C"/>
                    </a:solidFill>
                    <a:latin typeface="Arial" panose="020B0604020202020204" pitchFamily="34" charset="0"/>
                  </a:defRPr>
                </a:lvl9pPr>
              </a:lstStyle>
              <a:p>
                <a:pPr eaLnBrk="1" hangingPunct="1"/>
                <a:r>
                  <a:rPr lang="en-US" altLang="en-US" dirty="0"/>
                  <a:t>(Max entropy) Invariant measure, </a:t>
                </a:r>
                <a14:m>
                  <m:oMath xmlns:m="http://schemas.openxmlformats.org/officeDocument/2006/math">
                    <m:r>
                      <a:rPr lang="en-US" altLang="en-US" b="1" i="1" smtClean="0">
                        <a:latin typeface="Cambria Math" panose="02040503050406030204" pitchFamily="18" charset="0"/>
                      </a:rPr>
                      <m:t>𝝁</m:t>
                    </m:r>
                    <m:r>
                      <a:rPr lang="en-US" altLang="en-US" b="1" i="1" smtClean="0">
                        <a:latin typeface="Cambria Math" panose="02040503050406030204" pitchFamily="18" charset="0"/>
                      </a:rPr>
                      <m:t>:</m:t>
                    </m:r>
                    <m:r>
                      <a:rPr lang="en-US" altLang="en-US" b="1" i="1" smtClean="0">
                        <a:latin typeface="Cambria Math" panose="02040503050406030204" pitchFamily="18" charset="0"/>
                      </a:rPr>
                      <m:t>𝑿</m:t>
                    </m:r>
                    <m:r>
                      <a:rPr lang="en-US" altLang="en-US" b="1" i="1" smtClean="0">
                        <a:latin typeface="Cambria Math" panose="02040503050406030204" pitchFamily="18" charset="0"/>
                      </a:rPr>
                      <m:t>→</m:t>
                    </m:r>
                    <m:sSub>
                      <m:sSubPr>
                        <m:ctrlPr>
                          <a:rPr lang="en-US" altLang="en-US" b="1" i="1" smtClean="0">
                            <a:latin typeface="Cambria Math" panose="02040503050406030204" pitchFamily="18" charset="0"/>
                            <a:ea typeface="Cambria Math" panose="02040503050406030204" pitchFamily="18" charset="0"/>
                          </a:rPr>
                        </m:ctrlPr>
                      </m:sSubPr>
                      <m:e>
                        <m:r>
                          <a:rPr lang="en-US" altLang="en-US" b="1" i="1" smtClean="0">
                            <a:latin typeface="Cambria Math" panose="02040503050406030204" pitchFamily="18" charset="0"/>
                            <a:ea typeface="Cambria Math" panose="02040503050406030204" pitchFamily="18" charset="0"/>
                          </a:rPr>
                          <m:t>ℝ</m:t>
                        </m:r>
                      </m:e>
                      <m:sub>
                        <m:r>
                          <a:rPr lang="en-US" altLang="en-US" b="1" i="1" smtClean="0">
                            <a:latin typeface="Cambria Math" panose="02040503050406030204" pitchFamily="18" charset="0"/>
                            <a:ea typeface="Cambria Math" panose="02040503050406030204" pitchFamily="18" charset="0"/>
                          </a:rPr>
                          <m:t>+</m:t>
                        </m:r>
                      </m:sub>
                    </m:sSub>
                  </m:oMath>
                </a14:m>
                <a:endParaRPr lang="en-US" altLang="en-US" dirty="0"/>
              </a:p>
            </p:txBody>
          </p:sp>
        </mc:Choice>
        <mc:Fallback>
          <p:sp>
            <p:nvSpPr>
              <p:cNvPr id="5" name="Rectangle 2">
                <a:extLst>
                  <a:ext uri="{FF2B5EF4-FFF2-40B4-BE49-F238E27FC236}">
                    <a16:creationId xmlns:a16="http://schemas.microsoft.com/office/drawing/2014/main" id="{993DE053-B5BC-E780-7D55-25E3E4B46BEB}"/>
                  </a:ext>
                </a:extLst>
              </p:cNvPr>
              <p:cNvSpPr txBox="1">
                <a:spLocks noRot="1" noChangeAspect="1" noMove="1" noResize="1" noEditPoints="1" noAdjustHandles="1" noChangeArrowheads="1" noChangeShapeType="1" noTextEdit="1"/>
              </p:cNvSpPr>
              <p:nvPr/>
            </p:nvSpPr>
            <p:spPr bwMode="auto">
              <a:xfrm>
                <a:off x="342900" y="3317633"/>
                <a:ext cx="8343900" cy="838200"/>
              </a:xfrm>
              <a:prstGeom prst="rect">
                <a:avLst/>
              </a:prstGeom>
              <a:blipFill>
                <a:blip r:embed="rId4"/>
                <a:stretch>
                  <a:fillRect l="-1520" t="-746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3">
                <a:extLst>
                  <a:ext uri="{FF2B5EF4-FFF2-40B4-BE49-F238E27FC236}">
                    <a16:creationId xmlns:a16="http://schemas.microsoft.com/office/drawing/2014/main" id="{3C8A9DA9-C45F-1B89-A43D-C8C74E7F4182}"/>
                  </a:ext>
                </a:extLst>
              </p:cNvPr>
              <p:cNvSpPr txBox="1">
                <a:spLocks noChangeArrowheads="1"/>
              </p:cNvSpPr>
              <p:nvPr/>
            </p:nvSpPr>
            <p:spPr bwMode="auto">
              <a:xfrm>
                <a:off x="4955983" y="2258609"/>
                <a:ext cx="5521571" cy="100181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50000"/>
                  </a:spcBef>
                  <a:spcAft>
                    <a:spcPct val="0"/>
                  </a:spcAft>
                  <a:buClr>
                    <a:srgbClr val="24459C"/>
                  </a:buClr>
                  <a:buSzPct val="110000"/>
                  <a:buFont typeface="Times" pitchFamily="2" charset="0"/>
                  <a:buChar char="•"/>
                  <a:defRPr sz="2400" kern="1200">
                    <a:solidFill>
                      <a:schemeClr val="tx1"/>
                    </a:solidFill>
                    <a:latin typeface="+mn-lt"/>
                    <a:ea typeface="+mn-ea"/>
                    <a:cs typeface="+mn-cs"/>
                  </a:defRPr>
                </a:lvl1pPr>
                <a:lvl2pPr marL="742950" indent="-285750" algn="l" rtl="0" fontAlgn="base">
                  <a:spcBef>
                    <a:spcPct val="10000"/>
                  </a:spcBef>
                  <a:spcAft>
                    <a:spcPct val="0"/>
                  </a:spcAft>
                  <a:buFont typeface="Times" pitchFamily="2" charset="0"/>
                  <a:buChar char="–"/>
                  <a:defRPr sz="2000" kern="1200">
                    <a:solidFill>
                      <a:schemeClr val="tx1"/>
                    </a:solidFill>
                    <a:latin typeface="+mn-lt"/>
                    <a:ea typeface="+mn-ea"/>
                    <a:cs typeface="+mn-cs"/>
                  </a:defRPr>
                </a:lvl2pPr>
                <a:lvl3pPr marL="1143000" indent="-228600" algn="l" rtl="0" fontAlgn="base">
                  <a:spcBef>
                    <a:spcPct val="10000"/>
                  </a:spcBef>
                  <a:spcAft>
                    <a:spcPct val="0"/>
                  </a:spcAft>
                  <a:buFont typeface="Times" pitchFamily="2" charset="0"/>
                  <a:buChar char="–"/>
                  <a:defRPr kern="1200">
                    <a:solidFill>
                      <a:schemeClr val="tx1"/>
                    </a:solidFill>
                    <a:latin typeface="+mn-lt"/>
                    <a:ea typeface="+mn-ea"/>
                    <a:cs typeface="+mn-cs"/>
                  </a:defRPr>
                </a:lvl3pPr>
                <a:lvl4pPr marL="1600200" indent="-228600" algn="l" rtl="0" fontAlgn="base">
                  <a:spcBef>
                    <a:spcPct val="10000"/>
                  </a:spcBef>
                  <a:spcAft>
                    <a:spcPct val="0"/>
                  </a:spcAft>
                  <a:buFont typeface="Times" pitchFamily="2" charset="0"/>
                  <a:buChar char="–"/>
                  <a:defRPr sz="1600" kern="1200">
                    <a:solidFill>
                      <a:schemeClr val="tx1"/>
                    </a:solidFill>
                    <a:latin typeface="+mn-lt"/>
                    <a:ea typeface="+mn-ea"/>
                    <a:cs typeface="+mn-cs"/>
                  </a:defRPr>
                </a:lvl4pPr>
                <a:lvl5pPr marL="2057400" indent="-228600" algn="l" rtl="0" fontAlgn="base">
                  <a:spcBef>
                    <a:spcPct val="10000"/>
                  </a:spcBef>
                  <a:spcAft>
                    <a:spcPct val="0"/>
                  </a:spcAft>
                  <a:buFont typeface="Times" pitchFamily="2" charset="0"/>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sz="2000" dirty="0"/>
                  <a:t>d</a:t>
                </a:r>
                <a:r>
                  <a:rPr lang="en-US" sz="2000" dirty="0">
                    <a:latin typeface="+mn-lt"/>
                  </a:rPr>
                  <a:t>ynamics,</a:t>
                </a:r>
                <a:r>
                  <a:rPr lang="en-US" sz="200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𝑡</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𝐹</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oMath>
                </a14:m>
                <a:r>
                  <a:rPr lang="en-US" sz="2000" dirty="0">
                    <a:latin typeface="+mn-lt"/>
                  </a:rPr>
                  <a:t>, </a:t>
                </a:r>
              </a:p>
              <a:p>
                <a:pPr eaLnBrk="1" hangingPunct="1"/>
                <a:r>
                  <a:rPr lang="en-US" sz="2000" dirty="0">
                    <a:latin typeface="+mn-lt"/>
                  </a:rPr>
                  <a:t>observer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oMath>
                </a14:m>
                <a:endParaRPr lang="en-US" altLang="en-US" sz="2000" dirty="0"/>
              </a:p>
            </p:txBody>
          </p:sp>
        </mc:Choice>
        <mc:Fallback>
          <p:sp>
            <p:nvSpPr>
              <p:cNvPr id="3" name="Rectangle 3">
                <a:extLst>
                  <a:ext uri="{FF2B5EF4-FFF2-40B4-BE49-F238E27FC236}">
                    <a16:creationId xmlns:a16="http://schemas.microsoft.com/office/drawing/2014/main" id="{3C8A9DA9-C45F-1B89-A43D-C8C74E7F4182}"/>
                  </a:ext>
                </a:extLst>
              </p:cNvPr>
              <p:cNvSpPr txBox="1">
                <a:spLocks noRot="1" noChangeAspect="1" noMove="1" noResize="1" noEditPoints="1" noAdjustHandles="1" noChangeArrowheads="1" noChangeShapeType="1" noTextEdit="1"/>
              </p:cNvSpPr>
              <p:nvPr/>
            </p:nvSpPr>
            <p:spPr bwMode="auto">
              <a:xfrm>
                <a:off x="4955983" y="2258609"/>
                <a:ext cx="5521571" cy="1001816"/>
              </a:xfrm>
              <a:prstGeom prst="rect">
                <a:avLst/>
              </a:prstGeom>
              <a:blipFill>
                <a:blip r:embed="rId5"/>
                <a:stretch>
                  <a:fillRect l="-917" t="-379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28674" name="Picture 2" descr="Phase portrait of the damped pendulum. | Download Scientific Diagram">
            <a:extLst>
              <a:ext uri="{FF2B5EF4-FFF2-40B4-BE49-F238E27FC236}">
                <a16:creationId xmlns:a16="http://schemas.microsoft.com/office/drawing/2014/main" id="{F7844548-83B7-B133-B76F-CE2B841EFA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6469" y="4461391"/>
            <a:ext cx="2525310" cy="1646335"/>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DF0F81BB-E96D-116E-F66C-B335C7E5C5A6}"/>
              </a:ext>
            </a:extLst>
          </p:cNvPr>
          <p:cNvSpPr/>
          <p:nvPr/>
        </p:nvSpPr>
        <p:spPr bwMode="auto">
          <a:xfrm>
            <a:off x="2689344" y="5286578"/>
            <a:ext cx="84611" cy="84611"/>
          </a:xfrm>
          <a:prstGeom prst="ellipse">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2" charset="0"/>
            </a:endParaRPr>
          </a:p>
        </p:txBody>
      </p:sp>
      <mc:AlternateContent xmlns:mc="http://schemas.openxmlformats.org/markup-compatibility/2006">
        <mc:Choice xmlns:a14="http://schemas.microsoft.com/office/drawing/2010/main" Requires="a14">
          <p:sp>
            <p:nvSpPr>
              <p:cNvPr id="21" name="Rectangle 3">
                <a:extLst>
                  <a:ext uri="{FF2B5EF4-FFF2-40B4-BE49-F238E27FC236}">
                    <a16:creationId xmlns:a16="http://schemas.microsoft.com/office/drawing/2014/main" id="{08582B3C-C041-438C-75E0-EFA399C7D473}"/>
                  </a:ext>
                </a:extLst>
              </p:cNvPr>
              <p:cNvSpPr txBox="1">
                <a:spLocks noChangeArrowheads="1"/>
              </p:cNvSpPr>
              <p:nvPr/>
            </p:nvSpPr>
            <p:spPr bwMode="auto">
              <a:xfrm>
                <a:off x="1008183" y="3886148"/>
                <a:ext cx="5521571" cy="164633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50000"/>
                  </a:spcBef>
                  <a:spcAft>
                    <a:spcPct val="0"/>
                  </a:spcAft>
                  <a:buClr>
                    <a:srgbClr val="24459C"/>
                  </a:buClr>
                  <a:buSzPct val="110000"/>
                  <a:buFont typeface="Times" pitchFamily="2" charset="0"/>
                  <a:buChar char="•"/>
                  <a:defRPr sz="2400" kern="1200">
                    <a:solidFill>
                      <a:schemeClr val="tx1"/>
                    </a:solidFill>
                    <a:latin typeface="+mn-lt"/>
                    <a:ea typeface="+mn-ea"/>
                    <a:cs typeface="+mn-cs"/>
                  </a:defRPr>
                </a:lvl1pPr>
                <a:lvl2pPr marL="742950" indent="-285750" algn="l" rtl="0" fontAlgn="base">
                  <a:spcBef>
                    <a:spcPct val="10000"/>
                  </a:spcBef>
                  <a:spcAft>
                    <a:spcPct val="0"/>
                  </a:spcAft>
                  <a:buFont typeface="Times" pitchFamily="2" charset="0"/>
                  <a:buChar char="–"/>
                  <a:defRPr sz="2000" kern="1200">
                    <a:solidFill>
                      <a:schemeClr val="tx1"/>
                    </a:solidFill>
                    <a:latin typeface="+mn-lt"/>
                    <a:ea typeface="+mn-ea"/>
                    <a:cs typeface="+mn-cs"/>
                  </a:defRPr>
                </a:lvl2pPr>
                <a:lvl3pPr marL="1143000" indent="-228600" algn="l" rtl="0" fontAlgn="base">
                  <a:spcBef>
                    <a:spcPct val="10000"/>
                  </a:spcBef>
                  <a:spcAft>
                    <a:spcPct val="0"/>
                  </a:spcAft>
                  <a:buFont typeface="Times" pitchFamily="2" charset="0"/>
                  <a:buChar char="–"/>
                  <a:defRPr kern="1200">
                    <a:solidFill>
                      <a:schemeClr val="tx1"/>
                    </a:solidFill>
                    <a:latin typeface="+mn-lt"/>
                    <a:ea typeface="+mn-ea"/>
                    <a:cs typeface="+mn-cs"/>
                  </a:defRPr>
                </a:lvl3pPr>
                <a:lvl4pPr marL="1600200" indent="-228600" algn="l" rtl="0" fontAlgn="base">
                  <a:spcBef>
                    <a:spcPct val="10000"/>
                  </a:spcBef>
                  <a:spcAft>
                    <a:spcPct val="0"/>
                  </a:spcAft>
                  <a:buFont typeface="Times" pitchFamily="2" charset="0"/>
                  <a:buChar char="–"/>
                  <a:defRPr sz="1600" kern="1200">
                    <a:solidFill>
                      <a:schemeClr val="tx1"/>
                    </a:solidFill>
                    <a:latin typeface="+mn-lt"/>
                    <a:ea typeface="+mn-ea"/>
                    <a:cs typeface="+mn-cs"/>
                  </a:defRPr>
                </a:lvl4pPr>
                <a:lvl5pPr marL="2057400" indent="-228600" algn="l" rtl="0" fontAlgn="base">
                  <a:spcBef>
                    <a:spcPct val="10000"/>
                  </a:spcBef>
                  <a:spcAft>
                    <a:spcPct val="0"/>
                  </a:spcAft>
                  <a:buFont typeface="Times" pitchFamily="2" charset="0"/>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en-US" sz="2000" dirty="0"/>
                  <a:t>Definition: </a:t>
                </a:r>
                <a14:m>
                  <m:oMath xmlns:m="http://schemas.openxmlformats.org/officeDocument/2006/math">
                    <m:r>
                      <a:rPr lang="en-US" altLang="en-US" sz="2000" i="1">
                        <a:latin typeface="Cambria Math" panose="02040503050406030204" pitchFamily="18" charset="0"/>
                      </a:rPr>
                      <m:t>𝜇</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𝑥</m:t>
                        </m:r>
                      </m:e>
                    </m:d>
                    <m:r>
                      <a:rPr lang="en-US" altLang="en-US" sz="2000" i="1">
                        <a:latin typeface="Cambria Math" panose="02040503050406030204" pitchFamily="18" charset="0"/>
                      </a:rPr>
                      <m:t>=</m:t>
                    </m:r>
                    <m:r>
                      <a:rPr lang="en-US" altLang="en-US" sz="2000" i="1">
                        <a:latin typeface="Cambria Math" panose="02040503050406030204" pitchFamily="18" charset="0"/>
                      </a:rPr>
                      <m:t>𝜇</m:t>
                    </m:r>
                    <m:d>
                      <m:dPr>
                        <m:ctrlPr>
                          <a:rPr lang="en-US" altLang="en-US" sz="2000" i="1">
                            <a:latin typeface="Cambria Math" panose="02040503050406030204" pitchFamily="18" charset="0"/>
                          </a:rPr>
                        </m:ctrlPr>
                      </m:dPr>
                      <m:e>
                        <m:sSubSup>
                          <m:sSubSupPr>
                            <m:ctrlPr>
                              <a:rPr lang="en-US" altLang="en-US" sz="2000" i="1">
                                <a:latin typeface="Cambria Math" panose="02040503050406030204" pitchFamily="18" charset="0"/>
                              </a:rPr>
                            </m:ctrlPr>
                          </m:sSubSupPr>
                          <m:e>
                            <m:r>
                              <a:rPr lang="en-US" altLang="en-US" sz="2000" i="1">
                                <a:latin typeface="Cambria Math" panose="02040503050406030204" pitchFamily="18" charset="0"/>
                              </a:rPr>
                              <m:t>𝐹</m:t>
                            </m:r>
                          </m:e>
                          <m:sub>
                            <m:r>
                              <a:rPr lang="en-US" altLang="en-US" sz="2000" i="1">
                                <a:latin typeface="Cambria Math" panose="02040503050406030204" pitchFamily="18" charset="0"/>
                              </a:rPr>
                              <m:t>𝑡</m:t>
                            </m:r>
                          </m:sub>
                          <m:sup>
                            <m:r>
                              <a:rPr lang="en-US" altLang="en-US" sz="2000" i="1">
                                <a:latin typeface="Cambria Math" panose="02040503050406030204" pitchFamily="18" charset="0"/>
                              </a:rPr>
                              <m:t>−1</m:t>
                            </m:r>
                          </m:sup>
                        </m:sSubSup>
                        <m:d>
                          <m:dPr>
                            <m:ctrlPr>
                              <a:rPr lang="en-US" altLang="en-US" sz="2000" i="1">
                                <a:latin typeface="Cambria Math" panose="02040503050406030204" pitchFamily="18" charset="0"/>
                              </a:rPr>
                            </m:ctrlPr>
                          </m:dPr>
                          <m:e>
                            <m:r>
                              <a:rPr lang="en-US" altLang="en-US" sz="2000" i="1">
                                <a:latin typeface="Cambria Math" panose="02040503050406030204" pitchFamily="18" charset="0"/>
                              </a:rPr>
                              <m:t>𝑥</m:t>
                            </m:r>
                          </m:e>
                        </m:d>
                      </m:e>
                    </m:d>
                  </m:oMath>
                </a14:m>
                <a:endParaRPr lang="en-US" altLang="en-US" sz="2000" dirty="0"/>
              </a:p>
            </p:txBody>
          </p:sp>
        </mc:Choice>
        <mc:Fallback>
          <p:sp>
            <p:nvSpPr>
              <p:cNvPr id="21" name="Rectangle 3">
                <a:extLst>
                  <a:ext uri="{FF2B5EF4-FFF2-40B4-BE49-F238E27FC236}">
                    <a16:creationId xmlns:a16="http://schemas.microsoft.com/office/drawing/2014/main" id="{08582B3C-C041-438C-75E0-EFA399C7D473}"/>
                  </a:ext>
                </a:extLst>
              </p:cNvPr>
              <p:cNvSpPr txBox="1">
                <a:spLocks noRot="1" noChangeAspect="1" noMove="1" noResize="1" noEditPoints="1" noAdjustHandles="1" noChangeArrowheads="1" noChangeShapeType="1" noTextEdit="1"/>
              </p:cNvSpPr>
              <p:nvPr/>
            </p:nvSpPr>
            <p:spPr bwMode="auto">
              <a:xfrm>
                <a:off x="1008183" y="3886148"/>
                <a:ext cx="5521571" cy="1646334"/>
              </a:xfrm>
              <a:prstGeom prst="rect">
                <a:avLst/>
              </a:prstGeom>
              <a:blipFill>
                <a:blip r:embed="rId7"/>
                <a:stretch>
                  <a:fillRect l="-91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28676" name="Picture 4" descr="Kármán vortex street - Wikipedia">
            <a:extLst>
              <a:ext uri="{FF2B5EF4-FFF2-40B4-BE49-F238E27FC236}">
                <a16:creationId xmlns:a16="http://schemas.microsoft.com/office/drawing/2014/main" id="{E0C1729C-DA5A-B9B8-F461-BBB5813E780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5983" y="4413923"/>
            <a:ext cx="3402044" cy="1701022"/>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
            <a:extLst>
              <a:ext uri="{FF2B5EF4-FFF2-40B4-BE49-F238E27FC236}">
                <a16:creationId xmlns:a16="http://schemas.microsoft.com/office/drawing/2014/main" id="{29678816-1530-F6BF-0001-7B0B6CE6CF50}"/>
              </a:ext>
            </a:extLst>
          </p:cNvPr>
          <p:cNvSpPr txBox="1">
            <a:spLocks noChangeArrowheads="1"/>
          </p:cNvSpPr>
          <p:nvPr/>
        </p:nvSpPr>
        <p:spPr bwMode="auto">
          <a:xfrm>
            <a:off x="342900" y="2544912"/>
            <a:ext cx="83439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800" b="1" kern="1200">
                <a:solidFill>
                  <a:srgbClr val="24459C"/>
                </a:solidFill>
                <a:latin typeface="+mj-lt"/>
                <a:ea typeface="+mj-ea"/>
                <a:cs typeface="+mj-cs"/>
              </a:defRPr>
            </a:lvl1pPr>
            <a:lvl2pPr algn="l" rtl="0" fontAlgn="base">
              <a:spcBef>
                <a:spcPct val="0"/>
              </a:spcBef>
              <a:spcAft>
                <a:spcPct val="0"/>
              </a:spcAft>
              <a:defRPr sz="2800" b="1">
                <a:solidFill>
                  <a:srgbClr val="24459C"/>
                </a:solidFill>
                <a:latin typeface="Arial" panose="020B0604020202020204" pitchFamily="34" charset="0"/>
              </a:defRPr>
            </a:lvl2pPr>
            <a:lvl3pPr algn="l" rtl="0" fontAlgn="base">
              <a:spcBef>
                <a:spcPct val="0"/>
              </a:spcBef>
              <a:spcAft>
                <a:spcPct val="0"/>
              </a:spcAft>
              <a:defRPr sz="2800" b="1">
                <a:solidFill>
                  <a:srgbClr val="24459C"/>
                </a:solidFill>
                <a:latin typeface="Arial" panose="020B0604020202020204" pitchFamily="34" charset="0"/>
              </a:defRPr>
            </a:lvl3pPr>
            <a:lvl4pPr algn="l" rtl="0" fontAlgn="base">
              <a:spcBef>
                <a:spcPct val="0"/>
              </a:spcBef>
              <a:spcAft>
                <a:spcPct val="0"/>
              </a:spcAft>
              <a:defRPr sz="2800" b="1">
                <a:solidFill>
                  <a:srgbClr val="24459C"/>
                </a:solidFill>
                <a:latin typeface="Arial" panose="020B0604020202020204" pitchFamily="34" charset="0"/>
              </a:defRPr>
            </a:lvl4pPr>
            <a:lvl5pPr algn="l" rtl="0" fontAlgn="base">
              <a:spcBef>
                <a:spcPct val="0"/>
              </a:spcBef>
              <a:spcAft>
                <a:spcPct val="0"/>
              </a:spcAft>
              <a:defRPr sz="2800" b="1">
                <a:solidFill>
                  <a:srgbClr val="24459C"/>
                </a:solidFill>
                <a:latin typeface="Arial" panose="020B0604020202020204" pitchFamily="34" charset="0"/>
              </a:defRPr>
            </a:lvl5pPr>
            <a:lvl6pPr marL="457200" algn="l" rtl="0" fontAlgn="base">
              <a:spcBef>
                <a:spcPct val="0"/>
              </a:spcBef>
              <a:spcAft>
                <a:spcPct val="0"/>
              </a:spcAft>
              <a:defRPr sz="2800" b="1">
                <a:solidFill>
                  <a:srgbClr val="24459C"/>
                </a:solidFill>
                <a:latin typeface="Arial" panose="020B0604020202020204" pitchFamily="34" charset="0"/>
              </a:defRPr>
            </a:lvl6pPr>
            <a:lvl7pPr marL="914400" algn="l" rtl="0" fontAlgn="base">
              <a:spcBef>
                <a:spcPct val="0"/>
              </a:spcBef>
              <a:spcAft>
                <a:spcPct val="0"/>
              </a:spcAft>
              <a:defRPr sz="2800" b="1">
                <a:solidFill>
                  <a:srgbClr val="24459C"/>
                </a:solidFill>
                <a:latin typeface="Arial" panose="020B0604020202020204" pitchFamily="34" charset="0"/>
              </a:defRPr>
            </a:lvl7pPr>
            <a:lvl8pPr marL="1371600" algn="l" rtl="0" fontAlgn="base">
              <a:spcBef>
                <a:spcPct val="0"/>
              </a:spcBef>
              <a:spcAft>
                <a:spcPct val="0"/>
              </a:spcAft>
              <a:defRPr sz="2800" b="1">
                <a:solidFill>
                  <a:srgbClr val="24459C"/>
                </a:solidFill>
                <a:latin typeface="Arial" panose="020B0604020202020204" pitchFamily="34" charset="0"/>
              </a:defRPr>
            </a:lvl8pPr>
            <a:lvl9pPr marL="1828800" algn="l" rtl="0" fontAlgn="base">
              <a:spcBef>
                <a:spcPct val="0"/>
              </a:spcBef>
              <a:spcAft>
                <a:spcPct val="0"/>
              </a:spcAft>
              <a:defRPr sz="2800" b="1">
                <a:solidFill>
                  <a:srgbClr val="24459C"/>
                </a:solidFill>
                <a:latin typeface="Arial" panose="020B0604020202020204" pitchFamily="34" charset="0"/>
              </a:defRPr>
            </a:lvl9pPr>
          </a:lstStyle>
          <a:p>
            <a:pPr eaLnBrk="1" hangingPunct="1"/>
            <a:r>
              <a:rPr lang="en-US" altLang="en-US" dirty="0"/>
              <a:t>Only a snapshot?</a:t>
            </a:r>
          </a:p>
        </p:txBody>
      </p:sp>
    </p:spTree>
    <p:extLst>
      <p:ext uri="{BB962C8B-B14F-4D97-AF65-F5344CB8AC3E}">
        <p14:creationId xmlns:p14="http://schemas.microsoft.com/office/powerpoint/2010/main" val="3409568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290712B-67E5-E1BC-617C-4760B16E100A}"/>
              </a:ext>
            </a:extLst>
          </p:cNvPr>
          <p:cNvSpPr>
            <a:spLocks noGrp="1" noChangeArrowheads="1"/>
          </p:cNvSpPr>
          <p:nvPr>
            <p:ph type="title"/>
          </p:nvPr>
        </p:nvSpPr>
        <p:spPr/>
        <p:txBody>
          <a:bodyPr/>
          <a:lstStyle/>
          <a:p>
            <a:r>
              <a:rPr lang="en-US" altLang="en-US" dirty="0"/>
              <a:t>1</a:t>
            </a:r>
            <a:r>
              <a:rPr lang="en-US" altLang="en-US" baseline="30000" dirty="0"/>
              <a:t>st</a:t>
            </a:r>
            <a:r>
              <a:rPr lang="en-US" altLang="en-US" dirty="0"/>
              <a:t> Flavor: State inference</a:t>
            </a:r>
          </a:p>
        </p:txBody>
      </p:sp>
      <mc:AlternateContent xmlns:mc="http://schemas.openxmlformats.org/markup-compatibility/2006">
        <mc:Choice xmlns:a14="http://schemas.microsoft.com/office/drawing/2010/main" Requires="a14">
          <p:sp>
            <p:nvSpPr>
              <p:cNvPr id="10243" name="Rectangle 3">
                <a:extLst>
                  <a:ext uri="{FF2B5EF4-FFF2-40B4-BE49-F238E27FC236}">
                    <a16:creationId xmlns:a16="http://schemas.microsoft.com/office/drawing/2014/main" id="{F6D85A80-288D-7D02-D528-8B26FA1C98C6}"/>
                  </a:ext>
                </a:extLst>
              </p:cNvPr>
              <p:cNvSpPr>
                <a:spLocks noGrp="1" noChangeArrowheads="1"/>
              </p:cNvSpPr>
              <p:nvPr>
                <p:ph type="body" idx="1"/>
              </p:nvPr>
            </p:nvSpPr>
            <p:spPr>
              <a:xfrm>
                <a:off x="1008183" y="3886148"/>
                <a:ext cx="5521571" cy="1646334"/>
              </a:xfrm>
            </p:spPr>
            <p:txBody>
              <a:bodyPr/>
              <a:lstStyle/>
              <a:p>
                <a:r>
                  <a:rPr lang="en-US" altLang="en-US" sz="2000" dirty="0"/>
                  <a:t>Definition: </a:t>
                </a:r>
                <a14:m>
                  <m:oMath xmlns:m="http://schemas.openxmlformats.org/officeDocument/2006/math">
                    <m:r>
                      <a:rPr lang="en-US" altLang="en-US" sz="2000" b="0" i="1" smtClean="0">
                        <a:latin typeface="Cambria Math" panose="02040503050406030204" pitchFamily="18" charset="0"/>
                      </a:rPr>
                      <m:t>𝜇</m:t>
                    </m:r>
                    <m:d>
                      <m:dPr>
                        <m:ctrlPr>
                          <a:rPr lang="en-US" altLang="en-US" sz="2000" b="0" i="1" smtClean="0">
                            <a:latin typeface="Cambria Math" panose="02040503050406030204" pitchFamily="18" charset="0"/>
                          </a:rPr>
                        </m:ctrlPr>
                      </m:dPr>
                      <m:e>
                        <m:r>
                          <a:rPr lang="en-US" altLang="en-US" sz="2000" b="0" i="1" smtClean="0">
                            <a:latin typeface="Cambria Math" panose="02040503050406030204" pitchFamily="18" charset="0"/>
                          </a:rPr>
                          <m:t>𝑥</m:t>
                        </m:r>
                      </m:e>
                    </m:d>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𝜇</m:t>
                    </m:r>
                    <m:d>
                      <m:dPr>
                        <m:ctrlPr>
                          <a:rPr lang="en-US" altLang="en-US" sz="2000" b="0" i="1" smtClean="0">
                            <a:latin typeface="Cambria Math" panose="02040503050406030204" pitchFamily="18" charset="0"/>
                          </a:rPr>
                        </m:ctrlPr>
                      </m:dPr>
                      <m:e>
                        <m:sSubSup>
                          <m:sSubSupPr>
                            <m:ctrlPr>
                              <a:rPr lang="en-US" altLang="en-US" sz="2000" b="0" i="1" smtClean="0">
                                <a:latin typeface="Cambria Math" panose="02040503050406030204" pitchFamily="18" charset="0"/>
                              </a:rPr>
                            </m:ctrlPr>
                          </m:sSubSupPr>
                          <m:e>
                            <m:r>
                              <a:rPr lang="en-US" altLang="en-US" sz="2000" b="0" i="1" smtClean="0">
                                <a:latin typeface="Cambria Math" panose="02040503050406030204" pitchFamily="18" charset="0"/>
                              </a:rPr>
                              <m:t>𝐹</m:t>
                            </m:r>
                          </m:e>
                          <m:sub>
                            <m:r>
                              <a:rPr lang="en-US" altLang="en-US" sz="2000" b="0" i="1" smtClean="0">
                                <a:latin typeface="Cambria Math" panose="02040503050406030204" pitchFamily="18" charset="0"/>
                              </a:rPr>
                              <m:t>𝑡</m:t>
                            </m:r>
                          </m:sub>
                          <m:sup>
                            <m:r>
                              <a:rPr lang="en-US" altLang="en-US" sz="2000" b="0" i="1" smtClean="0">
                                <a:latin typeface="Cambria Math" panose="02040503050406030204" pitchFamily="18" charset="0"/>
                              </a:rPr>
                              <m:t>−1</m:t>
                            </m:r>
                          </m:sup>
                        </m:sSubSup>
                        <m:d>
                          <m:dPr>
                            <m:ctrlPr>
                              <a:rPr lang="en-US" altLang="en-US" sz="2000" b="0" i="1" smtClean="0">
                                <a:latin typeface="Cambria Math" panose="02040503050406030204" pitchFamily="18" charset="0"/>
                              </a:rPr>
                            </m:ctrlPr>
                          </m:dPr>
                          <m:e>
                            <m:r>
                              <a:rPr lang="en-US" altLang="en-US" sz="2000" b="0" i="1" smtClean="0">
                                <a:latin typeface="Cambria Math" panose="02040503050406030204" pitchFamily="18" charset="0"/>
                              </a:rPr>
                              <m:t>𝑥</m:t>
                            </m:r>
                          </m:e>
                        </m:d>
                      </m:e>
                    </m:d>
                  </m:oMath>
                </a14:m>
                <a:endParaRPr lang="en-US" altLang="en-US" sz="2000" b="0" dirty="0"/>
              </a:p>
              <a:p>
                <a14:m>
                  <m:oMath xmlns:m="http://schemas.openxmlformats.org/officeDocument/2006/math">
                    <m:r>
                      <a:rPr lang="en-US" altLang="en-US" sz="2000" b="0" i="1" smtClean="0">
                        <a:latin typeface="Cambria Math" panose="02040503050406030204" pitchFamily="18" charset="0"/>
                      </a:rPr>
                      <m:t>𝜆</m:t>
                    </m:r>
                    <m:r>
                      <a:rPr lang="en-US" altLang="en-US" sz="2000" b="0" i="1" smtClean="0">
                        <a:latin typeface="Cambria Math" panose="02040503050406030204" pitchFamily="18" charset="0"/>
                      </a:rPr>
                      <m:t>=1 </m:t>
                    </m:r>
                  </m:oMath>
                </a14:m>
                <a:r>
                  <a:rPr lang="en-US" altLang="en-US" sz="2000" dirty="0"/>
                  <a:t>eigenfunction of transfer operator</a:t>
                </a:r>
              </a:p>
              <a:p>
                <a:r>
                  <a:rPr lang="en-US" altLang="en-US" sz="2000" dirty="0"/>
                  <a:t>Stationary solution of Fokker-Planck</a:t>
                </a:r>
              </a:p>
            </p:txBody>
          </p:sp>
        </mc:Choice>
        <mc:Fallback>
          <p:sp>
            <p:nvSpPr>
              <p:cNvPr id="10243" name="Rectangle 3">
                <a:extLst>
                  <a:ext uri="{FF2B5EF4-FFF2-40B4-BE49-F238E27FC236}">
                    <a16:creationId xmlns:a16="http://schemas.microsoft.com/office/drawing/2014/main" id="{F6D85A80-288D-7D02-D528-8B26FA1C98C6}"/>
                  </a:ext>
                </a:extLst>
              </p:cNvPr>
              <p:cNvSpPr>
                <a:spLocks noGrp="1" noRot="1" noChangeAspect="1" noMove="1" noResize="1" noEditPoints="1" noAdjustHandles="1" noChangeArrowheads="1" noChangeShapeType="1" noTextEdit="1"/>
              </p:cNvSpPr>
              <p:nvPr>
                <p:ph type="body" idx="1"/>
              </p:nvPr>
            </p:nvSpPr>
            <p:spPr>
              <a:xfrm>
                <a:off x="1008183" y="3886148"/>
                <a:ext cx="5521571" cy="1646334"/>
              </a:xfrm>
              <a:blipFill>
                <a:blip r:embed="rId3"/>
                <a:stretch>
                  <a:fillRect l="-9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D3DDFB31-37FC-DCAD-953F-D2555F4B95DD}"/>
                  </a:ext>
                </a:extLst>
              </p:cNvPr>
              <p:cNvSpPr txBox="1"/>
              <p:nvPr/>
            </p:nvSpPr>
            <p:spPr>
              <a:xfrm>
                <a:off x="2096707" y="1513037"/>
                <a:ext cx="57185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e>
                      </m:d>
                      <m:r>
                        <a:rPr lang="en-US" b="0" i="1" smtClean="0">
                          <a:latin typeface="Cambria Math" panose="02040503050406030204" pitchFamily="18" charset="0"/>
                        </a:rPr>
                        <m:t> = </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e>
                              </m:d>
                            </m:e>
                          </m:d>
                        </m:e>
                        <m:sup>
                          <m:r>
                            <a:rPr lang="en-US" b="0" i="1" smtClean="0">
                              <a:latin typeface="Cambria Math" panose="02040503050406030204" pitchFamily="18" charset="0"/>
                            </a:rPr>
                            <m:t>−1</m:t>
                          </m:r>
                        </m:sup>
                      </m:sSup>
                      <m:r>
                        <a:rPr lang="en-US" b="0" i="1" smtClean="0">
                          <a:latin typeface="Cambria Math" panose="02040503050406030204" pitchFamily="18" charset="0"/>
                        </a:rPr>
                        <m:t> ⋅  </m:t>
                      </m:r>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m:oMathPara>
                </a14:m>
                <a:endParaRPr lang="en-US" dirty="0"/>
              </a:p>
            </p:txBody>
          </p:sp>
        </mc:Choice>
        <mc:Fallback>
          <p:sp>
            <p:nvSpPr>
              <p:cNvPr id="2" name="TextBox 1">
                <a:extLst>
                  <a:ext uri="{FF2B5EF4-FFF2-40B4-BE49-F238E27FC236}">
                    <a16:creationId xmlns:a16="http://schemas.microsoft.com/office/drawing/2014/main" id="{D3DDFB31-37FC-DCAD-953F-D2555F4B95DD}"/>
                  </a:ext>
                </a:extLst>
              </p:cNvPr>
              <p:cNvSpPr txBox="1">
                <a:spLocks noRot="1" noChangeAspect="1" noMove="1" noResize="1" noEditPoints="1" noAdjustHandles="1" noChangeArrowheads="1" noChangeShapeType="1" noTextEdit="1"/>
              </p:cNvSpPr>
              <p:nvPr/>
            </p:nvSpPr>
            <p:spPr>
              <a:xfrm>
                <a:off x="2096707" y="1513037"/>
                <a:ext cx="5718552" cy="369332"/>
              </a:xfrm>
              <a:prstGeom prst="rect">
                <a:avLst/>
              </a:prstGeom>
              <a:blipFill>
                <a:blip r:embed="rId4"/>
                <a:stretch>
                  <a:fillRect t="-10000" b="-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2">
                <a:extLst>
                  <a:ext uri="{FF2B5EF4-FFF2-40B4-BE49-F238E27FC236}">
                    <a16:creationId xmlns:a16="http://schemas.microsoft.com/office/drawing/2014/main" id="{993DE053-B5BC-E780-7D55-25E3E4B46BEB}"/>
                  </a:ext>
                </a:extLst>
              </p:cNvPr>
              <p:cNvSpPr txBox="1">
                <a:spLocks noChangeArrowheads="1"/>
              </p:cNvSpPr>
              <p:nvPr/>
            </p:nvSpPr>
            <p:spPr bwMode="auto">
              <a:xfrm>
                <a:off x="342900" y="3317633"/>
                <a:ext cx="8343900" cy="838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800" b="1" kern="1200">
                    <a:solidFill>
                      <a:srgbClr val="24459C"/>
                    </a:solidFill>
                    <a:latin typeface="+mj-lt"/>
                    <a:ea typeface="+mj-ea"/>
                    <a:cs typeface="+mj-cs"/>
                  </a:defRPr>
                </a:lvl1pPr>
                <a:lvl2pPr algn="l" rtl="0" fontAlgn="base">
                  <a:spcBef>
                    <a:spcPct val="0"/>
                  </a:spcBef>
                  <a:spcAft>
                    <a:spcPct val="0"/>
                  </a:spcAft>
                  <a:defRPr sz="2800" b="1">
                    <a:solidFill>
                      <a:srgbClr val="24459C"/>
                    </a:solidFill>
                    <a:latin typeface="Arial" panose="020B0604020202020204" pitchFamily="34" charset="0"/>
                  </a:defRPr>
                </a:lvl2pPr>
                <a:lvl3pPr algn="l" rtl="0" fontAlgn="base">
                  <a:spcBef>
                    <a:spcPct val="0"/>
                  </a:spcBef>
                  <a:spcAft>
                    <a:spcPct val="0"/>
                  </a:spcAft>
                  <a:defRPr sz="2800" b="1">
                    <a:solidFill>
                      <a:srgbClr val="24459C"/>
                    </a:solidFill>
                    <a:latin typeface="Arial" panose="020B0604020202020204" pitchFamily="34" charset="0"/>
                  </a:defRPr>
                </a:lvl3pPr>
                <a:lvl4pPr algn="l" rtl="0" fontAlgn="base">
                  <a:spcBef>
                    <a:spcPct val="0"/>
                  </a:spcBef>
                  <a:spcAft>
                    <a:spcPct val="0"/>
                  </a:spcAft>
                  <a:defRPr sz="2800" b="1">
                    <a:solidFill>
                      <a:srgbClr val="24459C"/>
                    </a:solidFill>
                    <a:latin typeface="Arial" panose="020B0604020202020204" pitchFamily="34" charset="0"/>
                  </a:defRPr>
                </a:lvl4pPr>
                <a:lvl5pPr algn="l" rtl="0" fontAlgn="base">
                  <a:spcBef>
                    <a:spcPct val="0"/>
                  </a:spcBef>
                  <a:spcAft>
                    <a:spcPct val="0"/>
                  </a:spcAft>
                  <a:defRPr sz="2800" b="1">
                    <a:solidFill>
                      <a:srgbClr val="24459C"/>
                    </a:solidFill>
                    <a:latin typeface="Arial" panose="020B0604020202020204" pitchFamily="34" charset="0"/>
                  </a:defRPr>
                </a:lvl5pPr>
                <a:lvl6pPr marL="457200" algn="l" rtl="0" fontAlgn="base">
                  <a:spcBef>
                    <a:spcPct val="0"/>
                  </a:spcBef>
                  <a:spcAft>
                    <a:spcPct val="0"/>
                  </a:spcAft>
                  <a:defRPr sz="2800" b="1">
                    <a:solidFill>
                      <a:srgbClr val="24459C"/>
                    </a:solidFill>
                    <a:latin typeface="Arial" panose="020B0604020202020204" pitchFamily="34" charset="0"/>
                  </a:defRPr>
                </a:lvl6pPr>
                <a:lvl7pPr marL="914400" algn="l" rtl="0" fontAlgn="base">
                  <a:spcBef>
                    <a:spcPct val="0"/>
                  </a:spcBef>
                  <a:spcAft>
                    <a:spcPct val="0"/>
                  </a:spcAft>
                  <a:defRPr sz="2800" b="1">
                    <a:solidFill>
                      <a:srgbClr val="24459C"/>
                    </a:solidFill>
                    <a:latin typeface="Arial" panose="020B0604020202020204" pitchFamily="34" charset="0"/>
                  </a:defRPr>
                </a:lvl7pPr>
                <a:lvl8pPr marL="1371600" algn="l" rtl="0" fontAlgn="base">
                  <a:spcBef>
                    <a:spcPct val="0"/>
                  </a:spcBef>
                  <a:spcAft>
                    <a:spcPct val="0"/>
                  </a:spcAft>
                  <a:defRPr sz="2800" b="1">
                    <a:solidFill>
                      <a:srgbClr val="24459C"/>
                    </a:solidFill>
                    <a:latin typeface="Arial" panose="020B0604020202020204" pitchFamily="34" charset="0"/>
                  </a:defRPr>
                </a:lvl8pPr>
                <a:lvl9pPr marL="1828800" algn="l" rtl="0" fontAlgn="base">
                  <a:spcBef>
                    <a:spcPct val="0"/>
                  </a:spcBef>
                  <a:spcAft>
                    <a:spcPct val="0"/>
                  </a:spcAft>
                  <a:defRPr sz="2800" b="1">
                    <a:solidFill>
                      <a:srgbClr val="24459C"/>
                    </a:solidFill>
                    <a:latin typeface="Arial" panose="020B0604020202020204" pitchFamily="34" charset="0"/>
                  </a:defRPr>
                </a:lvl9pPr>
              </a:lstStyle>
              <a:p>
                <a:pPr eaLnBrk="1" hangingPunct="1"/>
                <a:r>
                  <a:rPr lang="en-US" altLang="en-US" dirty="0"/>
                  <a:t>(Max entropy) Invariant measure, </a:t>
                </a:r>
                <a14:m>
                  <m:oMath xmlns:m="http://schemas.openxmlformats.org/officeDocument/2006/math">
                    <m:r>
                      <a:rPr lang="en-US" altLang="en-US" b="1" i="1" smtClean="0">
                        <a:latin typeface="Cambria Math" panose="02040503050406030204" pitchFamily="18" charset="0"/>
                      </a:rPr>
                      <m:t>𝝁</m:t>
                    </m:r>
                    <m:r>
                      <a:rPr lang="en-US" altLang="en-US" b="1" i="1" smtClean="0">
                        <a:latin typeface="Cambria Math" panose="02040503050406030204" pitchFamily="18" charset="0"/>
                      </a:rPr>
                      <m:t>:</m:t>
                    </m:r>
                    <m:r>
                      <a:rPr lang="en-US" altLang="en-US" b="1" i="1" smtClean="0">
                        <a:latin typeface="Cambria Math" panose="02040503050406030204" pitchFamily="18" charset="0"/>
                      </a:rPr>
                      <m:t>𝑿</m:t>
                    </m:r>
                    <m:r>
                      <a:rPr lang="en-US" altLang="en-US" b="1" i="1" smtClean="0">
                        <a:latin typeface="Cambria Math" panose="02040503050406030204" pitchFamily="18" charset="0"/>
                      </a:rPr>
                      <m:t>→</m:t>
                    </m:r>
                    <m:sSub>
                      <m:sSubPr>
                        <m:ctrlPr>
                          <a:rPr lang="en-US" altLang="en-US" b="1" i="1" smtClean="0">
                            <a:latin typeface="Cambria Math" panose="02040503050406030204" pitchFamily="18" charset="0"/>
                            <a:ea typeface="Cambria Math" panose="02040503050406030204" pitchFamily="18" charset="0"/>
                          </a:rPr>
                        </m:ctrlPr>
                      </m:sSubPr>
                      <m:e>
                        <m:r>
                          <a:rPr lang="en-US" altLang="en-US" b="1" i="1" smtClean="0">
                            <a:latin typeface="Cambria Math" panose="02040503050406030204" pitchFamily="18" charset="0"/>
                            <a:ea typeface="Cambria Math" panose="02040503050406030204" pitchFamily="18" charset="0"/>
                          </a:rPr>
                          <m:t>ℝ</m:t>
                        </m:r>
                      </m:e>
                      <m:sub>
                        <m:r>
                          <a:rPr lang="en-US" altLang="en-US" b="1" i="1" smtClean="0">
                            <a:latin typeface="Cambria Math" panose="02040503050406030204" pitchFamily="18" charset="0"/>
                            <a:ea typeface="Cambria Math" panose="02040503050406030204" pitchFamily="18" charset="0"/>
                          </a:rPr>
                          <m:t>+</m:t>
                        </m:r>
                      </m:sub>
                    </m:sSub>
                  </m:oMath>
                </a14:m>
                <a:endParaRPr lang="en-US" altLang="en-US" dirty="0"/>
              </a:p>
            </p:txBody>
          </p:sp>
        </mc:Choice>
        <mc:Fallback>
          <p:sp>
            <p:nvSpPr>
              <p:cNvPr id="5" name="Rectangle 2">
                <a:extLst>
                  <a:ext uri="{FF2B5EF4-FFF2-40B4-BE49-F238E27FC236}">
                    <a16:creationId xmlns:a16="http://schemas.microsoft.com/office/drawing/2014/main" id="{993DE053-B5BC-E780-7D55-25E3E4B46BEB}"/>
                  </a:ext>
                </a:extLst>
              </p:cNvPr>
              <p:cNvSpPr txBox="1">
                <a:spLocks noRot="1" noChangeAspect="1" noMove="1" noResize="1" noEditPoints="1" noAdjustHandles="1" noChangeArrowheads="1" noChangeShapeType="1" noTextEdit="1"/>
              </p:cNvSpPr>
              <p:nvPr/>
            </p:nvSpPr>
            <p:spPr bwMode="auto">
              <a:xfrm>
                <a:off x="342900" y="3317633"/>
                <a:ext cx="8343900" cy="838200"/>
              </a:xfrm>
              <a:prstGeom prst="rect">
                <a:avLst/>
              </a:prstGeom>
              <a:blipFill>
                <a:blip r:embed="rId5"/>
                <a:stretch>
                  <a:fillRect l="-1520" t="-746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3">
                <a:extLst>
                  <a:ext uri="{FF2B5EF4-FFF2-40B4-BE49-F238E27FC236}">
                    <a16:creationId xmlns:a16="http://schemas.microsoft.com/office/drawing/2014/main" id="{ECAD7E77-7122-FFEC-09BE-C4AB2CEB0057}"/>
                  </a:ext>
                </a:extLst>
              </p:cNvPr>
              <p:cNvSpPr txBox="1">
                <a:spLocks noChangeArrowheads="1"/>
              </p:cNvSpPr>
              <p:nvPr/>
            </p:nvSpPr>
            <p:spPr bwMode="auto">
              <a:xfrm>
                <a:off x="4955983" y="2258609"/>
                <a:ext cx="5521571" cy="100181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50000"/>
                  </a:spcBef>
                  <a:spcAft>
                    <a:spcPct val="0"/>
                  </a:spcAft>
                  <a:buClr>
                    <a:srgbClr val="24459C"/>
                  </a:buClr>
                  <a:buSzPct val="110000"/>
                  <a:buFont typeface="Times" pitchFamily="2" charset="0"/>
                  <a:buChar char="•"/>
                  <a:defRPr sz="2400" kern="1200">
                    <a:solidFill>
                      <a:schemeClr val="tx1"/>
                    </a:solidFill>
                    <a:latin typeface="+mn-lt"/>
                    <a:ea typeface="+mn-ea"/>
                    <a:cs typeface="+mn-cs"/>
                  </a:defRPr>
                </a:lvl1pPr>
                <a:lvl2pPr marL="742950" indent="-285750" algn="l" rtl="0" fontAlgn="base">
                  <a:spcBef>
                    <a:spcPct val="10000"/>
                  </a:spcBef>
                  <a:spcAft>
                    <a:spcPct val="0"/>
                  </a:spcAft>
                  <a:buFont typeface="Times" pitchFamily="2" charset="0"/>
                  <a:buChar char="–"/>
                  <a:defRPr sz="2000" kern="1200">
                    <a:solidFill>
                      <a:schemeClr val="tx1"/>
                    </a:solidFill>
                    <a:latin typeface="+mn-lt"/>
                    <a:ea typeface="+mn-ea"/>
                    <a:cs typeface="+mn-cs"/>
                  </a:defRPr>
                </a:lvl2pPr>
                <a:lvl3pPr marL="1143000" indent="-228600" algn="l" rtl="0" fontAlgn="base">
                  <a:spcBef>
                    <a:spcPct val="10000"/>
                  </a:spcBef>
                  <a:spcAft>
                    <a:spcPct val="0"/>
                  </a:spcAft>
                  <a:buFont typeface="Times" pitchFamily="2" charset="0"/>
                  <a:buChar char="–"/>
                  <a:defRPr kern="1200">
                    <a:solidFill>
                      <a:schemeClr val="tx1"/>
                    </a:solidFill>
                    <a:latin typeface="+mn-lt"/>
                    <a:ea typeface="+mn-ea"/>
                    <a:cs typeface="+mn-cs"/>
                  </a:defRPr>
                </a:lvl3pPr>
                <a:lvl4pPr marL="1600200" indent="-228600" algn="l" rtl="0" fontAlgn="base">
                  <a:spcBef>
                    <a:spcPct val="10000"/>
                  </a:spcBef>
                  <a:spcAft>
                    <a:spcPct val="0"/>
                  </a:spcAft>
                  <a:buFont typeface="Times" pitchFamily="2" charset="0"/>
                  <a:buChar char="–"/>
                  <a:defRPr sz="1600" kern="1200">
                    <a:solidFill>
                      <a:schemeClr val="tx1"/>
                    </a:solidFill>
                    <a:latin typeface="+mn-lt"/>
                    <a:ea typeface="+mn-ea"/>
                    <a:cs typeface="+mn-cs"/>
                  </a:defRPr>
                </a:lvl4pPr>
                <a:lvl5pPr marL="2057400" indent="-228600" algn="l" rtl="0" fontAlgn="base">
                  <a:spcBef>
                    <a:spcPct val="10000"/>
                  </a:spcBef>
                  <a:spcAft>
                    <a:spcPct val="0"/>
                  </a:spcAft>
                  <a:buFont typeface="Times" pitchFamily="2" charset="0"/>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sz="2000" dirty="0"/>
                  <a:t>d</a:t>
                </a:r>
                <a:r>
                  <a:rPr lang="en-US" sz="2000" dirty="0">
                    <a:latin typeface="+mn-lt"/>
                  </a:rPr>
                  <a:t>ynamics,</a:t>
                </a:r>
                <a:r>
                  <a:rPr lang="en-US" sz="200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𝑡</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𝐹</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oMath>
                </a14:m>
                <a:r>
                  <a:rPr lang="en-US" sz="2000" dirty="0">
                    <a:latin typeface="+mn-lt"/>
                  </a:rPr>
                  <a:t>, </a:t>
                </a:r>
              </a:p>
              <a:p>
                <a:pPr eaLnBrk="1" hangingPunct="1"/>
                <a:r>
                  <a:rPr lang="en-US" sz="2000" dirty="0">
                    <a:latin typeface="+mn-lt"/>
                  </a:rPr>
                  <a:t>observer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oMath>
                </a14:m>
                <a:endParaRPr lang="en-US" altLang="en-US" sz="2000" dirty="0"/>
              </a:p>
            </p:txBody>
          </p:sp>
        </mc:Choice>
        <mc:Fallback>
          <p:sp>
            <p:nvSpPr>
              <p:cNvPr id="3" name="Rectangle 3">
                <a:extLst>
                  <a:ext uri="{FF2B5EF4-FFF2-40B4-BE49-F238E27FC236}">
                    <a16:creationId xmlns:a16="http://schemas.microsoft.com/office/drawing/2014/main" id="{ECAD7E77-7122-FFEC-09BE-C4AB2CEB0057}"/>
                  </a:ext>
                </a:extLst>
              </p:cNvPr>
              <p:cNvSpPr txBox="1">
                <a:spLocks noRot="1" noChangeAspect="1" noMove="1" noResize="1" noEditPoints="1" noAdjustHandles="1" noChangeArrowheads="1" noChangeShapeType="1" noTextEdit="1"/>
              </p:cNvSpPr>
              <p:nvPr/>
            </p:nvSpPr>
            <p:spPr bwMode="auto">
              <a:xfrm>
                <a:off x="4955983" y="2258609"/>
                <a:ext cx="5521571" cy="1001816"/>
              </a:xfrm>
              <a:prstGeom prst="rect">
                <a:avLst/>
              </a:prstGeom>
              <a:blipFill>
                <a:blip r:embed="rId6"/>
                <a:stretch>
                  <a:fillRect l="-917" t="-379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 name="Rectangle 2">
            <a:extLst>
              <a:ext uri="{FF2B5EF4-FFF2-40B4-BE49-F238E27FC236}">
                <a16:creationId xmlns:a16="http://schemas.microsoft.com/office/drawing/2014/main" id="{39168E23-5CCC-6820-1CBF-59D93AEC4203}"/>
              </a:ext>
            </a:extLst>
          </p:cNvPr>
          <p:cNvSpPr txBox="1">
            <a:spLocks noChangeArrowheads="1"/>
          </p:cNvSpPr>
          <p:nvPr/>
        </p:nvSpPr>
        <p:spPr bwMode="auto">
          <a:xfrm>
            <a:off x="342900" y="2544912"/>
            <a:ext cx="83439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800" b="1" kern="1200">
                <a:solidFill>
                  <a:srgbClr val="24459C"/>
                </a:solidFill>
                <a:latin typeface="+mj-lt"/>
                <a:ea typeface="+mj-ea"/>
                <a:cs typeface="+mj-cs"/>
              </a:defRPr>
            </a:lvl1pPr>
            <a:lvl2pPr algn="l" rtl="0" fontAlgn="base">
              <a:spcBef>
                <a:spcPct val="0"/>
              </a:spcBef>
              <a:spcAft>
                <a:spcPct val="0"/>
              </a:spcAft>
              <a:defRPr sz="2800" b="1">
                <a:solidFill>
                  <a:srgbClr val="24459C"/>
                </a:solidFill>
                <a:latin typeface="Arial" panose="020B0604020202020204" pitchFamily="34" charset="0"/>
              </a:defRPr>
            </a:lvl2pPr>
            <a:lvl3pPr algn="l" rtl="0" fontAlgn="base">
              <a:spcBef>
                <a:spcPct val="0"/>
              </a:spcBef>
              <a:spcAft>
                <a:spcPct val="0"/>
              </a:spcAft>
              <a:defRPr sz="2800" b="1">
                <a:solidFill>
                  <a:srgbClr val="24459C"/>
                </a:solidFill>
                <a:latin typeface="Arial" panose="020B0604020202020204" pitchFamily="34" charset="0"/>
              </a:defRPr>
            </a:lvl3pPr>
            <a:lvl4pPr algn="l" rtl="0" fontAlgn="base">
              <a:spcBef>
                <a:spcPct val="0"/>
              </a:spcBef>
              <a:spcAft>
                <a:spcPct val="0"/>
              </a:spcAft>
              <a:defRPr sz="2800" b="1">
                <a:solidFill>
                  <a:srgbClr val="24459C"/>
                </a:solidFill>
                <a:latin typeface="Arial" panose="020B0604020202020204" pitchFamily="34" charset="0"/>
              </a:defRPr>
            </a:lvl4pPr>
            <a:lvl5pPr algn="l" rtl="0" fontAlgn="base">
              <a:spcBef>
                <a:spcPct val="0"/>
              </a:spcBef>
              <a:spcAft>
                <a:spcPct val="0"/>
              </a:spcAft>
              <a:defRPr sz="2800" b="1">
                <a:solidFill>
                  <a:srgbClr val="24459C"/>
                </a:solidFill>
                <a:latin typeface="Arial" panose="020B0604020202020204" pitchFamily="34" charset="0"/>
              </a:defRPr>
            </a:lvl5pPr>
            <a:lvl6pPr marL="457200" algn="l" rtl="0" fontAlgn="base">
              <a:spcBef>
                <a:spcPct val="0"/>
              </a:spcBef>
              <a:spcAft>
                <a:spcPct val="0"/>
              </a:spcAft>
              <a:defRPr sz="2800" b="1">
                <a:solidFill>
                  <a:srgbClr val="24459C"/>
                </a:solidFill>
                <a:latin typeface="Arial" panose="020B0604020202020204" pitchFamily="34" charset="0"/>
              </a:defRPr>
            </a:lvl6pPr>
            <a:lvl7pPr marL="914400" algn="l" rtl="0" fontAlgn="base">
              <a:spcBef>
                <a:spcPct val="0"/>
              </a:spcBef>
              <a:spcAft>
                <a:spcPct val="0"/>
              </a:spcAft>
              <a:defRPr sz="2800" b="1">
                <a:solidFill>
                  <a:srgbClr val="24459C"/>
                </a:solidFill>
                <a:latin typeface="Arial" panose="020B0604020202020204" pitchFamily="34" charset="0"/>
              </a:defRPr>
            </a:lvl7pPr>
            <a:lvl8pPr marL="1371600" algn="l" rtl="0" fontAlgn="base">
              <a:spcBef>
                <a:spcPct val="0"/>
              </a:spcBef>
              <a:spcAft>
                <a:spcPct val="0"/>
              </a:spcAft>
              <a:defRPr sz="2800" b="1">
                <a:solidFill>
                  <a:srgbClr val="24459C"/>
                </a:solidFill>
                <a:latin typeface="Arial" panose="020B0604020202020204" pitchFamily="34" charset="0"/>
              </a:defRPr>
            </a:lvl8pPr>
            <a:lvl9pPr marL="1828800" algn="l" rtl="0" fontAlgn="base">
              <a:spcBef>
                <a:spcPct val="0"/>
              </a:spcBef>
              <a:spcAft>
                <a:spcPct val="0"/>
              </a:spcAft>
              <a:defRPr sz="2800" b="1">
                <a:solidFill>
                  <a:srgbClr val="24459C"/>
                </a:solidFill>
                <a:latin typeface="Arial" panose="020B0604020202020204" pitchFamily="34" charset="0"/>
              </a:defRPr>
            </a:lvl9pPr>
          </a:lstStyle>
          <a:p>
            <a:pPr eaLnBrk="1" hangingPunct="1"/>
            <a:r>
              <a:rPr lang="en-US" altLang="en-US" dirty="0"/>
              <a:t>Only a snapshot?</a:t>
            </a:r>
          </a:p>
        </p:txBody>
      </p:sp>
    </p:spTree>
    <p:extLst>
      <p:ext uri="{BB962C8B-B14F-4D97-AF65-F5344CB8AC3E}">
        <p14:creationId xmlns:p14="http://schemas.microsoft.com/office/powerpoint/2010/main" val="3883897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290712B-67E5-E1BC-617C-4760B16E100A}"/>
              </a:ext>
            </a:extLst>
          </p:cNvPr>
          <p:cNvSpPr>
            <a:spLocks noGrp="1" noChangeArrowheads="1"/>
          </p:cNvSpPr>
          <p:nvPr>
            <p:ph type="title"/>
          </p:nvPr>
        </p:nvSpPr>
        <p:spPr/>
        <p:txBody>
          <a:bodyPr/>
          <a:lstStyle/>
          <a:p>
            <a:r>
              <a:rPr lang="en-US" altLang="en-US" dirty="0"/>
              <a:t>1</a:t>
            </a:r>
            <a:r>
              <a:rPr lang="en-US" altLang="en-US" baseline="30000" dirty="0"/>
              <a:t>st</a:t>
            </a:r>
            <a:r>
              <a:rPr lang="en-US" altLang="en-US" dirty="0"/>
              <a:t> Flavor: State inference</a:t>
            </a:r>
          </a:p>
        </p:txBody>
      </p:sp>
      <mc:AlternateContent xmlns:mc="http://schemas.openxmlformats.org/markup-compatibility/2006">
        <mc:Choice xmlns:a14="http://schemas.microsoft.com/office/drawing/2010/main" Requires="a14">
          <p:sp>
            <p:nvSpPr>
              <p:cNvPr id="10243" name="Rectangle 3">
                <a:extLst>
                  <a:ext uri="{FF2B5EF4-FFF2-40B4-BE49-F238E27FC236}">
                    <a16:creationId xmlns:a16="http://schemas.microsoft.com/office/drawing/2014/main" id="{F6D85A80-288D-7D02-D528-8B26FA1C98C6}"/>
                  </a:ext>
                </a:extLst>
              </p:cNvPr>
              <p:cNvSpPr>
                <a:spLocks noGrp="1" noChangeArrowheads="1"/>
              </p:cNvSpPr>
              <p:nvPr>
                <p:ph type="body" idx="1"/>
              </p:nvPr>
            </p:nvSpPr>
            <p:spPr>
              <a:xfrm>
                <a:off x="1008183" y="3886148"/>
                <a:ext cx="5521571" cy="1646334"/>
              </a:xfrm>
            </p:spPr>
            <p:txBody>
              <a:bodyPr/>
              <a:lstStyle/>
              <a:p>
                <a:r>
                  <a:rPr lang="en-US" altLang="en-US" sz="2000" dirty="0"/>
                  <a:t>Definition: </a:t>
                </a:r>
                <a14:m>
                  <m:oMath xmlns:m="http://schemas.openxmlformats.org/officeDocument/2006/math">
                    <m:r>
                      <a:rPr lang="en-US" altLang="en-US" sz="2000" b="0" i="1" smtClean="0">
                        <a:latin typeface="Cambria Math" panose="02040503050406030204" pitchFamily="18" charset="0"/>
                      </a:rPr>
                      <m:t>𝜇</m:t>
                    </m:r>
                    <m:d>
                      <m:dPr>
                        <m:ctrlPr>
                          <a:rPr lang="en-US" altLang="en-US" sz="2000" b="0" i="1" smtClean="0">
                            <a:latin typeface="Cambria Math" panose="02040503050406030204" pitchFamily="18" charset="0"/>
                          </a:rPr>
                        </m:ctrlPr>
                      </m:dPr>
                      <m:e>
                        <m:r>
                          <a:rPr lang="en-US" altLang="en-US" sz="2000" b="0" i="1" smtClean="0">
                            <a:latin typeface="Cambria Math" panose="02040503050406030204" pitchFamily="18" charset="0"/>
                          </a:rPr>
                          <m:t>𝑥</m:t>
                        </m:r>
                      </m:e>
                    </m:d>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𝜇</m:t>
                    </m:r>
                    <m:d>
                      <m:dPr>
                        <m:ctrlPr>
                          <a:rPr lang="en-US" altLang="en-US" sz="2000" b="0" i="1" smtClean="0">
                            <a:latin typeface="Cambria Math" panose="02040503050406030204" pitchFamily="18" charset="0"/>
                          </a:rPr>
                        </m:ctrlPr>
                      </m:dPr>
                      <m:e>
                        <m:sSubSup>
                          <m:sSubSupPr>
                            <m:ctrlPr>
                              <a:rPr lang="en-US" altLang="en-US" sz="2000" b="0" i="1" smtClean="0">
                                <a:latin typeface="Cambria Math" panose="02040503050406030204" pitchFamily="18" charset="0"/>
                              </a:rPr>
                            </m:ctrlPr>
                          </m:sSubSupPr>
                          <m:e>
                            <m:r>
                              <a:rPr lang="en-US" altLang="en-US" sz="2000" b="0" i="1" smtClean="0">
                                <a:latin typeface="Cambria Math" panose="02040503050406030204" pitchFamily="18" charset="0"/>
                              </a:rPr>
                              <m:t>𝐹</m:t>
                            </m:r>
                          </m:e>
                          <m:sub>
                            <m:r>
                              <a:rPr lang="en-US" altLang="en-US" sz="2000" b="0" i="1" smtClean="0">
                                <a:latin typeface="Cambria Math" panose="02040503050406030204" pitchFamily="18" charset="0"/>
                              </a:rPr>
                              <m:t>𝑡</m:t>
                            </m:r>
                          </m:sub>
                          <m:sup>
                            <m:r>
                              <a:rPr lang="en-US" altLang="en-US" sz="2000" b="0" i="1" smtClean="0">
                                <a:latin typeface="Cambria Math" panose="02040503050406030204" pitchFamily="18" charset="0"/>
                              </a:rPr>
                              <m:t>−1</m:t>
                            </m:r>
                          </m:sup>
                        </m:sSubSup>
                        <m:d>
                          <m:dPr>
                            <m:ctrlPr>
                              <a:rPr lang="en-US" altLang="en-US" sz="2000" b="0" i="1" smtClean="0">
                                <a:latin typeface="Cambria Math" panose="02040503050406030204" pitchFamily="18" charset="0"/>
                              </a:rPr>
                            </m:ctrlPr>
                          </m:dPr>
                          <m:e>
                            <m:r>
                              <a:rPr lang="en-US" altLang="en-US" sz="2000" b="0" i="1" smtClean="0">
                                <a:latin typeface="Cambria Math" panose="02040503050406030204" pitchFamily="18" charset="0"/>
                              </a:rPr>
                              <m:t>𝑥</m:t>
                            </m:r>
                          </m:e>
                        </m:d>
                      </m:e>
                    </m:d>
                  </m:oMath>
                </a14:m>
                <a:endParaRPr lang="en-US" altLang="en-US" sz="2000" b="0" dirty="0"/>
              </a:p>
              <a:p>
                <a14:m>
                  <m:oMath xmlns:m="http://schemas.openxmlformats.org/officeDocument/2006/math">
                    <m:r>
                      <a:rPr lang="en-US" altLang="en-US" sz="2000" b="0" i="1" smtClean="0">
                        <a:latin typeface="Cambria Math" panose="02040503050406030204" pitchFamily="18" charset="0"/>
                      </a:rPr>
                      <m:t>𝜆</m:t>
                    </m:r>
                    <m:r>
                      <a:rPr lang="en-US" altLang="en-US" sz="2000" b="0" i="1" smtClean="0">
                        <a:latin typeface="Cambria Math" panose="02040503050406030204" pitchFamily="18" charset="0"/>
                      </a:rPr>
                      <m:t>=1 </m:t>
                    </m:r>
                  </m:oMath>
                </a14:m>
                <a:r>
                  <a:rPr lang="en-US" altLang="en-US" sz="2000" dirty="0"/>
                  <a:t>eigenfunction of transfer operator</a:t>
                </a:r>
              </a:p>
              <a:p>
                <a:r>
                  <a:rPr lang="en-US" altLang="en-US" sz="2000" dirty="0"/>
                  <a:t>Stationary solution of Fokker-Planck</a:t>
                </a:r>
              </a:p>
            </p:txBody>
          </p:sp>
        </mc:Choice>
        <mc:Fallback>
          <p:sp>
            <p:nvSpPr>
              <p:cNvPr id="10243" name="Rectangle 3">
                <a:extLst>
                  <a:ext uri="{FF2B5EF4-FFF2-40B4-BE49-F238E27FC236}">
                    <a16:creationId xmlns:a16="http://schemas.microsoft.com/office/drawing/2014/main" id="{F6D85A80-288D-7D02-D528-8B26FA1C98C6}"/>
                  </a:ext>
                </a:extLst>
              </p:cNvPr>
              <p:cNvSpPr>
                <a:spLocks noGrp="1" noRot="1" noChangeAspect="1" noMove="1" noResize="1" noEditPoints="1" noAdjustHandles="1" noChangeArrowheads="1" noChangeShapeType="1" noTextEdit="1"/>
              </p:cNvSpPr>
              <p:nvPr>
                <p:ph type="body" idx="1"/>
              </p:nvPr>
            </p:nvSpPr>
            <p:spPr>
              <a:xfrm>
                <a:off x="1008183" y="3886148"/>
                <a:ext cx="5521571" cy="1646334"/>
              </a:xfrm>
              <a:blipFill>
                <a:blip r:embed="rId3"/>
                <a:stretch>
                  <a:fillRect l="-9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D3DDFB31-37FC-DCAD-953F-D2555F4B95DD}"/>
                  </a:ext>
                </a:extLst>
              </p:cNvPr>
              <p:cNvSpPr txBox="1"/>
              <p:nvPr/>
            </p:nvSpPr>
            <p:spPr>
              <a:xfrm>
                <a:off x="2096707" y="1513037"/>
                <a:ext cx="571855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e>
                      </m:d>
                      <m:r>
                        <a:rPr lang="en-US" b="0" i="1" smtClean="0">
                          <a:latin typeface="Cambria Math" panose="02040503050406030204" pitchFamily="18" charset="0"/>
                        </a:rPr>
                        <m:t> = </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e>
                              </m:d>
                            </m:e>
                          </m:d>
                        </m:e>
                        <m:sup>
                          <m:r>
                            <a:rPr lang="en-US" b="0" i="1" smtClean="0">
                              <a:latin typeface="Cambria Math" panose="02040503050406030204" pitchFamily="18" charset="0"/>
                            </a:rPr>
                            <m:t>−1</m:t>
                          </m:r>
                        </m:sup>
                      </m:sSup>
                      <m:r>
                        <a:rPr lang="en-US" b="0" i="1" smtClean="0">
                          <a:latin typeface="Cambria Math" panose="02040503050406030204" pitchFamily="18" charset="0"/>
                        </a:rPr>
                        <m:t> ⋅  </m:t>
                      </m:r>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m:oMathPara>
                </a14:m>
                <a:endParaRPr lang="en-US" dirty="0"/>
              </a:p>
            </p:txBody>
          </p:sp>
        </mc:Choice>
        <mc:Fallback>
          <p:sp>
            <p:nvSpPr>
              <p:cNvPr id="2" name="TextBox 1">
                <a:extLst>
                  <a:ext uri="{FF2B5EF4-FFF2-40B4-BE49-F238E27FC236}">
                    <a16:creationId xmlns:a16="http://schemas.microsoft.com/office/drawing/2014/main" id="{D3DDFB31-37FC-DCAD-953F-D2555F4B95DD}"/>
                  </a:ext>
                </a:extLst>
              </p:cNvPr>
              <p:cNvSpPr txBox="1">
                <a:spLocks noRot="1" noChangeAspect="1" noMove="1" noResize="1" noEditPoints="1" noAdjustHandles="1" noChangeArrowheads="1" noChangeShapeType="1" noTextEdit="1"/>
              </p:cNvSpPr>
              <p:nvPr/>
            </p:nvSpPr>
            <p:spPr>
              <a:xfrm>
                <a:off x="2096707" y="1513037"/>
                <a:ext cx="5718552" cy="369332"/>
              </a:xfrm>
              <a:prstGeom prst="rect">
                <a:avLst/>
              </a:prstGeom>
              <a:blipFill>
                <a:blip r:embed="rId4"/>
                <a:stretch>
                  <a:fillRect t="-10000" b="-33333"/>
                </a:stretch>
              </a:blipFill>
            </p:spPr>
            <p:txBody>
              <a:bodyPr/>
              <a:lstStyle/>
              <a:p>
                <a:r>
                  <a:rPr lang="en-US">
                    <a:noFill/>
                  </a:rPr>
                  <a:t> </a:t>
                </a:r>
              </a:p>
            </p:txBody>
          </p:sp>
        </mc:Fallback>
      </mc:AlternateContent>
      <p:sp>
        <p:nvSpPr>
          <p:cNvPr id="5" name="Rectangle 2">
            <a:extLst>
              <a:ext uri="{FF2B5EF4-FFF2-40B4-BE49-F238E27FC236}">
                <a16:creationId xmlns:a16="http://schemas.microsoft.com/office/drawing/2014/main" id="{993DE053-B5BC-E780-7D55-25E3E4B46BEB}"/>
              </a:ext>
            </a:extLst>
          </p:cNvPr>
          <p:cNvSpPr txBox="1">
            <a:spLocks noChangeArrowheads="1"/>
          </p:cNvSpPr>
          <p:nvPr/>
        </p:nvSpPr>
        <p:spPr bwMode="auto">
          <a:xfrm>
            <a:off x="342900" y="3317633"/>
            <a:ext cx="83439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800" b="1" kern="1200">
                <a:solidFill>
                  <a:srgbClr val="24459C"/>
                </a:solidFill>
                <a:latin typeface="+mj-lt"/>
                <a:ea typeface="+mj-ea"/>
                <a:cs typeface="+mj-cs"/>
              </a:defRPr>
            </a:lvl1pPr>
            <a:lvl2pPr algn="l" rtl="0" fontAlgn="base">
              <a:spcBef>
                <a:spcPct val="0"/>
              </a:spcBef>
              <a:spcAft>
                <a:spcPct val="0"/>
              </a:spcAft>
              <a:defRPr sz="2800" b="1">
                <a:solidFill>
                  <a:srgbClr val="24459C"/>
                </a:solidFill>
                <a:latin typeface="Arial" panose="020B0604020202020204" pitchFamily="34" charset="0"/>
              </a:defRPr>
            </a:lvl2pPr>
            <a:lvl3pPr algn="l" rtl="0" fontAlgn="base">
              <a:spcBef>
                <a:spcPct val="0"/>
              </a:spcBef>
              <a:spcAft>
                <a:spcPct val="0"/>
              </a:spcAft>
              <a:defRPr sz="2800" b="1">
                <a:solidFill>
                  <a:srgbClr val="24459C"/>
                </a:solidFill>
                <a:latin typeface="Arial" panose="020B0604020202020204" pitchFamily="34" charset="0"/>
              </a:defRPr>
            </a:lvl3pPr>
            <a:lvl4pPr algn="l" rtl="0" fontAlgn="base">
              <a:spcBef>
                <a:spcPct val="0"/>
              </a:spcBef>
              <a:spcAft>
                <a:spcPct val="0"/>
              </a:spcAft>
              <a:defRPr sz="2800" b="1">
                <a:solidFill>
                  <a:srgbClr val="24459C"/>
                </a:solidFill>
                <a:latin typeface="Arial" panose="020B0604020202020204" pitchFamily="34" charset="0"/>
              </a:defRPr>
            </a:lvl4pPr>
            <a:lvl5pPr algn="l" rtl="0" fontAlgn="base">
              <a:spcBef>
                <a:spcPct val="0"/>
              </a:spcBef>
              <a:spcAft>
                <a:spcPct val="0"/>
              </a:spcAft>
              <a:defRPr sz="2800" b="1">
                <a:solidFill>
                  <a:srgbClr val="24459C"/>
                </a:solidFill>
                <a:latin typeface="Arial" panose="020B0604020202020204" pitchFamily="34" charset="0"/>
              </a:defRPr>
            </a:lvl5pPr>
            <a:lvl6pPr marL="457200" algn="l" rtl="0" fontAlgn="base">
              <a:spcBef>
                <a:spcPct val="0"/>
              </a:spcBef>
              <a:spcAft>
                <a:spcPct val="0"/>
              </a:spcAft>
              <a:defRPr sz="2800" b="1">
                <a:solidFill>
                  <a:srgbClr val="24459C"/>
                </a:solidFill>
                <a:latin typeface="Arial" panose="020B0604020202020204" pitchFamily="34" charset="0"/>
              </a:defRPr>
            </a:lvl6pPr>
            <a:lvl7pPr marL="914400" algn="l" rtl="0" fontAlgn="base">
              <a:spcBef>
                <a:spcPct val="0"/>
              </a:spcBef>
              <a:spcAft>
                <a:spcPct val="0"/>
              </a:spcAft>
              <a:defRPr sz="2800" b="1">
                <a:solidFill>
                  <a:srgbClr val="24459C"/>
                </a:solidFill>
                <a:latin typeface="Arial" panose="020B0604020202020204" pitchFamily="34" charset="0"/>
              </a:defRPr>
            </a:lvl7pPr>
            <a:lvl8pPr marL="1371600" algn="l" rtl="0" fontAlgn="base">
              <a:spcBef>
                <a:spcPct val="0"/>
              </a:spcBef>
              <a:spcAft>
                <a:spcPct val="0"/>
              </a:spcAft>
              <a:defRPr sz="2800" b="1">
                <a:solidFill>
                  <a:srgbClr val="24459C"/>
                </a:solidFill>
                <a:latin typeface="Arial" panose="020B0604020202020204" pitchFamily="34" charset="0"/>
              </a:defRPr>
            </a:lvl8pPr>
            <a:lvl9pPr marL="1828800" algn="l" rtl="0" fontAlgn="base">
              <a:spcBef>
                <a:spcPct val="0"/>
              </a:spcBef>
              <a:spcAft>
                <a:spcPct val="0"/>
              </a:spcAft>
              <a:defRPr sz="2800" b="1">
                <a:solidFill>
                  <a:srgbClr val="24459C"/>
                </a:solidFill>
                <a:latin typeface="Arial" panose="020B0604020202020204" pitchFamily="34" charset="0"/>
              </a:defRPr>
            </a:lvl9pPr>
          </a:lstStyle>
          <a:p>
            <a:pPr eaLnBrk="1" hangingPunct="1"/>
            <a:r>
              <a:rPr lang="en-US" altLang="en-US" dirty="0"/>
              <a:t>(Max entropy) Invariant measure</a:t>
            </a:r>
          </a:p>
        </p:txBody>
      </p:sp>
      <p:sp>
        <p:nvSpPr>
          <p:cNvPr id="6" name="Rectangle 3">
            <a:extLst>
              <a:ext uri="{FF2B5EF4-FFF2-40B4-BE49-F238E27FC236}">
                <a16:creationId xmlns:a16="http://schemas.microsoft.com/office/drawing/2014/main" id="{E40B2D43-A8B3-BCB5-155C-376329A68D69}"/>
              </a:ext>
            </a:extLst>
          </p:cNvPr>
          <p:cNvSpPr txBox="1">
            <a:spLocks noChangeArrowheads="1"/>
          </p:cNvSpPr>
          <p:nvPr/>
        </p:nvSpPr>
        <p:spPr bwMode="auto">
          <a:xfrm>
            <a:off x="6477859" y="3986694"/>
            <a:ext cx="2199713" cy="476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50000"/>
              </a:spcBef>
              <a:spcAft>
                <a:spcPct val="0"/>
              </a:spcAft>
              <a:buClr>
                <a:srgbClr val="24459C"/>
              </a:buClr>
              <a:buSzPct val="110000"/>
              <a:buFont typeface="Times" pitchFamily="2" charset="0"/>
              <a:buChar char="•"/>
              <a:defRPr sz="2400" kern="1200">
                <a:solidFill>
                  <a:schemeClr val="tx1"/>
                </a:solidFill>
                <a:latin typeface="+mn-lt"/>
                <a:ea typeface="+mn-ea"/>
                <a:cs typeface="+mn-cs"/>
              </a:defRPr>
            </a:lvl1pPr>
            <a:lvl2pPr marL="742950" indent="-285750" algn="l" rtl="0" fontAlgn="base">
              <a:spcBef>
                <a:spcPct val="10000"/>
              </a:spcBef>
              <a:spcAft>
                <a:spcPct val="0"/>
              </a:spcAft>
              <a:buFont typeface="Times" pitchFamily="2" charset="0"/>
              <a:buChar char="–"/>
              <a:defRPr sz="2000" kern="1200">
                <a:solidFill>
                  <a:schemeClr val="tx1"/>
                </a:solidFill>
                <a:latin typeface="+mn-lt"/>
                <a:ea typeface="+mn-ea"/>
                <a:cs typeface="+mn-cs"/>
              </a:defRPr>
            </a:lvl2pPr>
            <a:lvl3pPr marL="1143000" indent="-228600" algn="l" rtl="0" fontAlgn="base">
              <a:spcBef>
                <a:spcPct val="10000"/>
              </a:spcBef>
              <a:spcAft>
                <a:spcPct val="0"/>
              </a:spcAft>
              <a:buFont typeface="Times" pitchFamily="2" charset="0"/>
              <a:buChar char="–"/>
              <a:defRPr kern="1200">
                <a:solidFill>
                  <a:schemeClr val="tx1"/>
                </a:solidFill>
                <a:latin typeface="+mn-lt"/>
                <a:ea typeface="+mn-ea"/>
                <a:cs typeface="+mn-cs"/>
              </a:defRPr>
            </a:lvl3pPr>
            <a:lvl4pPr marL="1600200" indent="-228600" algn="l" rtl="0" fontAlgn="base">
              <a:spcBef>
                <a:spcPct val="10000"/>
              </a:spcBef>
              <a:spcAft>
                <a:spcPct val="0"/>
              </a:spcAft>
              <a:buFont typeface="Times" pitchFamily="2" charset="0"/>
              <a:buChar char="–"/>
              <a:defRPr sz="1600" kern="1200">
                <a:solidFill>
                  <a:schemeClr val="tx1"/>
                </a:solidFill>
                <a:latin typeface="+mn-lt"/>
                <a:ea typeface="+mn-ea"/>
                <a:cs typeface="+mn-cs"/>
              </a:defRPr>
            </a:lvl4pPr>
            <a:lvl5pPr marL="2057400" indent="-228600" algn="l" rtl="0" fontAlgn="base">
              <a:spcBef>
                <a:spcPct val="10000"/>
              </a:spcBef>
              <a:spcAft>
                <a:spcPct val="0"/>
              </a:spcAft>
              <a:buFont typeface="Times" pitchFamily="2" charset="0"/>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en-US" altLang="en-US" sz="2000" i="1" dirty="0"/>
              <a:t>Wasserstein loss</a:t>
            </a:r>
          </a:p>
        </p:txBody>
      </p:sp>
      <p:sp>
        <p:nvSpPr>
          <p:cNvPr id="9" name="Rectangle 3">
            <a:extLst>
              <a:ext uri="{FF2B5EF4-FFF2-40B4-BE49-F238E27FC236}">
                <a16:creationId xmlns:a16="http://schemas.microsoft.com/office/drawing/2014/main" id="{EF40C271-0006-5445-F2CF-2AE6DFA63197}"/>
              </a:ext>
            </a:extLst>
          </p:cNvPr>
          <p:cNvSpPr txBox="1">
            <a:spLocks noChangeArrowheads="1"/>
          </p:cNvSpPr>
          <p:nvPr/>
        </p:nvSpPr>
        <p:spPr bwMode="auto">
          <a:xfrm>
            <a:off x="7066510" y="4954157"/>
            <a:ext cx="1599339" cy="520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50000"/>
              </a:spcBef>
              <a:spcAft>
                <a:spcPct val="0"/>
              </a:spcAft>
              <a:buClr>
                <a:srgbClr val="24459C"/>
              </a:buClr>
              <a:buSzPct val="110000"/>
              <a:buFont typeface="Times" pitchFamily="2" charset="0"/>
              <a:buChar char="•"/>
              <a:defRPr sz="2400" kern="1200">
                <a:solidFill>
                  <a:schemeClr val="tx1"/>
                </a:solidFill>
                <a:latin typeface="+mn-lt"/>
                <a:ea typeface="+mn-ea"/>
                <a:cs typeface="+mn-cs"/>
              </a:defRPr>
            </a:lvl1pPr>
            <a:lvl2pPr marL="742950" indent="-285750" algn="l" rtl="0" fontAlgn="base">
              <a:spcBef>
                <a:spcPct val="10000"/>
              </a:spcBef>
              <a:spcAft>
                <a:spcPct val="0"/>
              </a:spcAft>
              <a:buFont typeface="Times" pitchFamily="2" charset="0"/>
              <a:buChar char="–"/>
              <a:defRPr sz="2000" kern="1200">
                <a:solidFill>
                  <a:schemeClr val="tx1"/>
                </a:solidFill>
                <a:latin typeface="+mn-lt"/>
                <a:ea typeface="+mn-ea"/>
                <a:cs typeface="+mn-cs"/>
              </a:defRPr>
            </a:lvl2pPr>
            <a:lvl3pPr marL="1143000" indent="-228600" algn="l" rtl="0" fontAlgn="base">
              <a:spcBef>
                <a:spcPct val="10000"/>
              </a:spcBef>
              <a:spcAft>
                <a:spcPct val="0"/>
              </a:spcAft>
              <a:buFont typeface="Times" pitchFamily="2" charset="0"/>
              <a:buChar char="–"/>
              <a:defRPr kern="1200">
                <a:solidFill>
                  <a:schemeClr val="tx1"/>
                </a:solidFill>
                <a:latin typeface="+mn-lt"/>
                <a:ea typeface="+mn-ea"/>
                <a:cs typeface="+mn-cs"/>
              </a:defRPr>
            </a:lvl3pPr>
            <a:lvl4pPr marL="1600200" indent="-228600" algn="l" rtl="0" fontAlgn="base">
              <a:spcBef>
                <a:spcPct val="10000"/>
              </a:spcBef>
              <a:spcAft>
                <a:spcPct val="0"/>
              </a:spcAft>
              <a:buFont typeface="Times" pitchFamily="2" charset="0"/>
              <a:buChar char="–"/>
              <a:defRPr sz="1600" kern="1200">
                <a:solidFill>
                  <a:schemeClr val="tx1"/>
                </a:solidFill>
                <a:latin typeface="+mn-lt"/>
                <a:ea typeface="+mn-ea"/>
                <a:cs typeface="+mn-cs"/>
              </a:defRPr>
            </a:lvl4pPr>
            <a:lvl5pPr marL="2057400" indent="-228600" algn="l" rtl="0" fontAlgn="base">
              <a:spcBef>
                <a:spcPct val="10000"/>
              </a:spcBef>
              <a:spcAft>
                <a:spcPct val="0"/>
              </a:spcAft>
              <a:buFont typeface="Times" pitchFamily="2" charset="0"/>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en-US" altLang="en-US" sz="2000" i="1" dirty="0"/>
              <a:t>Neural PDE</a:t>
            </a:r>
          </a:p>
        </p:txBody>
      </p:sp>
      <p:sp>
        <p:nvSpPr>
          <p:cNvPr id="10" name="Rectangle 3">
            <a:extLst>
              <a:ext uri="{FF2B5EF4-FFF2-40B4-BE49-F238E27FC236}">
                <a16:creationId xmlns:a16="http://schemas.microsoft.com/office/drawing/2014/main" id="{5020C431-A6C0-9A34-9145-EF186A569C54}"/>
              </a:ext>
            </a:extLst>
          </p:cNvPr>
          <p:cNvSpPr txBox="1">
            <a:spLocks noChangeArrowheads="1"/>
          </p:cNvSpPr>
          <p:nvPr/>
        </p:nvSpPr>
        <p:spPr bwMode="auto">
          <a:xfrm>
            <a:off x="6714818" y="4486125"/>
            <a:ext cx="1880693" cy="476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50000"/>
              </a:spcBef>
              <a:spcAft>
                <a:spcPct val="0"/>
              </a:spcAft>
              <a:buClr>
                <a:srgbClr val="24459C"/>
              </a:buClr>
              <a:buSzPct val="110000"/>
              <a:buFont typeface="Times" pitchFamily="2" charset="0"/>
              <a:buChar char="•"/>
              <a:defRPr sz="2400" kern="1200">
                <a:solidFill>
                  <a:schemeClr val="tx1"/>
                </a:solidFill>
                <a:latin typeface="+mn-lt"/>
                <a:ea typeface="+mn-ea"/>
                <a:cs typeface="+mn-cs"/>
              </a:defRPr>
            </a:lvl1pPr>
            <a:lvl2pPr marL="742950" indent="-285750" algn="l" rtl="0" fontAlgn="base">
              <a:spcBef>
                <a:spcPct val="10000"/>
              </a:spcBef>
              <a:spcAft>
                <a:spcPct val="0"/>
              </a:spcAft>
              <a:buFont typeface="Times" pitchFamily="2" charset="0"/>
              <a:buChar char="–"/>
              <a:defRPr sz="2000" kern="1200">
                <a:solidFill>
                  <a:schemeClr val="tx1"/>
                </a:solidFill>
                <a:latin typeface="+mn-lt"/>
                <a:ea typeface="+mn-ea"/>
                <a:cs typeface="+mn-cs"/>
              </a:defRPr>
            </a:lvl2pPr>
            <a:lvl3pPr marL="1143000" indent="-228600" algn="l" rtl="0" fontAlgn="base">
              <a:spcBef>
                <a:spcPct val="10000"/>
              </a:spcBef>
              <a:spcAft>
                <a:spcPct val="0"/>
              </a:spcAft>
              <a:buFont typeface="Times" pitchFamily="2" charset="0"/>
              <a:buChar char="–"/>
              <a:defRPr kern="1200">
                <a:solidFill>
                  <a:schemeClr val="tx1"/>
                </a:solidFill>
                <a:latin typeface="+mn-lt"/>
                <a:ea typeface="+mn-ea"/>
                <a:cs typeface="+mn-cs"/>
              </a:defRPr>
            </a:lvl3pPr>
            <a:lvl4pPr marL="1600200" indent="-228600" algn="l" rtl="0" fontAlgn="base">
              <a:spcBef>
                <a:spcPct val="10000"/>
              </a:spcBef>
              <a:spcAft>
                <a:spcPct val="0"/>
              </a:spcAft>
              <a:buFont typeface="Times" pitchFamily="2" charset="0"/>
              <a:buChar char="–"/>
              <a:defRPr sz="1600" kern="1200">
                <a:solidFill>
                  <a:schemeClr val="tx1"/>
                </a:solidFill>
                <a:latin typeface="+mn-lt"/>
                <a:ea typeface="+mn-ea"/>
                <a:cs typeface="+mn-cs"/>
              </a:defRPr>
            </a:lvl4pPr>
            <a:lvl5pPr marL="2057400" indent="-228600" algn="l" rtl="0" fontAlgn="base">
              <a:spcBef>
                <a:spcPct val="10000"/>
              </a:spcBef>
              <a:spcAft>
                <a:spcPct val="0"/>
              </a:spcAft>
              <a:buFont typeface="Times" pitchFamily="2" charset="0"/>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en-US" altLang="en-US" sz="2000" i="1" dirty="0" err="1"/>
              <a:t>DeepKoopman</a:t>
            </a:r>
            <a:endParaRPr lang="en-US" altLang="en-US" sz="2000" i="1" dirty="0"/>
          </a:p>
        </p:txBody>
      </p:sp>
      <p:sp>
        <p:nvSpPr>
          <p:cNvPr id="11" name="Right Arrow 10">
            <a:extLst>
              <a:ext uri="{FF2B5EF4-FFF2-40B4-BE49-F238E27FC236}">
                <a16:creationId xmlns:a16="http://schemas.microsoft.com/office/drawing/2014/main" id="{A5833F4D-AA8C-5CB0-A4AB-1166E699D842}"/>
              </a:ext>
            </a:extLst>
          </p:cNvPr>
          <p:cNvSpPr/>
          <p:nvPr/>
        </p:nvSpPr>
        <p:spPr bwMode="auto">
          <a:xfrm>
            <a:off x="4747846" y="4071048"/>
            <a:ext cx="1664204" cy="281539"/>
          </a:xfrm>
          <a:prstGeom prst="rightArrow">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2" charset="0"/>
            </a:endParaRPr>
          </a:p>
        </p:txBody>
      </p:sp>
      <p:sp>
        <p:nvSpPr>
          <p:cNvPr id="12" name="Right Arrow 11">
            <a:extLst>
              <a:ext uri="{FF2B5EF4-FFF2-40B4-BE49-F238E27FC236}">
                <a16:creationId xmlns:a16="http://schemas.microsoft.com/office/drawing/2014/main" id="{E77BE91A-6894-99D2-6179-0BC05728A31C}"/>
              </a:ext>
            </a:extLst>
          </p:cNvPr>
          <p:cNvSpPr/>
          <p:nvPr/>
        </p:nvSpPr>
        <p:spPr bwMode="auto">
          <a:xfrm>
            <a:off x="5955323" y="4565479"/>
            <a:ext cx="751997" cy="281539"/>
          </a:xfrm>
          <a:prstGeom prst="rightArrow">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2" charset="0"/>
            </a:endParaRPr>
          </a:p>
        </p:txBody>
      </p:sp>
      <mc:AlternateContent xmlns:mc="http://schemas.openxmlformats.org/markup-compatibility/2006">
        <mc:Choice xmlns:a14="http://schemas.microsoft.com/office/drawing/2010/main" Requires="a14">
          <p:sp>
            <p:nvSpPr>
              <p:cNvPr id="3" name="Rectangle 3">
                <a:extLst>
                  <a:ext uri="{FF2B5EF4-FFF2-40B4-BE49-F238E27FC236}">
                    <a16:creationId xmlns:a16="http://schemas.microsoft.com/office/drawing/2014/main" id="{ECAD7E77-7122-FFEC-09BE-C4AB2CEB0057}"/>
                  </a:ext>
                </a:extLst>
              </p:cNvPr>
              <p:cNvSpPr txBox="1">
                <a:spLocks noChangeArrowheads="1"/>
              </p:cNvSpPr>
              <p:nvPr/>
            </p:nvSpPr>
            <p:spPr bwMode="auto">
              <a:xfrm>
                <a:off x="4955983" y="2258609"/>
                <a:ext cx="5521571" cy="100181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50000"/>
                  </a:spcBef>
                  <a:spcAft>
                    <a:spcPct val="0"/>
                  </a:spcAft>
                  <a:buClr>
                    <a:srgbClr val="24459C"/>
                  </a:buClr>
                  <a:buSzPct val="110000"/>
                  <a:buFont typeface="Times" pitchFamily="2" charset="0"/>
                  <a:buChar char="•"/>
                  <a:defRPr sz="2400" kern="1200">
                    <a:solidFill>
                      <a:schemeClr val="tx1"/>
                    </a:solidFill>
                    <a:latin typeface="+mn-lt"/>
                    <a:ea typeface="+mn-ea"/>
                    <a:cs typeface="+mn-cs"/>
                  </a:defRPr>
                </a:lvl1pPr>
                <a:lvl2pPr marL="742950" indent="-285750" algn="l" rtl="0" fontAlgn="base">
                  <a:spcBef>
                    <a:spcPct val="10000"/>
                  </a:spcBef>
                  <a:spcAft>
                    <a:spcPct val="0"/>
                  </a:spcAft>
                  <a:buFont typeface="Times" pitchFamily="2" charset="0"/>
                  <a:buChar char="–"/>
                  <a:defRPr sz="2000" kern="1200">
                    <a:solidFill>
                      <a:schemeClr val="tx1"/>
                    </a:solidFill>
                    <a:latin typeface="+mn-lt"/>
                    <a:ea typeface="+mn-ea"/>
                    <a:cs typeface="+mn-cs"/>
                  </a:defRPr>
                </a:lvl2pPr>
                <a:lvl3pPr marL="1143000" indent="-228600" algn="l" rtl="0" fontAlgn="base">
                  <a:spcBef>
                    <a:spcPct val="10000"/>
                  </a:spcBef>
                  <a:spcAft>
                    <a:spcPct val="0"/>
                  </a:spcAft>
                  <a:buFont typeface="Times" pitchFamily="2" charset="0"/>
                  <a:buChar char="–"/>
                  <a:defRPr kern="1200">
                    <a:solidFill>
                      <a:schemeClr val="tx1"/>
                    </a:solidFill>
                    <a:latin typeface="+mn-lt"/>
                    <a:ea typeface="+mn-ea"/>
                    <a:cs typeface="+mn-cs"/>
                  </a:defRPr>
                </a:lvl3pPr>
                <a:lvl4pPr marL="1600200" indent="-228600" algn="l" rtl="0" fontAlgn="base">
                  <a:spcBef>
                    <a:spcPct val="10000"/>
                  </a:spcBef>
                  <a:spcAft>
                    <a:spcPct val="0"/>
                  </a:spcAft>
                  <a:buFont typeface="Times" pitchFamily="2" charset="0"/>
                  <a:buChar char="–"/>
                  <a:defRPr sz="1600" kern="1200">
                    <a:solidFill>
                      <a:schemeClr val="tx1"/>
                    </a:solidFill>
                    <a:latin typeface="+mn-lt"/>
                    <a:ea typeface="+mn-ea"/>
                    <a:cs typeface="+mn-cs"/>
                  </a:defRPr>
                </a:lvl4pPr>
                <a:lvl5pPr marL="2057400" indent="-228600" algn="l" rtl="0" fontAlgn="base">
                  <a:spcBef>
                    <a:spcPct val="10000"/>
                  </a:spcBef>
                  <a:spcAft>
                    <a:spcPct val="0"/>
                  </a:spcAft>
                  <a:buFont typeface="Times" pitchFamily="2" charset="0"/>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sz="2000" dirty="0"/>
                  <a:t>d</a:t>
                </a:r>
                <a:r>
                  <a:rPr lang="en-US" sz="2000" dirty="0">
                    <a:latin typeface="+mn-lt"/>
                  </a:rPr>
                  <a:t>ynamics,</a:t>
                </a:r>
                <a:r>
                  <a:rPr lang="en-US" sz="200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𝑡</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𝐹</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oMath>
                </a14:m>
                <a:r>
                  <a:rPr lang="en-US" sz="2000" dirty="0">
                    <a:latin typeface="+mn-lt"/>
                  </a:rPr>
                  <a:t>, </a:t>
                </a:r>
              </a:p>
              <a:p>
                <a:pPr eaLnBrk="1" hangingPunct="1"/>
                <a:r>
                  <a:rPr lang="en-US" sz="2000" dirty="0">
                    <a:latin typeface="+mn-lt"/>
                  </a:rPr>
                  <a:t>observer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oMath>
                </a14:m>
                <a:endParaRPr lang="en-US" altLang="en-US" sz="2000" dirty="0"/>
              </a:p>
            </p:txBody>
          </p:sp>
        </mc:Choice>
        <mc:Fallback>
          <p:sp>
            <p:nvSpPr>
              <p:cNvPr id="3" name="Rectangle 3">
                <a:extLst>
                  <a:ext uri="{FF2B5EF4-FFF2-40B4-BE49-F238E27FC236}">
                    <a16:creationId xmlns:a16="http://schemas.microsoft.com/office/drawing/2014/main" id="{ECAD7E77-7122-FFEC-09BE-C4AB2CEB0057}"/>
                  </a:ext>
                </a:extLst>
              </p:cNvPr>
              <p:cNvSpPr txBox="1">
                <a:spLocks noRot="1" noChangeAspect="1" noMove="1" noResize="1" noEditPoints="1" noAdjustHandles="1" noChangeArrowheads="1" noChangeShapeType="1" noTextEdit="1"/>
              </p:cNvSpPr>
              <p:nvPr/>
            </p:nvSpPr>
            <p:spPr bwMode="auto">
              <a:xfrm>
                <a:off x="4955983" y="2258609"/>
                <a:ext cx="5521571" cy="1001816"/>
              </a:xfrm>
              <a:prstGeom prst="rect">
                <a:avLst/>
              </a:prstGeom>
              <a:blipFill>
                <a:blip r:embed="rId5"/>
                <a:stretch>
                  <a:fillRect l="-917" t="-379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 name="Right Arrow 3">
            <a:extLst>
              <a:ext uri="{FF2B5EF4-FFF2-40B4-BE49-F238E27FC236}">
                <a16:creationId xmlns:a16="http://schemas.microsoft.com/office/drawing/2014/main" id="{EB20CFBE-3754-9DC6-DD3A-28204A699A26}"/>
              </a:ext>
            </a:extLst>
          </p:cNvPr>
          <p:cNvSpPr/>
          <p:nvPr/>
        </p:nvSpPr>
        <p:spPr bwMode="auto">
          <a:xfrm>
            <a:off x="5599405" y="5047367"/>
            <a:ext cx="1462879" cy="256190"/>
          </a:xfrm>
          <a:prstGeom prst="rightArrow">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2" charset="0"/>
            </a:endParaRPr>
          </a:p>
        </p:txBody>
      </p:sp>
      <p:sp>
        <p:nvSpPr>
          <p:cNvPr id="7" name="Rectangle 2">
            <a:extLst>
              <a:ext uri="{FF2B5EF4-FFF2-40B4-BE49-F238E27FC236}">
                <a16:creationId xmlns:a16="http://schemas.microsoft.com/office/drawing/2014/main" id="{40095A4D-6CB8-0B96-8D86-800448F49AD9}"/>
              </a:ext>
            </a:extLst>
          </p:cNvPr>
          <p:cNvSpPr txBox="1">
            <a:spLocks noChangeArrowheads="1"/>
          </p:cNvSpPr>
          <p:nvPr/>
        </p:nvSpPr>
        <p:spPr bwMode="auto">
          <a:xfrm>
            <a:off x="342900" y="2544912"/>
            <a:ext cx="83439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800" b="1" kern="1200">
                <a:solidFill>
                  <a:srgbClr val="24459C"/>
                </a:solidFill>
                <a:latin typeface="+mj-lt"/>
                <a:ea typeface="+mj-ea"/>
                <a:cs typeface="+mj-cs"/>
              </a:defRPr>
            </a:lvl1pPr>
            <a:lvl2pPr algn="l" rtl="0" fontAlgn="base">
              <a:spcBef>
                <a:spcPct val="0"/>
              </a:spcBef>
              <a:spcAft>
                <a:spcPct val="0"/>
              </a:spcAft>
              <a:defRPr sz="2800" b="1">
                <a:solidFill>
                  <a:srgbClr val="24459C"/>
                </a:solidFill>
                <a:latin typeface="Arial" panose="020B0604020202020204" pitchFamily="34" charset="0"/>
              </a:defRPr>
            </a:lvl2pPr>
            <a:lvl3pPr algn="l" rtl="0" fontAlgn="base">
              <a:spcBef>
                <a:spcPct val="0"/>
              </a:spcBef>
              <a:spcAft>
                <a:spcPct val="0"/>
              </a:spcAft>
              <a:defRPr sz="2800" b="1">
                <a:solidFill>
                  <a:srgbClr val="24459C"/>
                </a:solidFill>
                <a:latin typeface="Arial" panose="020B0604020202020204" pitchFamily="34" charset="0"/>
              </a:defRPr>
            </a:lvl3pPr>
            <a:lvl4pPr algn="l" rtl="0" fontAlgn="base">
              <a:spcBef>
                <a:spcPct val="0"/>
              </a:spcBef>
              <a:spcAft>
                <a:spcPct val="0"/>
              </a:spcAft>
              <a:defRPr sz="2800" b="1">
                <a:solidFill>
                  <a:srgbClr val="24459C"/>
                </a:solidFill>
                <a:latin typeface="Arial" panose="020B0604020202020204" pitchFamily="34" charset="0"/>
              </a:defRPr>
            </a:lvl4pPr>
            <a:lvl5pPr algn="l" rtl="0" fontAlgn="base">
              <a:spcBef>
                <a:spcPct val="0"/>
              </a:spcBef>
              <a:spcAft>
                <a:spcPct val="0"/>
              </a:spcAft>
              <a:defRPr sz="2800" b="1">
                <a:solidFill>
                  <a:srgbClr val="24459C"/>
                </a:solidFill>
                <a:latin typeface="Arial" panose="020B0604020202020204" pitchFamily="34" charset="0"/>
              </a:defRPr>
            </a:lvl5pPr>
            <a:lvl6pPr marL="457200" algn="l" rtl="0" fontAlgn="base">
              <a:spcBef>
                <a:spcPct val="0"/>
              </a:spcBef>
              <a:spcAft>
                <a:spcPct val="0"/>
              </a:spcAft>
              <a:defRPr sz="2800" b="1">
                <a:solidFill>
                  <a:srgbClr val="24459C"/>
                </a:solidFill>
                <a:latin typeface="Arial" panose="020B0604020202020204" pitchFamily="34" charset="0"/>
              </a:defRPr>
            </a:lvl6pPr>
            <a:lvl7pPr marL="914400" algn="l" rtl="0" fontAlgn="base">
              <a:spcBef>
                <a:spcPct val="0"/>
              </a:spcBef>
              <a:spcAft>
                <a:spcPct val="0"/>
              </a:spcAft>
              <a:defRPr sz="2800" b="1">
                <a:solidFill>
                  <a:srgbClr val="24459C"/>
                </a:solidFill>
                <a:latin typeface="Arial" panose="020B0604020202020204" pitchFamily="34" charset="0"/>
              </a:defRPr>
            </a:lvl7pPr>
            <a:lvl8pPr marL="1371600" algn="l" rtl="0" fontAlgn="base">
              <a:spcBef>
                <a:spcPct val="0"/>
              </a:spcBef>
              <a:spcAft>
                <a:spcPct val="0"/>
              </a:spcAft>
              <a:defRPr sz="2800" b="1">
                <a:solidFill>
                  <a:srgbClr val="24459C"/>
                </a:solidFill>
                <a:latin typeface="Arial" panose="020B0604020202020204" pitchFamily="34" charset="0"/>
              </a:defRPr>
            </a:lvl8pPr>
            <a:lvl9pPr marL="1828800" algn="l" rtl="0" fontAlgn="base">
              <a:spcBef>
                <a:spcPct val="0"/>
              </a:spcBef>
              <a:spcAft>
                <a:spcPct val="0"/>
              </a:spcAft>
              <a:defRPr sz="2800" b="1">
                <a:solidFill>
                  <a:srgbClr val="24459C"/>
                </a:solidFill>
                <a:latin typeface="Arial" panose="020B0604020202020204" pitchFamily="34" charset="0"/>
              </a:defRPr>
            </a:lvl9pPr>
          </a:lstStyle>
          <a:p>
            <a:pPr eaLnBrk="1" hangingPunct="1"/>
            <a:r>
              <a:rPr lang="en-US" altLang="en-US" dirty="0"/>
              <a:t>Only a snapshot?</a:t>
            </a:r>
          </a:p>
        </p:txBody>
      </p:sp>
      <p:sp>
        <p:nvSpPr>
          <p:cNvPr id="8" name="TextBox 7">
            <a:extLst>
              <a:ext uri="{FF2B5EF4-FFF2-40B4-BE49-F238E27FC236}">
                <a16:creationId xmlns:a16="http://schemas.microsoft.com/office/drawing/2014/main" id="{31C6E5CC-BD14-C1DA-FB75-A70D83CC285E}"/>
              </a:ext>
            </a:extLst>
          </p:cNvPr>
          <p:cNvSpPr txBox="1"/>
          <p:nvPr/>
        </p:nvSpPr>
        <p:spPr>
          <a:xfrm>
            <a:off x="7218578" y="3489080"/>
            <a:ext cx="917239" cy="461665"/>
          </a:xfrm>
          <a:prstGeom prst="rect">
            <a:avLst/>
          </a:prstGeom>
          <a:noFill/>
        </p:spPr>
        <p:txBody>
          <a:bodyPr wrap="none" rtlCol="0">
            <a:spAutoFit/>
          </a:bodyPr>
          <a:lstStyle/>
          <a:p>
            <a:r>
              <a:rPr lang="en-US" dirty="0">
                <a:latin typeface="Apple Chancery" panose="03020702040506060504" pitchFamily="66" charset="-79"/>
                <a:cs typeface="Apple Chancery" panose="03020702040506060504" pitchFamily="66" charset="-79"/>
              </a:rPr>
              <a:t>NNs!</a:t>
            </a:r>
          </a:p>
        </p:txBody>
      </p:sp>
    </p:spTree>
    <p:extLst>
      <p:ext uri="{BB962C8B-B14F-4D97-AF65-F5344CB8AC3E}">
        <p14:creationId xmlns:p14="http://schemas.microsoft.com/office/powerpoint/2010/main" val="2366407481"/>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itchFamily="2"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X:Templates:Presentations:Designs:Blank Presentation</Template>
  <TotalTime>1712</TotalTime>
  <Words>1410</Words>
  <Application>Microsoft Macintosh PowerPoint</Application>
  <PresentationFormat>On-screen Show (4:3)</PresentationFormat>
  <Paragraphs>125</Paragraphs>
  <Slides>12</Slides>
  <Notes>12</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Times</vt:lpstr>
      <vt:lpstr>Arial</vt:lpstr>
      <vt:lpstr>Wingdings</vt:lpstr>
      <vt:lpstr>Helvetica</vt:lpstr>
      <vt:lpstr>Blank Presentation</vt:lpstr>
      <vt:lpstr>Two flavors of priors</vt:lpstr>
      <vt:lpstr>The Art of Picking Priors</vt:lpstr>
      <vt:lpstr>The Art of Picking Priors</vt:lpstr>
      <vt:lpstr>The Art of Picking Priors</vt:lpstr>
      <vt:lpstr>1st Flavor: State inference</vt:lpstr>
      <vt:lpstr>1st Flavor: State inference</vt:lpstr>
      <vt:lpstr>1st Flavor: State inference</vt:lpstr>
      <vt:lpstr>1st Flavor: State inference</vt:lpstr>
      <vt:lpstr>1st Flavor: State inference</vt:lpstr>
      <vt:lpstr>2nd Flavor: Model selection</vt:lpstr>
      <vt:lpstr>2nd Flavor: Model selection</vt:lpstr>
      <vt:lpstr>Project proposal</vt:lpstr>
    </vt:vector>
  </TitlesOfParts>
  <Company>LANL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 1</dc:creator>
  <cp:lastModifiedBy>Arnold, Andrew M - (andrewarnold)</cp:lastModifiedBy>
  <cp:revision>15</cp:revision>
  <dcterms:created xsi:type="dcterms:W3CDTF">2004-05-06T18:09:09Z</dcterms:created>
  <dcterms:modified xsi:type="dcterms:W3CDTF">2023-06-19T22:02:56Z</dcterms:modified>
</cp:coreProperties>
</file>