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5" r:id="rId12"/>
    <p:sldId id="28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9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46.wmf"/><Relationship Id="rId7" Type="http://schemas.openxmlformats.org/officeDocument/2006/relationships/image" Target="../media/image57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26CB-F1DD-4842-8F27-9715AA0A36E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4AFD3-CFD8-423E-B14A-987509230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F48A16F-A416-439C-909B-B740E4A90D0A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6316C60-2DB6-4B5A-821A-BF89039663DD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B98F310-0BE0-4461-BE4B-8142186F3B30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83C153F-86A3-4961-833B-6E1208854C5D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A76C618-B3CF-430B-BB3C-A20C619C6459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8767BF0-F9D5-4D58-8F5B-C75F395647BF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26BFF04-220F-4656-A730-8FCB020944ED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pc="-100" dirty="0" smtClean="0">
                <a:cs typeface="Times New Roman" panose="02020603050405020304" pitchFamily="18" charset="0"/>
              </a:rPr>
              <a:t>则称近似数</a:t>
            </a:r>
            <a:r>
              <a:rPr lang="en-US" altLang="zh-CN" b="1" i="1" spc="-100" dirty="0" smtClean="0">
                <a:cs typeface="Times New Roman" panose="02020603050405020304" pitchFamily="18" charset="0"/>
              </a:rPr>
              <a:t>a</a:t>
            </a:r>
            <a:r>
              <a:rPr lang="zh-CN" altLang="en-US" b="1" spc="-100" dirty="0" smtClean="0">
                <a:cs typeface="Times New Roman" panose="02020603050405020304" pitchFamily="18" charset="0"/>
              </a:rPr>
              <a:t>准确到小数点后第</a:t>
            </a:r>
            <a:r>
              <a:rPr lang="en-US" altLang="zh-CN" b="1" i="1" spc="-100" dirty="0" smtClean="0">
                <a:cs typeface="Times New Roman" panose="02020603050405020304" pitchFamily="18" charset="0"/>
              </a:rPr>
              <a:t>n</a:t>
            </a:r>
            <a:r>
              <a:rPr lang="zh-CN" altLang="en-US" b="1" spc="-100" dirty="0" smtClean="0">
                <a:cs typeface="Times New Roman" panose="02020603050405020304" pitchFamily="18" charset="0"/>
              </a:rPr>
              <a:t>位，从这小数点后第</a:t>
            </a:r>
            <a:r>
              <a:rPr lang="en-US" altLang="zh-CN" b="1" i="1" spc="-100" dirty="0" smtClean="0">
                <a:cs typeface="Times New Roman" panose="02020603050405020304" pitchFamily="18" charset="0"/>
              </a:rPr>
              <a:t>n</a:t>
            </a:r>
            <a:r>
              <a:rPr lang="zh-CN" altLang="en-US" b="1" spc="-100" dirty="0" smtClean="0">
                <a:cs typeface="Times New Roman" panose="02020603050405020304" pitchFamily="18" charset="0"/>
              </a:rPr>
              <a:t>位数字直到最左边非零数字之间的所有数字都成为有效数字。</a:t>
            </a:r>
            <a:endParaRPr lang="en-US" altLang="zh-CN" b="1" spc="-100" dirty="0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A791FF7-1F7F-41C9-8DE9-A88DB82B5CD1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26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A2226A4-E2C0-410D-A479-BD6839877110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事物发展的结果，对初始条件具有极为敏感的依赖性。一个微小的初始条件变化，可能导致一连串逐渐放大的改变，最终导致完全不同的结果。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7B8AA64-66E2-4608-8C72-7E86733EC4B5}" type="slidenum">
              <a:rPr lang="en-US" altLang="zh-CN" sz="1200" smtClean="0"/>
              <a:pPr eaLnBrk="1" hangingPunct="1"/>
              <a:t>31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马蹄铁上一个钉子是否会丢失，本是初始条件的十分微小的变化，但其“长期”效应却是一个帝国存与忙的根本差别。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92E1CB9-3B08-431C-96D0-04E9855B169F}" type="slidenum">
              <a:rPr lang="en-US" altLang="zh-CN" sz="1200" smtClean="0"/>
              <a:pPr eaLnBrk="1" hangingPunct="1"/>
              <a:t>32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573BF7A-02AE-4CCC-ACF5-2E4620103137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初始条件的极小偏差，都可能会引起结果的极大差异。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5E82B83-060F-4C9C-B006-53B157F9920B}" type="slidenum">
              <a:rPr lang="en-US" altLang="zh-CN" sz="1200" smtClean="0"/>
              <a:pPr eaLnBrk="1" hangingPunct="1"/>
              <a:t>33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9ED167E-5E07-4DDB-98B4-ADEF27818E36}" type="slidenum">
              <a:rPr lang="en-US" altLang="zh-CN" sz="1200" smtClean="0"/>
              <a:pPr eaLnBrk="1" hangingPunct="1"/>
              <a:t>34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B81CE39-4250-4FB4-AAF1-FC1BDD5F34C8}" type="slidenum">
              <a:rPr lang="en-US" altLang="zh-CN" sz="1200" smtClean="0"/>
              <a:pPr eaLnBrk="1" hangingPunct="1"/>
              <a:t>35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C71E884-CFF3-40E1-89D1-2E78528154A8}" type="slidenum">
              <a:rPr lang="en-US" altLang="zh-CN" sz="1200" smtClean="0"/>
              <a:pPr eaLnBrk="1" hangingPunct="1"/>
              <a:t>36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B470E6F-3B28-4F89-A92A-8933A1F342CB}" type="slidenum">
              <a:rPr lang="en-US" altLang="zh-CN" sz="1200" smtClean="0"/>
              <a:pPr eaLnBrk="1" hangingPunct="1"/>
              <a:t>37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9FD55A1-F159-490C-84A2-B487D80495FA}" type="slidenum">
              <a:rPr lang="en-US" altLang="zh-CN" sz="1200" smtClean="0"/>
              <a:pPr eaLnBrk="1" hangingPunct="1"/>
              <a:t>38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6FC2317-E2B1-4668-8C5E-711773804260}" type="slidenum">
              <a:rPr lang="en-US" altLang="zh-CN" sz="1200" smtClean="0"/>
              <a:pPr eaLnBrk="1" hangingPunct="1"/>
              <a:t>39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中国南宋时期的数学家秦九韶提出的一种多项式简化算法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DB58929-4049-435D-81B9-207060A1C48E}" type="slidenum">
              <a:rPr lang="en-US" altLang="zh-CN" sz="1200" smtClean="0"/>
              <a:pPr eaLnBrk="1" hangingPunct="1"/>
              <a:t>40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F71F1F5-8740-4E77-8D20-57F399217A54}" type="slidenum">
              <a:rPr lang="en-US" altLang="zh-CN" sz="1200" smtClean="0"/>
              <a:pPr eaLnBrk="1" hangingPunct="1"/>
              <a:t>41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965FEAC1-7D39-4CCC-A370-15BAE0811D38}" type="slidenum">
              <a:rPr lang="en-US" altLang="zh-CN" sz="1200">
                <a:solidFill>
                  <a:srgbClr val="000000"/>
                </a:solidFill>
                <a:latin typeface="Arial" charset="0"/>
              </a:rPr>
              <a:pPr algn="r" eaLnBrk="1" hangingPunct="1"/>
              <a:t>46</a:t>
            </a:fld>
            <a:endParaRPr lang="en-US" altLang="zh-CN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29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55300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7388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065" tIns="48033" rIns="96065" bIns="48033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sp>
        <p:nvSpPr>
          <p:cNvPr id="55301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065" tIns="48033" rIns="96065" bIns="48033" anchor="b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FAF8058B-10B1-4A0D-B237-8ECC855F1D92}" type="slidenum">
              <a:rPr lang="en-US" altLang="zh-CN" sz="1300">
                <a:solidFill>
                  <a:srgbClr val="000000"/>
                </a:solidFill>
                <a:latin typeface="Arial Unicode MS" pitchFamily="34" charset="-122"/>
              </a:rPr>
              <a:pPr algn="r" eaLnBrk="1" hangingPunct="1"/>
              <a:t>46</a:t>
            </a:fld>
            <a:endParaRPr lang="en-US" altLang="zh-CN" sz="1300">
              <a:solidFill>
                <a:srgbClr val="000000"/>
              </a:solidFill>
              <a:latin typeface="Arial Unicode MS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CA5C379-1898-4C38-97E9-CF2B5CDC0226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6F86940-5ED9-473D-A866-5C8B35812764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A2226A4-E2C0-410D-A479-BD6839877110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F5F7502-164B-4AAE-BA4F-95819B82D6B8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A2226A4-E2C0-410D-A479-BD6839877110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EB384D9-BCE7-42DB-B34C-D7E9DC6D0536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A7272F7-C177-49B8-A824-FBA0DF2977B8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8033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4356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边条11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7848600" y="6446838"/>
            <a:ext cx="14763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D21C954F-0EDB-45B9-BA0E-7F87763AF2FB}" type="datetime1">
              <a:rPr lang="zh-CN" altLang="en-US" sz="1800" b="1">
                <a:solidFill>
                  <a:srgbClr val="000000"/>
                </a:solidFill>
              </a:rPr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2022/3/29</a:t>
            </a:fld>
            <a:endParaRPr lang="zh-CN" altLang="en-US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9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wmf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36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4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7.wmf"/><Relationship Id="rId5" Type="http://schemas.openxmlformats.org/officeDocument/2006/relationships/image" Target="../media/image53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png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29" Type="http://schemas.openxmlformats.org/officeDocument/2006/relationships/oleObject" Target="../embeddings/oleObject6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73.wmf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66.bin"/><Relationship Id="rId30" Type="http://schemas.openxmlformats.org/officeDocument/2006/relationships/image" Target="../media/image7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8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图片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" t="3656" r="961" b="4224"/>
          <a:stretch>
            <a:fillRect/>
          </a:stretch>
        </p:blipFill>
        <p:spPr bwMode="auto">
          <a:xfrm>
            <a:off x="250825" y="4452938"/>
            <a:ext cx="86407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-180975" y="2133600"/>
            <a:ext cx="8964613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主讲教师：揭丽琳</a:t>
            </a:r>
          </a:p>
          <a:p>
            <a:pPr algn="ctr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测光学院 生物医学工程系</a:t>
            </a:r>
            <a:endParaRPr kumimoji="1" lang="en-US" altLang="zh-CN" sz="3600" dirty="0">
              <a:solidFill>
                <a:srgbClr val="0033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413" name="矩形 1"/>
          <p:cNvSpPr>
            <a:spLocks noChangeArrowheads="1"/>
          </p:cNvSpPr>
          <p:nvPr/>
        </p:nvSpPr>
        <p:spPr bwMode="auto">
          <a:xfrm>
            <a:off x="2263775" y="3913188"/>
            <a:ext cx="4075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2021-2022</a:t>
            </a:r>
            <a:r>
              <a:rPr kumimoji="1" lang="zh-CN" altLang="en-US" sz="280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学年 第二学期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73025" y="1150450"/>
            <a:ext cx="8964613" cy="91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8800" dirty="0">
                <a:solidFill>
                  <a:schemeClr val="accent2"/>
                </a:solidFill>
                <a:latin typeface="Arial" pitchFamily="34" charset="0"/>
                <a:ea typeface="隶书" pitchFamily="49" charset="-122"/>
              </a:rPr>
              <a:t>计算方法</a:t>
            </a:r>
          </a:p>
        </p:txBody>
      </p:sp>
    </p:spTree>
    <p:extLst>
      <p:ext uri="{BB962C8B-B14F-4D97-AF65-F5344CB8AC3E}">
        <p14:creationId xmlns:p14="http://schemas.microsoft.com/office/powerpoint/2010/main" val="21507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0675" y="1897063"/>
            <a:ext cx="86106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latin typeface="+mn-ea"/>
                <a:ea typeface="+mn-ea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求解析解：</a:t>
            </a:r>
            <a:r>
              <a:rPr lang="zh-CN" altLang="en-US" sz="2800" b="1" dirty="0" smtClean="0">
                <a:latin typeface="+mn-ea"/>
                <a:ea typeface="+mn-ea"/>
              </a:rPr>
              <a:t>解以表达式表示，这是准确解。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    求数值解：</a:t>
            </a:r>
            <a:r>
              <a:rPr lang="zh-CN" altLang="en-US" sz="2800" b="1" dirty="0" smtClean="0">
                <a:latin typeface="+mn-ea"/>
                <a:ea typeface="+mn-ea"/>
              </a:rPr>
              <a:t>多数情况下，数值解是近似的，求数值解要用计算机。求数学模型数值解的方法称为数值计算方法。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    选择计算方法以后进行程序设计，即用程序语言把算法编成程序，然后上机得出数值解。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2800" b="1" dirty="0" smtClean="0">
                <a:latin typeface="+mn-ea"/>
                <a:ea typeface="+mn-ea"/>
              </a:rPr>
              <a:t>    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实际问题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+mn-ea"/>
                <a:ea typeface="+mn-ea"/>
              </a:rPr>
              <a:t>-----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数学问题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建模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+mn-ea"/>
                <a:ea typeface="+mn-ea"/>
              </a:rPr>
              <a:t>)---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构造数值计算方法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+mn-ea"/>
                <a:ea typeface="+mn-ea"/>
              </a:rPr>
              <a:t>---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程序设计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+mn-ea"/>
                <a:ea typeface="+mn-ea"/>
              </a:rPr>
              <a:t>---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上机计算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+mn-ea"/>
                <a:ea typeface="+mn-ea"/>
              </a:rPr>
              <a:t>---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数值解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  <a:ea typeface="+mn-ea"/>
              </a:rPr>
              <a:t>---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结果分析</a:t>
            </a:r>
          </a:p>
          <a:p>
            <a:pPr eaLnBrk="1" hangingPunct="1">
              <a:defRPr/>
            </a:pPr>
            <a:endParaRPr lang="en-US" altLang="zh-CN" sz="2400" b="1" dirty="0" smtClean="0">
              <a:latin typeface="+mn-ea"/>
              <a:ea typeface="+mn-ea"/>
            </a:endParaRPr>
          </a:p>
        </p:txBody>
      </p:sp>
      <p:grpSp>
        <p:nvGrpSpPr>
          <p:cNvPr id="27651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4" name="矩形 3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一</a:t>
              </a:r>
            </a:p>
          </p:txBody>
        </p:sp>
      </p:grpSp>
      <p:sp>
        <p:nvSpPr>
          <p:cNvPr id="27652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数值计算方法</a:t>
            </a: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785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611188" y="998538"/>
            <a:ext cx="828198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endParaRPr lang="en-US" altLang="zh-CN" sz="5400" b="1">
              <a:solidFill>
                <a:srgbClr val="FF0033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5400" b="1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400" b="1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5400" b="1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章 数值计算引论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233" y="2600517"/>
            <a:ext cx="4767263" cy="30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2533424"/>
            <a:ext cx="42484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85800" indent="-6858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400" b="1" dirty="0">
                <a:solidFill>
                  <a:srgbClr val="000000"/>
                </a:solidFill>
                <a:latin typeface="宋体" pitchFamily="2" charset="-122"/>
              </a:rPr>
              <a:t>数值计算方法</a:t>
            </a:r>
            <a:endParaRPr lang="en-US" altLang="zh-CN" sz="4400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400" b="1" u="sng" dirty="0">
                <a:solidFill>
                  <a:srgbClr val="FF0000"/>
                </a:solidFill>
              </a:rPr>
              <a:t>误差</a:t>
            </a:r>
            <a:endParaRPr lang="en-US" altLang="zh-CN" sz="4400" b="1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400" b="1" dirty="0" smtClean="0">
                <a:solidFill>
                  <a:srgbClr val="000000"/>
                </a:solidFill>
                <a:latin typeface="宋体" pitchFamily="2" charset="-122"/>
              </a:rPr>
              <a:t>数值稳定性</a:t>
            </a:r>
            <a:endParaRPr lang="en-US" altLang="zh-CN" sz="4400" b="1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9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8600" y="7408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88988" y="2204864"/>
            <a:ext cx="6951662" cy="954107"/>
          </a:xfrm>
          <a:prstGeom prst="rect">
            <a:avLst/>
          </a:prstGeom>
          <a:solidFill>
            <a:srgbClr val="00FFFF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任何科学计算中其解的精确性总是相对的，而误差则是绝对的。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824288" y="3618798"/>
            <a:ext cx="3124200" cy="523220"/>
          </a:xfrm>
          <a:prstGeom prst="rect">
            <a:avLst/>
          </a:prstGeom>
          <a:solidFill>
            <a:srgbClr val="00FFFF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误差分析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806700" y="378904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264150" y="4482398"/>
            <a:ext cx="3124200" cy="523220"/>
          </a:xfrm>
          <a:prstGeom prst="rect">
            <a:avLst/>
          </a:prstGeom>
          <a:solidFill>
            <a:srgbClr val="00FFFF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减小运算误差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4211638" y="473428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-196850" y="548680"/>
            <a:ext cx="7223125" cy="1235075"/>
            <a:chOff x="1593541" y="2686050"/>
            <a:chExt cx="5144606" cy="911788"/>
          </a:xfrm>
        </p:grpSpPr>
        <p:sp>
          <p:nvSpPr>
            <p:cNvPr id="11" name="矩形 10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二</a:t>
              </a:r>
            </a:p>
          </p:txBody>
        </p:sp>
      </p:grp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157288" y="748705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误差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9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14" grpId="0" animBg="1" autoUpdateAnimBg="0"/>
      <p:bldP spid="15" grpId="0" animBg="1"/>
      <p:bldP spid="16" grpId="0" animBg="1" autoUpdateAnimBg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二</a:t>
              </a:r>
            </a:p>
          </p:txBody>
        </p:sp>
      </p:grpSp>
      <p:sp>
        <p:nvSpPr>
          <p:cNvPr id="29699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误差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29701" name="Rectangle 14"/>
          <p:cNvSpPr>
            <a:spLocks noChangeArrowheads="1"/>
          </p:cNvSpPr>
          <p:nvPr/>
        </p:nvSpPr>
        <p:spPr bwMode="auto">
          <a:xfrm>
            <a:off x="851377" y="1458913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误差来源与分类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812088" y="1549400"/>
            <a:ext cx="53975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计</a:t>
            </a:r>
            <a:endParaRPr lang="en-US" altLang="zh-CN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</a:t>
            </a:r>
            <a:endParaRPr lang="en-US" altLang="zh-CN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机</a:t>
            </a:r>
            <a:endParaRPr lang="en-US" altLang="zh-CN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科</a:t>
            </a:r>
            <a:endParaRPr lang="en-US" altLang="zh-CN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学</a:t>
            </a:r>
            <a:endParaRPr lang="en-US" altLang="zh-CN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计</a:t>
            </a:r>
            <a:endParaRPr lang="en-US" altLang="zh-CN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算的</a:t>
            </a:r>
            <a:endParaRPr lang="en-US" altLang="zh-CN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过程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36788" y="2044700"/>
            <a:ext cx="1452562" cy="46196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实际问题</a:t>
            </a:r>
            <a:endParaRPr lang="en-US" altLang="zh-CN" sz="24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19325" y="3046413"/>
            <a:ext cx="1452563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数学模型</a:t>
            </a:r>
            <a:endParaRPr lang="en-US" altLang="zh-CN" sz="24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901825" y="4102100"/>
            <a:ext cx="2100263" cy="46196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数值计算方法</a:t>
            </a:r>
            <a:endParaRPr lang="en-US" altLang="zh-CN" sz="24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911350" y="5157788"/>
            <a:ext cx="2079625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编程实现算法</a:t>
            </a:r>
            <a:endParaRPr lang="en-US" altLang="zh-CN" sz="24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763713" y="6215063"/>
            <a:ext cx="2376487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计算机数值结果</a:t>
            </a:r>
            <a:endParaRPr lang="en-US" altLang="zh-CN" sz="2400" b="1">
              <a:solidFill>
                <a:srgbClr val="000000"/>
              </a:solidFill>
              <a:latin typeface="宋体" pitchFamily="2" charset="-122"/>
            </a:endParaRPr>
          </a:p>
        </p:txBody>
      </p:sp>
      <p:cxnSp>
        <p:nvCxnSpPr>
          <p:cNvPr id="17" name="直接箭头连接符 13"/>
          <p:cNvCxnSpPr>
            <a:cxnSpLocks noChangeShapeType="1"/>
            <a:stCxn id="12" idx="2"/>
          </p:cNvCxnSpPr>
          <p:nvPr/>
        </p:nvCxnSpPr>
        <p:spPr bwMode="auto">
          <a:xfrm flipH="1">
            <a:off x="2951163" y="2506663"/>
            <a:ext cx="12700" cy="584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4"/>
          <p:cNvCxnSpPr>
            <a:cxnSpLocks noChangeShapeType="1"/>
          </p:cNvCxnSpPr>
          <p:nvPr/>
        </p:nvCxnSpPr>
        <p:spPr bwMode="auto">
          <a:xfrm>
            <a:off x="2952750" y="3638550"/>
            <a:ext cx="0" cy="4635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5"/>
          <p:cNvCxnSpPr>
            <a:cxnSpLocks noChangeShapeType="1"/>
          </p:cNvCxnSpPr>
          <p:nvPr/>
        </p:nvCxnSpPr>
        <p:spPr bwMode="auto">
          <a:xfrm>
            <a:off x="2952750" y="4694238"/>
            <a:ext cx="0" cy="4635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6"/>
          <p:cNvCxnSpPr>
            <a:cxnSpLocks noChangeShapeType="1"/>
          </p:cNvCxnSpPr>
          <p:nvPr/>
        </p:nvCxnSpPr>
        <p:spPr bwMode="auto">
          <a:xfrm>
            <a:off x="2962275" y="5751513"/>
            <a:ext cx="0" cy="4635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圆角矩形标注 4"/>
          <p:cNvSpPr>
            <a:spLocks noChangeArrowheads="1"/>
          </p:cNvSpPr>
          <p:nvPr/>
        </p:nvSpPr>
        <p:spPr bwMode="auto">
          <a:xfrm>
            <a:off x="4572421" y="2132856"/>
            <a:ext cx="1655763" cy="708025"/>
          </a:xfrm>
          <a:prstGeom prst="wedgeRoundRectCallout">
            <a:avLst>
              <a:gd name="adj1" fmla="val -145089"/>
              <a:gd name="adj2" fmla="val 55861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charset="0"/>
              <a:buNone/>
              <a:defRPr/>
            </a:pPr>
            <a:r>
              <a:rPr kumimoji="0" lang="zh-CN" altLang="en-US" sz="2400" b="1" dirty="0" smtClean="0">
                <a:solidFill>
                  <a:srgbClr val="000000"/>
                </a:solidFill>
                <a:latin typeface="+mj-ea"/>
                <a:ea typeface="+mj-ea"/>
              </a:rPr>
              <a:t>模型误差</a:t>
            </a:r>
          </a:p>
        </p:txBody>
      </p:sp>
      <p:sp>
        <p:nvSpPr>
          <p:cNvPr id="24593" name="圆角矩形标注 22"/>
          <p:cNvSpPr>
            <a:spLocks noChangeArrowheads="1"/>
          </p:cNvSpPr>
          <p:nvPr/>
        </p:nvSpPr>
        <p:spPr bwMode="auto">
          <a:xfrm>
            <a:off x="4500563" y="3046413"/>
            <a:ext cx="2447925" cy="1055687"/>
          </a:xfrm>
          <a:prstGeom prst="wedgeRoundRectCallout">
            <a:avLst>
              <a:gd name="adj1" fmla="val -111079"/>
              <a:gd name="adj2" fmla="val 31243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charset="0"/>
              <a:buNone/>
              <a:defRPr/>
            </a:pPr>
            <a:r>
              <a:rPr kumimoji="0" lang="zh-CN" altLang="en-US" sz="2400" b="1" dirty="0" smtClean="0">
                <a:solidFill>
                  <a:srgbClr val="000000"/>
                </a:solidFill>
                <a:latin typeface="+mj-ea"/>
                <a:ea typeface="+mj-ea"/>
              </a:rPr>
              <a:t>方法误差或称为</a:t>
            </a:r>
            <a:r>
              <a:rPr kumimoji="0"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截断误差</a:t>
            </a:r>
          </a:p>
        </p:txBody>
      </p:sp>
      <p:sp>
        <p:nvSpPr>
          <p:cNvPr id="24594" name="圆角矩形标注 23"/>
          <p:cNvSpPr>
            <a:spLocks noChangeArrowheads="1"/>
          </p:cNvSpPr>
          <p:nvPr/>
        </p:nvSpPr>
        <p:spPr bwMode="auto">
          <a:xfrm>
            <a:off x="4724400" y="4465638"/>
            <a:ext cx="1476375" cy="679450"/>
          </a:xfrm>
          <a:prstGeom prst="wedgeRoundRectCallout">
            <a:avLst>
              <a:gd name="adj1" fmla="val -165888"/>
              <a:gd name="adj2" fmla="val 11148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charset="0"/>
              <a:buNone/>
              <a:defRPr/>
            </a:pPr>
            <a:r>
              <a:rPr kumimoji="0" lang="zh-CN" altLang="en-US" sz="2400" b="1" dirty="0" smtClean="0">
                <a:solidFill>
                  <a:srgbClr val="000000"/>
                </a:solidFill>
                <a:latin typeface="+mj-ea"/>
                <a:ea typeface="+mj-ea"/>
              </a:rPr>
              <a:t>观测误差</a:t>
            </a:r>
          </a:p>
        </p:txBody>
      </p:sp>
      <p:sp>
        <p:nvSpPr>
          <p:cNvPr id="24595" name="圆角矩形标注 24"/>
          <p:cNvSpPr>
            <a:spLocks noChangeArrowheads="1"/>
          </p:cNvSpPr>
          <p:nvPr/>
        </p:nvSpPr>
        <p:spPr bwMode="auto">
          <a:xfrm>
            <a:off x="4986338" y="5772150"/>
            <a:ext cx="1476375" cy="671513"/>
          </a:xfrm>
          <a:prstGeom prst="wedgeRoundRectCallout">
            <a:avLst>
              <a:gd name="adj1" fmla="val -179390"/>
              <a:gd name="adj2" fmla="val -30406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charset="0"/>
              <a:buNone/>
              <a:defRPr/>
            </a:pPr>
            <a:r>
              <a:rPr kumimoji="0"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舍入误差</a:t>
            </a:r>
          </a:p>
        </p:txBody>
      </p:sp>
    </p:spTree>
    <p:extLst>
      <p:ext uri="{BB962C8B-B14F-4D97-AF65-F5344CB8AC3E}">
        <p14:creationId xmlns:p14="http://schemas.microsoft.com/office/powerpoint/2010/main" val="299539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24592" grpId="0" animBg="1"/>
      <p:bldP spid="24593" grpId="0" animBg="1"/>
      <p:bldP spid="24594" grpId="0" animBg="1"/>
      <p:bldP spid="245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二</a:t>
              </a:r>
            </a:p>
          </p:txBody>
        </p:sp>
      </p:grpSp>
      <p:sp>
        <p:nvSpPr>
          <p:cNvPr id="30723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误差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874713" y="1528763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误差来源与分类</a:t>
            </a:r>
          </a:p>
        </p:txBody>
      </p:sp>
      <p:sp>
        <p:nvSpPr>
          <p:cNvPr id="30726" name="Text Box 2"/>
          <p:cNvSpPr txBox="1">
            <a:spLocks noChangeArrowheads="1"/>
          </p:cNvSpPr>
          <p:nvPr/>
        </p:nvSpPr>
        <p:spPr bwMode="auto">
          <a:xfrm>
            <a:off x="87313" y="2349500"/>
            <a:ext cx="8805862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en-US" sz="2800" b="1">
                <a:solidFill>
                  <a:srgbClr val="C00000"/>
                </a:solidFill>
              </a:rPr>
              <a:t>模型误差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  由实际问题抽象出数学模型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要简化许多条件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往往够忽略了很多次要因素，这就不可避免地要产生误差。</a:t>
            </a:r>
            <a:endParaRPr lang="en-US" altLang="zh-CN" sz="28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0727" name="Rectangle 14"/>
          <p:cNvSpPr>
            <a:spLocks noChangeArrowheads="1"/>
          </p:cNvSpPr>
          <p:nvPr/>
        </p:nvSpPr>
        <p:spPr bwMode="auto">
          <a:xfrm>
            <a:off x="1219200" y="4992688"/>
            <a:ext cx="1758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实际问题</a:t>
            </a:r>
          </a:p>
        </p:txBody>
      </p:sp>
      <p:sp>
        <p:nvSpPr>
          <p:cNvPr id="30728" name="Rectangle 14"/>
          <p:cNvSpPr>
            <a:spLocks noChangeArrowheads="1"/>
          </p:cNvSpPr>
          <p:nvPr/>
        </p:nvSpPr>
        <p:spPr bwMode="auto">
          <a:xfrm>
            <a:off x="4932363" y="4992688"/>
            <a:ext cx="16557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数学模型</a:t>
            </a:r>
          </a:p>
        </p:txBody>
      </p:sp>
      <p:sp>
        <p:nvSpPr>
          <p:cNvPr id="30729" name="右箭头 1"/>
          <p:cNvSpPr>
            <a:spLocks noChangeArrowheads="1"/>
          </p:cNvSpPr>
          <p:nvPr/>
        </p:nvSpPr>
        <p:spPr bwMode="auto">
          <a:xfrm>
            <a:off x="3052763" y="5100638"/>
            <a:ext cx="1654175" cy="485775"/>
          </a:xfrm>
          <a:prstGeom prst="rightArrow">
            <a:avLst>
              <a:gd name="adj1" fmla="val 50000"/>
              <a:gd name="adj2" fmla="val 49959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endParaRPr kumimoji="0" lang="en-US" altLang="zh-CN" sz="100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endParaRPr kumimoji="0" lang="en-US" altLang="zh-CN" sz="100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endParaRPr kumimoji="0" lang="zh-CN" altLang="en-US" sz="100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pic>
        <p:nvPicPr>
          <p:cNvPr id="30730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3789363"/>
            <a:ext cx="91757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1" name="矩形 1"/>
          <p:cNvSpPr>
            <a:spLocks noChangeArrowheads="1"/>
          </p:cNvSpPr>
          <p:nvPr/>
        </p:nvSpPr>
        <p:spPr bwMode="auto">
          <a:xfrm>
            <a:off x="350838" y="5732463"/>
            <a:ext cx="8353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例如自由落体运动方程（</a:t>
            </a:r>
            <a:r>
              <a:rPr lang="en-US" altLang="zh-CN" sz="2800" b="1" dirty="0">
                <a:latin typeface="宋体" pitchFamily="2" charset="-122"/>
              </a:rPr>
              <a:t>S=1/2gt</a:t>
            </a:r>
            <a:r>
              <a:rPr lang="en-US" altLang="zh-CN" sz="2800" b="1" baseline="30000" dirty="0">
                <a:latin typeface="宋体" pitchFamily="2" charset="-122"/>
              </a:rPr>
              <a:t>2</a:t>
            </a:r>
            <a:r>
              <a:rPr lang="zh-CN" altLang="en-US" sz="2800" b="1" dirty="0">
                <a:latin typeface="宋体" pitchFamily="2" charset="-122"/>
              </a:rPr>
              <a:t>，忽略了空气阻力）</a:t>
            </a:r>
          </a:p>
        </p:txBody>
      </p:sp>
    </p:spTree>
    <p:extLst>
      <p:ext uri="{BB962C8B-B14F-4D97-AF65-F5344CB8AC3E}">
        <p14:creationId xmlns:p14="http://schemas.microsoft.com/office/powerpoint/2010/main" val="18598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二</a:t>
              </a:r>
            </a:p>
          </p:txBody>
        </p:sp>
      </p:grpSp>
      <p:sp>
        <p:nvSpPr>
          <p:cNvPr id="31747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误差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31749" name="Rectangle 14"/>
          <p:cNvSpPr>
            <a:spLocks noChangeArrowheads="1"/>
          </p:cNvSpPr>
          <p:nvPr/>
        </p:nvSpPr>
        <p:spPr bwMode="auto">
          <a:xfrm>
            <a:off x="874713" y="1528763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误差来源与分类</a:t>
            </a:r>
          </a:p>
        </p:txBody>
      </p:sp>
      <p:sp>
        <p:nvSpPr>
          <p:cNvPr id="31750" name="Text Box 2"/>
          <p:cNvSpPr txBox="1">
            <a:spLocks noChangeArrowheads="1"/>
          </p:cNvSpPr>
          <p:nvPr/>
        </p:nvSpPr>
        <p:spPr bwMode="auto">
          <a:xfrm>
            <a:off x="87313" y="2254250"/>
            <a:ext cx="8610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en-US" sz="2800" b="1">
                <a:solidFill>
                  <a:srgbClr val="C00000"/>
                </a:solidFill>
              </a:rPr>
              <a:t>观测误差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    一般数学问题包含若干个参数，它们是通过观测得到的，受观测手段的限制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得到的数据必然有误差。</a:t>
            </a:r>
            <a:endParaRPr lang="en-US" altLang="zh-CN" sz="2800" b="1">
              <a:solidFill>
                <a:srgbClr val="000000"/>
              </a:solidFill>
              <a:latin typeface="宋体" pitchFamily="2" charset="-122"/>
            </a:endParaRPr>
          </a:p>
        </p:txBody>
      </p:sp>
      <p:pic>
        <p:nvPicPr>
          <p:cNvPr id="3175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4341813"/>
            <a:ext cx="272097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4279900"/>
            <a:ext cx="2200275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4102100"/>
            <a:ext cx="2160588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375150"/>
            <a:ext cx="1893888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二</a:t>
              </a:r>
            </a:p>
          </p:txBody>
        </p:sp>
      </p:grpSp>
      <p:sp>
        <p:nvSpPr>
          <p:cNvPr id="32771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误差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32773" name="Rectangle 14"/>
          <p:cNvSpPr>
            <a:spLocks noChangeArrowheads="1"/>
          </p:cNvSpPr>
          <p:nvPr/>
        </p:nvSpPr>
        <p:spPr bwMode="auto">
          <a:xfrm>
            <a:off x="874713" y="1411288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误差来源与分类</a:t>
            </a:r>
          </a:p>
        </p:txBody>
      </p:sp>
      <p:sp>
        <p:nvSpPr>
          <p:cNvPr id="51206" name="Text Box 2"/>
          <p:cNvSpPr txBox="1">
            <a:spLocks noChangeArrowheads="1"/>
          </p:cNvSpPr>
          <p:nvPr/>
        </p:nvSpPr>
        <p:spPr bwMode="auto">
          <a:xfrm>
            <a:off x="214313" y="2084388"/>
            <a:ext cx="8605837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C00000"/>
                </a:solidFill>
              </a:rPr>
              <a:t>截断误差</a:t>
            </a: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    在求解的过程中，往往以近似替代，化繁为简，如用有限代替无限的过程所产生的误差，这样产生的误差称为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截断误差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51208" name="矩形 1"/>
          <p:cNvSpPr>
            <a:spLocks noChangeArrowheads="1"/>
          </p:cNvSpPr>
          <p:nvPr/>
        </p:nvSpPr>
        <p:spPr bwMode="auto">
          <a:xfrm>
            <a:off x="293688" y="4572000"/>
            <a:ext cx="816674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       </a:t>
            </a:r>
            <a:r>
              <a:rPr lang="zh-CN" altLang="en-US" sz="2800" b="1" dirty="0"/>
              <a:t>截断误差通常是指</a:t>
            </a:r>
            <a:r>
              <a:rPr lang="zh-CN" altLang="en-US" sz="2800" b="1" dirty="0">
                <a:solidFill>
                  <a:srgbClr val="FF0000"/>
                </a:solidFill>
              </a:rPr>
              <a:t>用一个基本表达式替换一个相当复杂的算术表达式</a:t>
            </a:r>
            <a:r>
              <a:rPr lang="zh-CN" altLang="en-US" sz="2800" b="1" dirty="0"/>
              <a:t>时所引起的误差。</a:t>
            </a:r>
          </a:p>
        </p:txBody>
      </p:sp>
    </p:spTree>
    <p:extLst>
      <p:ext uri="{BB962C8B-B14F-4D97-AF65-F5344CB8AC3E}">
        <p14:creationId xmlns:p14="http://schemas.microsoft.com/office/powerpoint/2010/main" val="277026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  <p:bldP spid="512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二</a:t>
              </a:r>
            </a:p>
          </p:txBody>
        </p:sp>
      </p:grpSp>
      <p:sp>
        <p:nvSpPr>
          <p:cNvPr id="33795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误差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07950" y="2305050"/>
            <a:ext cx="525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给定求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的函数   的运算。</a:t>
            </a:r>
          </a:p>
        </p:txBody>
      </p:sp>
      <p:graphicFrame>
        <p:nvGraphicFramePr>
          <p:cNvPr id="1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157567"/>
              </p:ext>
            </p:extLst>
          </p:nvPr>
        </p:nvGraphicFramePr>
        <p:xfrm>
          <a:off x="3419476" y="2276872"/>
          <a:ext cx="495204" cy="5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Equation" r:id="rId4" imgW="203112" imgH="228501" progId="Equation.DSMT4">
                  <p:embed/>
                </p:oleObj>
              </mc:Choice>
              <mc:Fallback>
                <p:oleObj name="Equation" r:id="rId4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6" y="2276872"/>
                        <a:ext cx="495204" cy="5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85738" y="2300288"/>
            <a:ext cx="727075" cy="523875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1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3800" name="Rectangle 14"/>
          <p:cNvSpPr>
            <a:spLocks noChangeArrowheads="1"/>
          </p:cNvSpPr>
          <p:nvPr/>
        </p:nvSpPr>
        <p:spPr bwMode="auto">
          <a:xfrm>
            <a:off x="828675" y="1509713"/>
            <a:ext cx="43561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800" b="1">
                <a:solidFill>
                  <a:srgbClr val="C00000"/>
                </a:solidFill>
              </a:rPr>
              <a:t>截断误差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71450" y="4624388"/>
            <a:ext cx="7856934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如何在计算机上利用有限的过程求解函数       ？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787900" y="5626100"/>
            <a:ext cx="381635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</a:rPr>
              <a:t>截断</a:t>
            </a:r>
            <a:r>
              <a:rPr lang="en-US" altLang="zh-CN" sz="2800" b="1">
                <a:solidFill>
                  <a:srgbClr val="FF0000"/>
                </a:solidFill>
              </a:rPr>
              <a:t>Taylor</a:t>
            </a:r>
            <a:r>
              <a:rPr lang="zh-CN" altLang="en-US" sz="2800" b="1">
                <a:solidFill>
                  <a:srgbClr val="FF0000"/>
                </a:solidFill>
              </a:rPr>
              <a:t>级数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418894"/>
              </p:ext>
            </p:extLst>
          </p:nvPr>
        </p:nvGraphicFramePr>
        <p:xfrm>
          <a:off x="6876256" y="4581128"/>
          <a:ext cx="536437" cy="597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Equation" r:id="rId6" imgW="203112" imgH="228501" progId="Equation.DSMT4">
                  <p:embed/>
                </p:oleObj>
              </mc:Choice>
              <mc:Fallback>
                <p:oleObj name="Equation" r:id="rId6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4581128"/>
                        <a:ext cx="536437" cy="597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330200" y="3429000"/>
            <a:ext cx="1697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无穷级数：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124075" y="3313113"/>
          <a:ext cx="6799263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Equation" r:id="rId7" imgW="2768600" imgH="482600" progId="Equation.DSMT4">
                  <p:embed/>
                </p:oleObj>
              </mc:Choice>
              <mc:Fallback>
                <p:oleObj name="Equation" r:id="rId7" imgW="27686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13113"/>
                        <a:ext cx="6799263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7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3" grpId="0" animBg="1"/>
      <p:bldP spid="25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二</a:t>
              </a:r>
            </a:p>
          </p:txBody>
        </p:sp>
      </p:grpSp>
      <p:sp>
        <p:nvSpPr>
          <p:cNvPr id="34819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误差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07950" y="1827213"/>
            <a:ext cx="4824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给定求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的函数   的运算 </a:t>
            </a:r>
          </a:p>
        </p:txBody>
      </p:sp>
      <p:graphicFrame>
        <p:nvGraphicFramePr>
          <p:cNvPr id="11" name="对象 1"/>
          <p:cNvGraphicFramePr>
            <a:graphicFrameLocks noChangeAspect="1"/>
          </p:cNvGraphicFramePr>
          <p:nvPr/>
        </p:nvGraphicFramePr>
        <p:xfrm>
          <a:off x="2949575" y="1773238"/>
          <a:ext cx="4699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" name="Equation" r:id="rId4" imgW="203112" imgH="228501" progId="Equation.DSMT4">
                  <p:embed/>
                </p:oleObj>
              </mc:Choice>
              <mc:Fallback>
                <p:oleObj name="Equation" r:id="rId4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1773238"/>
                        <a:ext cx="4699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7950" y="1833563"/>
            <a:ext cx="727075" cy="522287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1</a:t>
            </a:r>
            <a:endParaRPr lang="zh-CN" altLang="en-US" sz="28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858838" y="2717800"/>
            <a:ext cx="1697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无穷级数：</a:t>
            </a:r>
            <a:endParaRPr lang="zh-CN" altLang="en-US" sz="2400" b="1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411413" y="2492375"/>
          <a:ext cx="65532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" name="Equation" r:id="rId6" imgW="2768600" imgH="482600" progId="Equation.DSMT4">
                  <p:embed/>
                </p:oleObj>
              </mc:Choice>
              <mc:Fallback>
                <p:oleObj name="Equation" r:id="rId6" imgW="27686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492375"/>
                        <a:ext cx="65532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106363" y="3808413"/>
            <a:ext cx="3986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我们可用它的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前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cs typeface="Times New Roman" pitchFamily="18" charset="0"/>
              </a:rPr>
              <a:t>项和</a:t>
            </a:r>
            <a:r>
              <a:rPr lang="zh-CN" altLang="en-US" sz="2400" b="1" dirty="0">
                <a:solidFill>
                  <a:srgbClr val="000000"/>
                </a:solidFill>
                <a:cs typeface="Times New Roman" pitchFamily="18" charset="0"/>
              </a:rPr>
              <a:t>：</a:t>
            </a:r>
            <a:endParaRPr lang="zh-CN" altLang="en-US" sz="2400" b="1" dirty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50813" y="4749800"/>
            <a:ext cx="8742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cs typeface="Times New Roman" pitchFamily="18" charset="0"/>
              </a:rPr>
              <a:t>近似代替函数     ，则由</a:t>
            </a:r>
            <a:r>
              <a:rPr lang="en-US" altLang="zh-CN" sz="2400" b="1">
                <a:solidFill>
                  <a:srgbClr val="000000"/>
                </a:solidFill>
                <a:cs typeface="Times New Roman" pitchFamily="18" charset="0"/>
              </a:rPr>
              <a:t>Lagrange</a:t>
            </a:r>
            <a:r>
              <a:rPr lang="zh-CN" altLang="en-US" sz="2400" b="1">
                <a:solidFill>
                  <a:srgbClr val="000000"/>
                </a:solidFill>
                <a:cs typeface="Times New Roman" pitchFamily="18" charset="0"/>
              </a:rPr>
              <a:t>余项公式可知此方法的误差是</a:t>
            </a:r>
            <a:endParaRPr lang="zh-CN" altLang="en-US" sz="2400" b="1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101850" y="4773613"/>
          <a:ext cx="4603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" name="Equation" r:id="rId8" imgW="203112" imgH="228501" progId="Equation.DSMT4">
                  <p:embed/>
                </p:oleObj>
              </mc:Choice>
              <mc:Fallback>
                <p:oleObj name="Equation" r:id="rId8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773613"/>
                        <a:ext cx="4603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云形标注 20"/>
          <p:cNvSpPr/>
          <p:nvPr/>
        </p:nvSpPr>
        <p:spPr>
          <a:xfrm>
            <a:off x="6875463" y="5499100"/>
            <a:ext cx="2268537" cy="906463"/>
          </a:xfrm>
          <a:prstGeom prst="cloudCallout">
            <a:avLst>
              <a:gd name="adj1" fmla="val -73600"/>
              <a:gd name="adj2" fmla="val 1640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spc="100" dirty="0">
                <a:solidFill>
                  <a:srgbClr val="000000"/>
                </a:solidFill>
              </a:rPr>
              <a:t>截断误差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1288" y="2730500"/>
            <a:ext cx="546100" cy="523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554757"/>
              </p:ext>
            </p:extLst>
          </p:nvPr>
        </p:nvGraphicFramePr>
        <p:xfrm>
          <a:off x="3894931" y="3645024"/>
          <a:ext cx="45688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" name="Equation" r:id="rId9" imgW="1930320" imgH="419040" progId="Equation.DSMT4">
                  <p:embed/>
                </p:oleObj>
              </mc:Choice>
              <mc:Fallback>
                <p:oleObj name="Equation" r:id="rId9" imgW="1930320" imgH="4190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931" y="3645024"/>
                        <a:ext cx="4568825" cy="9858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004396"/>
              </p:ext>
            </p:extLst>
          </p:nvPr>
        </p:nvGraphicFramePr>
        <p:xfrm>
          <a:off x="655718" y="5499100"/>
          <a:ext cx="5551660" cy="104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" name="Equation" r:id="rId11" imgW="2705040" imgH="507960" progId="Equation.DSMT4">
                  <p:embed/>
                </p:oleObj>
              </mc:Choice>
              <mc:Fallback>
                <p:oleObj name="Equation" r:id="rId11" imgW="2705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5718" y="5499100"/>
                        <a:ext cx="5551660" cy="104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/>
      <p:bldP spid="16" grpId="0"/>
      <p:bldP spid="18" grpId="0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二</a:t>
              </a:r>
            </a:p>
          </p:txBody>
        </p:sp>
      </p:grpSp>
      <p:sp>
        <p:nvSpPr>
          <p:cNvPr id="35843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误差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35845" name="Rectangle 14"/>
          <p:cNvSpPr>
            <a:spLocks noChangeArrowheads="1"/>
          </p:cNvSpPr>
          <p:nvPr/>
        </p:nvSpPr>
        <p:spPr bwMode="auto">
          <a:xfrm>
            <a:off x="874713" y="1528763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误差来源与分类</a:t>
            </a:r>
          </a:p>
        </p:txBody>
      </p:sp>
      <p:sp>
        <p:nvSpPr>
          <p:cNvPr id="35846" name="Text Box 2"/>
          <p:cNvSpPr txBox="1">
            <a:spLocks noChangeArrowheads="1"/>
          </p:cNvSpPr>
          <p:nvPr/>
        </p:nvSpPr>
        <p:spPr bwMode="auto">
          <a:xfrm>
            <a:off x="107950" y="2173288"/>
            <a:ext cx="8496300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zh-CN" altLang="en-US" sz="2800" b="1">
                <a:solidFill>
                  <a:srgbClr val="C00000"/>
                </a:solidFill>
              </a:rPr>
              <a:t>舍入误差</a:t>
            </a:r>
          </a:p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在计算机上运算时受机器字长的限制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一般必须进行舍入，此时产生的误差称为舍入误差。</a:t>
            </a:r>
            <a:endParaRPr lang="en-US" altLang="zh-CN" sz="28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07950" y="4114800"/>
            <a:ext cx="828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用</a:t>
            </a:r>
            <a:r>
              <a:rPr lang="en-US" altLang="zh-CN" sz="2800" b="1">
                <a:solidFill>
                  <a:srgbClr val="000000"/>
                </a:solidFill>
                <a:cs typeface="Times New Roman" pitchFamily="18" charset="0"/>
              </a:rPr>
              <a:t>1.4142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近似代替   ，计算其产生的误差。</a:t>
            </a:r>
          </a:p>
        </p:txBody>
      </p:sp>
      <p:graphicFrame>
        <p:nvGraphicFramePr>
          <p:cNvPr id="1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018660"/>
              </p:ext>
            </p:extLst>
          </p:nvPr>
        </p:nvGraphicFramePr>
        <p:xfrm>
          <a:off x="3995739" y="4077072"/>
          <a:ext cx="660114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Equation" r:id="rId4" imgW="241091" imgH="215713" progId="Equation.DSMT4">
                  <p:embed/>
                </p:oleObj>
              </mc:Choice>
              <mc:Fallback>
                <p:oleObj name="Equation" r:id="rId4" imgW="241091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9" y="4077072"/>
                        <a:ext cx="660114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082675" y="4995863"/>
          <a:ext cx="69770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Equation" r:id="rId6" imgW="2501900" imgH="215900" progId="Equation.DSMT4">
                  <p:embed/>
                </p:oleObj>
              </mc:Choice>
              <mc:Fallback>
                <p:oleObj name="Equation" r:id="rId6" imgW="2501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4995863"/>
                        <a:ext cx="69770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927475" y="5846763"/>
          <a:ext cx="2952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Equation" r:id="rId8" imgW="952087" imgH="177723" progId="Equation.DSMT4">
                  <p:embed/>
                </p:oleObj>
              </mc:Choice>
              <mc:Fallback>
                <p:oleObj name="Equation" r:id="rId8" imgW="952087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5846763"/>
                        <a:ext cx="2952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云形标注 16"/>
          <p:cNvSpPr/>
          <p:nvPr/>
        </p:nvSpPr>
        <p:spPr>
          <a:xfrm>
            <a:off x="7026275" y="5605463"/>
            <a:ext cx="2016125" cy="777875"/>
          </a:xfrm>
          <a:prstGeom prst="cloudCallout">
            <a:avLst>
              <a:gd name="adj1" fmla="val -63996"/>
              <a:gd name="adj2" fmla="val 87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100" dirty="0">
                <a:solidFill>
                  <a:srgbClr val="000000"/>
                </a:solidFill>
              </a:rPr>
              <a:t>舍入误差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84150" y="4077072"/>
            <a:ext cx="727075" cy="523875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2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50825" y="4964113"/>
            <a:ext cx="546100" cy="5222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359274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750" y="7016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chemeClr val="accent2"/>
                </a:solidFill>
                <a:latin typeface="Arial" pitchFamily="34" charset="0"/>
                <a:ea typeface="隶书" pitchFamily="49" charset="-122"/>
              </a:rPr>
              <a:t>课程安排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585913"/>
            <a:ext cx="77724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Monotype Sorts"/>
              <a:buChar char="J"/>
              <a:defRPr/>
            </a:pPr>
            <a:r>
              <a:rPr lang="zh-CN" altLang="en-US" sz="4000" b="1" dirty="0" smtClean="0">
                <a:latin typeface="+mn-ea"/>
              </a:rPr>
              <a:t>学时</a:t>
            </a:r>
            <a:r>
              <a:rPr lang="en-US" altLang="zh-CN" sz="4000" b="1" dirty="0" smtClean="0">
                <a:latin typeface="+mn-ea"/>
              </a:rPr>
              <a:t>: 40</a:t>
            </a:r>
            <a:r>
              <a:rPr lang="zh-CN" altLang="en-US" sz="4000" b="1" dirty="0" smtClean="0">
                <a:latin typeface="+mn-ea"/>
              </a:rPr>
              <a:t>学时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Monotype Sorts"/>
              <a:buChar char="J"/>
              <a:defRPr/>
            </a:pPr>
            <a:r>
              <a:rPr lang="zh-CN" altLang="en-US" sz="4000" b="1" dirty="0" smtClean="0">
                <a:latin typeface="+mn-ea"/>
              </a:rPr>
              <a:t>安排：讲课</a:t>
            </a:r>
            <a:r>
              <a:rPr lang="en-US" altLang="zh-CN" sz="4000" b="1" dirty="0" smtClean="0">
                <a:latin typeface="+mn-ea"/>
              </a:rPr>
              <a:t>24</a:t>
            </a:r>
            <a:r>
              <a:rPr lang="zh-CN" altLang="en-US" sz="4000" b="1" dirty="0" smtClean="0">
                <a:latin typeface="+mn-ea"/>
              </a:rPr>
              <a:t>学时，上机</a:t>
            </a:r>
            <a:r>
              <a:rPr lang="en-US" altLang="zh-CN" sz="4000" b="1" dirty="0" smtClean="0">
                <a:latin typeface="+mn-ea"/>
              </a:rPr>
              <a:t>16</a:t>
            </a:r>
            <a:r>
              <a:rPr lang="zh-CN" altLang="en-US" sz="4000" b="1" dirty="0" smtClean="0">
                <a:latin typeface="+mn-ea"/>
              </a:rPr>
              <a:t>学时，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Monotype Sorts"/>
              <a:buChar char="J"/>
              <a:defRPr/>
            </a:pPr>
            <a:r>
              <a:rPr lang="zh-CN" altLang="en-US" sz="4000" b="1" dirty="0">
                <a:latin typeface="+mn-ea"/>
              </a:rPr>
              <a:t>考核要求：不得缺勤，实验报告必须齐备。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Monotype Sorts"/>
              <a:buChar char="J"/>
              <a:defRPr/>
            </a:pPr>
            <a:r>
              <a:rPr lang="zh-CN" altLang="en-US" sz="4000" b="1" dirty="0" smtClean="0">
                <a:latin typeface="+mn-ea"/>
              </a:rPr>
              <a:t>考核方式</a:t>
            </a:r>
            <a:r>
              <a:rPr lang="en-US" altLang="zh-CN" sz="4000" b="1" dirty="0" smtClean="0">
                <a:latin typeface="+mn-ea"/>
              </a:rPr>
              <a:t>: </a:t>
            </a:r>
            <a:r>
              <a:rPr lang="zh-CN" altLang="en-US" sz="4000" b="1" dirty="0" smtClean="0">
                <a:latin typeface="+mn-ea"/>
              </a:rPr>
              <a:t>平时成绩</a:t>
            </a:r>
            <a:r>
              <a:rPr lang="en-US" altLang="zh-CN" sz="4000" b="1" dirty="0" smtClean="0">
                <a:latin typeface="+mn-ea"/>
              </a:rPr>
              <a:t>10%+</a:t>
            </a:r>
            <a:r>
              <a:rPr lang="zh-CN" altLang="en-US" sz="4000" b="1" dirty="0" smtClean="0">
                <a:latin typeface="+mn-ea"/>
              </a:rPr>
              <a:t>上机实验</a:t>
            </a:r>
            <a:r>
              <a:rPr lang="en-US" altLang="zh-CN" sz="4000" b="1" dirty="0" smtClean="0">
                <a:latin typeface="+mn-ea"/>
              </a:rPr>
              <a:t>20%+</a:t>
            </a:r>
            <a:r>
              <a:rPr lang="zh-CN" altLang="en-US" sz="4000" b="1" dirty="0" smtClean="0">
                <a:latin typeface="+mn-ea"/>
              </a:rPr>
              <a:t>笔试</a:t>
            </a:r>
            <a:r>
              <a:rPr lang="en-US" altLang="zh-CN" sz="4000" b="1" dirty="0" smtClean="0">
                <a:latin typeface="+mn-ea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148922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rgbClr val="000000"/>
                  </a:solidFill>
                </a:rPr>
                <a:t>二</a:t>
              </a:r>
              <a:endParaRPr lang="zh-CN" altLang="en-US" sz="4400" noProof="1">
                <a:solidFill>
                  <a:srgbClr val="000000"/>
                </a:solidFill>
              </a:endParaRPr>
            </a:p>
          </p:txBody>
        </p:sp>
      </p:grpSp>
      <p:sp>
        <p:nvSpPr>
          <p:cNvPr id="36867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误差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6350" y="2084388"/>
            <a:ext cx="8748713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99CC"/>
              </a:buClr>
            </a:pPr>
            <a:r>
              <a:rPr lang="zh-CN" altLang="en-US" sz="2800" b="1" dirty="0">
                <a:solidFill>
                  <a:srgbClr val="C00000"/>
                </a:solidFill>
                <a:cs typeface="Times New Roman" pitchFamily="18" charset="0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cs typeface="Times New Roman" pitchFamily="18" charset="0"/>
              </a:rPr>
              <a:t>3.1 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设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为精确值，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个近似值，称</a:t>
            </a:r>
            <a:endParaRPr lang="en-US" altLang="zh-CN" sz="2800" b="1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ct val="200000"/>
              </a:lnSpc>
              <a:buClr>
                <a:srgbClr val="FF99CC"/>
              </a:buClr>
            </a:pP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                                                                               </a:t>
            </a:r>
          </a:p>
          <a:p>
            <a:pPr>
              <a:buClr>
                <a:srgbClr val="FF99CC"/>
              </a:buClr>
            </a:pP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为近似值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绝对误差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。误差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正可负。</a:t>
            </a:r>
            <a:endParaRPr lang="en-US" altLang="zh-CN" sz="28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36870" name="Rectangle 14"/>
          <p:cNvSpPr>
            <a:spLocks noChangeArrowheads="1"/>
          </p:cNvSpPr>
          <p:nvPr/>
        </p:nvSpPr>
        <p:spPr bwMode="auto">
          <a:xfrm>
            <a:off x="863600" y="1501774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绝对误差</a:t>
            </a:r>
          </a:p>
        </p:txBody>
      </p:sp>
      <p:sp>
        <p:nvSpPr>
          <p:cNvPr id="9" name="云形标注 8"/>
          <p:cNvSpPr/>
          <p:nvPr/>
        </p:nvSpPr>
        <p:spPr>
          <a:xfrm>
            <a:off x="5189538" y="2492375"/>
            <a:ext cx="2016125" cy="779463"/>
          </a:xfrm>
          <a:prstGeom prst="cloudCallout">
            <a:avLst>
              <a:gd name="adj1" fmla="val -75335"/>
              <a:gd name="adj2" fmla="val 201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100" dirty="0">
                <a:solidFill>
                  <a:srgbClr val="000000"/>
                </a:solidFill>
              </a:rPr>
              <a:t>绝对误差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4437063"/>
            <a:ext cx="91440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99CC"/>
              </a:buClr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ea typeface="宋体" charset="-122"/>
                <a:cs typeface="Times New Roman" pitchFamily="18" charset="0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ea typeface="宋体" charset="-122"/>
                <a:cs typeface="Times New Roman" pitchFamily="18" charset="0"/>
              </a:rPr>
              <a:t>3.2 </a:t>
            </a:r>
            <a:r>
              <a:rPr lang="zh-CN" altLang="en-US" sz="2800" b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设</a:t>
            </a:r>
            <a:r>
              <a:rPr lang="en-US" altLang="zh-CN" sz="2800" b="1" i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为精确值，</a:t>
            </a:r>
            <a:r>
              <a:rPr lang="en-US" altLang="zh-CN" sz="2800" b="1" i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为</a:t>
            </a:r>
            <a:r>
              <a:rPr lang="en-US" altLang="zh-CN" sz="2800" b="1" i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的一个近似值，若有常数</a:t>
            </a:r>
            <a:r>
              <a:rPr lang="en-US" altLang="zh-CN" sz="2800" b="1" i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800" b="1" i="1" spc="-100" baseline="-25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使得</a:t>
            </a:r>
            <a:endParaRPr lang="en-US" altLang="zh-CN" sz="2800" b="1" spc="-1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rgbClr val="FF99CC"/>
              </a:buClr>
              <a:defRPr/>
            </a:pPr>
            <a:endParaRPr lang="en-US" altLang="zh-CN" sz="2800" b="1" spc="-1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rgbClr val="FF99CC"/>
              </a:buClr>
              <a:defRPr/>
            </a:pPr>
            <a:endParaRPr lang="en-US" altLang="zh-CN" sz="2800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rgbClr val="FF99CC"/>
              </a:buClr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则</a:t>
            </a:r>
            <a:r>
              <a:rPr lang="en-US" altLang="zh-CN" sz="2800" b="1" i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800" b="1" i="1" spc="-100" baseline="-25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叫做近似值</a:t>
            </a:r>
            <a:r>
              <a:rPr lang="en-US" altLang="zh-CN" sz="28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绝对</a:t>
            </a:r>
            <a:r>
              <a:rPr lang="zh-CN" altLang="en-US" sz="2800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误差限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。它总是正数。</a:t>
            </a:r>
            <a:endParaRPr lang="en-US" altLang="zh-CN" sz="2800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165475" y="5013325"/>
          <a:ext cx="20542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3" imgW="647419" imgH="253890" progId="Equation.DSMT4">
                  <p:embed/>
                </p:oleObj>
              </mc:Choice>
              <mc:Fallback>
                <p:oleObj name="Equation" r:id="rId3" imgW="64741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5013325"/>
                        <a:ext cx="20542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对象 10"/>
          <p:cNvGraphicFramePr>
            <a:graphicFrameLocks noChangeAspect="1"/>
          </p:cNvGraphicFramePr>
          <p:nvPr/>
        </p:nvGraphicFramePr>
        <p:xfrm>
          <a:off x="3686175" y="2776538"/>
          <a:ext cx="863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5" imgW="342751" imgH="139639" progId="Equation.DSMT4">
                  <p:embed/>
                </p:oleObj>
              </mc:Choice>
              <mc:Fallback>
                <p:oleObj name="Equation" r:id="rId5" imgW="342751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2776538"/>
                        <a:ext cx="8636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云形标注 18"/>
          <p:cNvSpPr/>
          <p:nvPr/>
        </p:nvSpPr>
        <p:spPr>
          <a:xfrm>
            <a:off x="5802313" y="4938713"/>
            <a:ext cx="2303462" cy="722312"/>
          </a:xfrm>
          <a:prstGeom prst="cloudCallout">
            <a:avLst>
              <a:gd name="adj1" fmla="val -73033"/>
              <a:gd name="adj2" fmla="val 2669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00"/>
                </a:solidFill>
              </a:rPr>
              <a:t>绝对误差限</a:t>
            </a:r>
          </a:p>
        </p:txBody>
      </p:sp>
    </p:spTree>
    <p:extLst>
      <p:ext uri="{BB962C8B-B14F-4D97-AF65-F5344CB8AC3E}">
        <p14:creationId xmlns:p14="http://schemas.microsoft.com/office/powerpoint/2010/main" val="41104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0" grpId="0"/>
      <p:bldP spid="9" grpId="0" animBg="1"/>
      <p:bldP spid="15" grpId="0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323850" y="2060575"/>
          <a:ext cx="8077200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Picture2" r:id="rId4" imgW="2743200" imgH="1828800" progId="Word.Picture.8">
                  <p:embed/>
                </p:oleObj>
              </mc:Choice>
              <mc:Fallback>
                <p:oleObj name="Picture2" r:id="rId4" imgW="2743200" imgH="1828800" progId="Word.Picture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60575"/>
                        <a:ext cx="8077200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5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5" name="矩形 4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三</a:t>
              </a:r>
            </a:p>
          </p:txBody>
        </p:sp>
      </p:grpSp>
      <p:sp>
        <p:nvSpPr>
          <p:cNvPr id="38916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误差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38917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38918" name="Rectangle 14"/>
          <p:cNvSpPr>
            <a:spLocks noChangeArrowheads="1"/>
          </p:cNvSpPr>
          <p:nvPr/>
        </p:nvSpPr>
        <p:spPr bwMode="auto">
          <a:xfrm>
            <a:off x="863600" y="1557338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相对误差</a:t>
            </a:r>
          </a:p>
        </p:txBody>
      </p:sp>
    </p:spTree>
    <p:extLst>
      <p:ext uri="{BB962C8B-B14F-4D97-AF65-F5344CB8AC3E}">
        <p14:creationId xmlns:p14="http://schemas.microsoft.com/office/powerpoint/2010/main" val="3434442165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rgbClr val="000000"/>
                  </a:solidFill>
                </a:rPr>
                <a:t>二</a:t>
              </a:r>
              <a:endParaRPr lang="zh-CN" altLang="en-US" sz="4400" noProof="1">
                <a:solidFill>
                  <a:srgbClr val="000000"/>
                </a:solidFill>
              </a:endParaRPr>
            </a:p>
          </p:txBody>
        </p:sp>
      </p:grpSp>
      <p:sp>
        <p:nvSpPr>
          <p:cNvPr id="37891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误差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6350" y="2274888"/>
            <a:ext cx="8748713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99CC"/>
              </a:buClr>
            </a:pPr>
            <a:r>
              <a:rPr lang="zh-CN" alt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3.1 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，则将近似值的误差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与准确值的比值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   </a:t>
            </a:r>
          </a:p>
          <a:p>
            <a:pPr>
              <a:buClr>
                <a:srgbClr val="FF99CC"/>
              </a:buClr>
            </a:pPr>
            <a:endParaRPr lang="en-US" altLang="zh-CN" sz="2800" b="1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>
                <a:srgbClr val="FF99CC"/>
              </a:buClr>
            </a:pP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                                                                          </a:t>
            </a:r>
          </a:p>
          <a:p>
            <a:pPr>
              <a:buClr>
                <a:srgbClr val="FF99CC"/>
              </a:buClr>
            </a:pPr>
            <a:endParaRPr lang="en-US" altLang="zh-CN" sz="2800" b="1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>
                <a:srgbClr val="FF99CC"/>
              </a:buClr>
            </a:pP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称为近似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cs typeface="Times New Roman" pitchFamily="18" charset="0"/>
              </a:rPr>
              <a:t>相对误差。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相对误差也可正可负。</a:t>
            </a:r>
            <a:endParaRPr lang="en-US" altLang="zh-CN" sz="28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37894" name="Rectangle 14"/>
          <p:cNvSpPr>
            <a:spLocks noChangeArrowheads="1"/>
          </p:cNvSpPr>
          <p:nvPr/>
        </p:nvSpPr>
        <p:spPr bwMode="auto">
          <a:xfrm>
            <a:off x="863600" y="1557338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相对误差</a:t>
            </a:r>
          </a:p>
        </p:txBody>
      </p:sp>
      <p:sp>
        <p:nvSpPr>
          <p:cNvPr id="9" name="云形标注 8"/>
          <p:cNvSpPr/>
          <p:nvPr/>
        </p:nvSpPr>
        <p:spPr>
          <a:xfrm>
            <a:off x="5534025" y="2751138"/>
            <a:ext cx="1944688" cy="865187"/>
          </a:xfrm>
          <a:prstGeom prst="cloudCallout">
            <a:avLst>
              <a:gd name="adj1" fmla="val -86902"/>
              <a:gd name="adj2" fmla="val 1978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100" dirty="0">
                <a:solidFill>
                  <a:srgbClr val="000000"/>
                </a:solidFill>
              </a:rPr>
              <a:t>相对误差</a:t>
            </a:r>
          </a:p>
        </p:txBody>
      </p:sp>
      <p:graphicFrame>
        <p:nvGraphicFramePr>
          <p:cNvPr id="37896" name="对象 10"/>
          <p:cNvGraphicFramePr>
            <a:graphicFrameLocks noChangeAspect="1"/>
          </p:cNvGraphicFramePr>
          <p:nvPr/>
        </p:nvGraphicFramePr>
        <p:xfrm>
          <a:off x="3708400" y="2849563"/>
          <a:ext cx="1079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3" imgW="368140" imgH="393529" progId="Equation.DSMT4">
                  <p:embed/>
                </p:oleObj>
              </mc:Choice>
              <mc:Fallback>
                <p:oleObj name="Equation" r:id="rId3" imgW="36814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849563"/>
                        <a:ext cx="10795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6"/>
          <p:cNvSpPr>
            <a:spLocks noChangeArrowheads="1"/>
          </p:cNvSpPr>
          <p:nvPr/>
        </p:nvSpPr>
        <p:spPr bwMode="auto">
          <a:xfrm>
            <a:off x="71438" y="4654550"/>
            <a:ext cx="8748712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99CC"/>
              </a:buClr>
            </a:pPr>
            <a:r>
              <a:rPr lang="zh-CN" alt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3.2 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若相对误差的绝对值上界叫做</a:t>
            </a:r>
            <a:r>
              <a:rPr lang="zh-CN" altLang="en-US" sz="2800" b="1" dirty="0">
                <a:solidFill>
                  <a:srgbClr val="0000FF"/>
                </a:solidFill>
                <a:cs typeface="Times New Roman" pitchFamily="18" charset="0"/>
              </a:rPr>
              <a:t>相对误差限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   </a:t>
            </a:r>
          </a:p>
          <a:p>
            <a:pPr>
              <a:buClr>
                <a:srgbClr val="FF99CC"/>
              </a:buClr>
            </a:pPr>
            <a:endParaRPr lang="en-US" altLang="zh-CN" sz="2800" b="1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>
                <a:srgbClr val="FF99CC"/>
              </a:buClr>
            </a:pP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记为</a:t>
            </a:r>
            <a:endParaRPr lang="en-US" altLang="zh-CN" sz="28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6" name="云形标注 15"/>
          <p:cNvSpPr/>
          <p:nvPr/>
        </p:nvSpPr>
        <p:spPr>
          <a:xfrm>
            <a:off x="5789613" y="5276850"/>
            <a:ext cx="2447925" cy="1033463"/>
          </a:xfrm>
          <a:prstGeom prst="cloudCallout">
            <a:avLst>
              <a:gd name="adj1" fmla="val -70138"/>
              <a:gd name="adj2" fmla="val 2669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100" dirty="0">
                <a:solidFill>
                  <a:srgbClr val="000000"/>
                </a:solidFill>
              </a:rPr>
              <a:t>相对误差限</a:t>
            </a:r>
          </a:p>
        </p:txBody>
      </p:sp>
      <p:graphicFrame>
        <p:nvGraphicFramePr>
          <p:cNvPr id="37899" name="对象 10"/>
          <p:cNvGraphicFramePr>
            <a:graphicFrameLocks noChangeAspect="1"/>
          </p:cNvGraphicFramePr>
          <p:nvPr/>
        </p:nvGraphicFramePr>
        <p:xfrm>
          <a:off x="3333750" y="5334000"/>
          <a:ext cx="196056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5" imgW="711200" imgH="457200" progId="Equation.DSMT4">
                  <p:embed/>
                </p:oleObj>
              </mc:Choice>
              <mc:Fallback>
                <p:oleObj name="Equation" r:id="rId5" imgW="711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334000"/>
                        <a:ext cx="1960563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3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rgbClr val="000000"/>
                  </a:solidFill>
                </a:rPr>
                <a:t>二</a:t>
              </a:r>
              <a:endParaRPr lang="zh-CN" altLang="en-US" sz="4400" noProof="1">
                <a:solidFill>
                  <a:srgbClr val="000000"/>
                </a:solidFill>
              </a:endParaRPr>
            </a:p>
          </p:txBody>
        </p:sp>
      </p:grpSp>
      <p:sp>
        <p:nvSpPr>
          <p:cNvPr id="39939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误差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228600" y="1900238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1192213" y="1892300"/>
            <a:ext cx="748347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99CC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为精确值，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的一个近似值，有两个量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3.100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=3.000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310.0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=300.0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99CC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的绝对误差和相对误差。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609850" y="4292600"/>
            <a:ext cx="62992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如何判断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的近似数哪个误差更大？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3678237"/>
            <a:ext cx="2436813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28600" y="1988840"/>
            <a:ext cx="727075" cy="523875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3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78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69" grpId="0"/>
      <p:bldP spid="18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rgbClr val="000000"/>
                  </a:solidFill>
                </a:rPr>
                <a:t>二</a:t>
              </a:r>
              <a:endParaRPr lang="zh-CN" altLang="en-US" sz="4400" noProof="1">
                <a:solidFill>
                  <a:srgbClr val="000000"/>
                </a:solidFill>
              </a:endParaRPr>
            </a:p>
          </p:txBody>
        </p:sp>
      </p:grpSp>
      <p:sp>
        <p:nvSpPr>
          <p:cNvPr id="40963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误差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835025" y="1846263"/>
            <a:ext cx="7697788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99CC"/>
              </a:buClr>
            </a:pPr>
            <a:r>
              <a:rPr lang="zh-CN" altLang="en-US" sz="2400" b="1">
                <a:solidFill>
                  <a:srgbClr val="000000"/>
                </a:solidFill>
                <a:cs typeface="Times New Roman" pitchFamily="18" charset="0"/>
              </a:rPr>
              <a:t>由</a:t>
            </a:r>
            <a:r>
              <a:rPr lang="en-US" altLang="zh-CN" sz="2400" b="1" i="1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  <a:cs typeface="Times New Roman" pitchFamily="18" charset="0"/>
              </a:rPr>
              <a:t>=</a:t>
            </a:r>
            <a:r>
              <a:rPr lang="en-US" altLang="zh-CN" sz="2400" b="1">
                <a:solidFill>
                  <a:srgbClr val="000000"/>
                </a:solidFill>
                <a:cs typeface="Times New Roman" pitchFamily="18" charset="0"/>
              </a:rPr>
              <a:t>3.100</a:t>
            </a:r>
            <a:r>
              <a:rPr lang="zh-CN" altLang="en-US" sz="2400" b="1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sz="2400" b="1" i="1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cs typeface="Times New Roman" pitchFamily="18" charset="0"/>
              </a:rPr>
              <a:t>=3.000</a:t>
            </a:r>
            <a:r>
              <a:rPr lang="zh-CN" altLang="en-US" sz="2400" b="1">
                <a:solidFill>
                  <a:srgbClr val="000000"/>
                </a:solidFill>
                <a:cs typeface="Times New Roman" pitchFamily="18" charset="0"/>
              </a:rPr>
              <a:t>，则其绝对误差</a:t>
            </a:r>
            <a:r>
              <a:rPr lang="en-US" altLang="zh-CN" sz="2400" b="1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cs typeface="Times New Roman" pitchFamily="18" charset="0"/>
              </a:rPr>
              <a:t>：</a:t>
            </a:r>
            <a:endParaRPr lang="en-US" altLang="zh-CN" sz="2400" b="1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>
                <a:srgbClr val="FF99CC"/>
              </a:buClr>
            </a:pPr>
            <a:endParaRPr lang="en-US" altLang="zh-CN" sz="2400" b="1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>
                <a:srgbClr val="FF99CC"/>
              </a:buClr>
            </a:pPr>
            <a:endParaRPr lang="en-US" altLang="zh-CN" sz="2400" b="1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>
                <a:srgbClr val="FF99CC"/>
              </a:buClr>
            </a:pPr>
            <a:r>
              <a:rPr lang="zh-CN" altLang="en-US" sz="2400" b="1">
                <a:solidFill>
                  <a:srgbClr val="000000"/>
                </a:solidFill>
                <a:cs typeface="Times New Roman" pitchFamily="18" charset="0"/>
              </a:rPr>
              <a:t>由</a:t>
            </a:r>
            <a:r>
              <a:rPr lang="en-US" altLang="zh-CN" sz="2400" b="1" i="1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2400" b="1" i="1">
                <a:solidFill>
                  <a:srgbClr val="000000"/>
                </a:solidFill>
                <a:cs typeface="Times New Roman" pitchFamily="18" charset="0"/>
              </a:rPr>
              <a:t>=</a:t>
            </a:r>
            <a:r>
              <a:rPr lang="en-US" altLang="zh-CN" sz="2400" b="1">
                <a:solidFill>
                  <a:srgbClr val="000000"/>
                </a:solidFill>
                <a:cs typeface="Times New Roman" pitchFamily="18" charset="0"/>
              </a:rPr>
              <a:t>310.0</a:t>
            </a:r>
            <a:r>
              <a:rPr lang="zh-CN" altLang="en-US" sz="2400" b="1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 sz="2400" b="1" i="1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cs typeface="Times New Roman" pitchFamily="18" charset="0"/>
              </a:rPr>
              <a:t>=300.0</a:t>
            </a:r>
            <a:r>
              <a:rPr lang="zh-CN" altLang="en-US" sz="2400" b="1">
                <a:solidFill>
                  <a:srgbClr val="000000"/>
                </a:solidFill>
                <a:cs typeface="Times New Roman" pitchFamily="18" charset="0"/>
              </a:rPr>
              <a:t>，则其绝对误差</a:t>
            </a:r>
            <a:r>
              <a:rPr lang="en-US" altLang="zh-CN" sz="2400" b="1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cs typeface="Times New Roman" pitchFamily="18" charset="0"/>
              </a:rPr>
              <a:t>：</a:t>
            </a:r>
            <a:endParaRPr lang="en-US" altLang="zh-CN" sz="2400" b="1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>
                <a:srgbClr val="FF99CC"/>
              </a:buClr>
            </a:pPr>
            <a:endParaRPr lang="en-US" altLang="zh-CN" sz="2400" b="1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>
                <a:srgbClr val="FF99CC"/>
              </a:buClr>
            </a:pPr>
            <a:endParaRPr lang="en-US" altLang="zh-CN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84213" y="4151313"/>
            <a:ext cx="28082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99CC"/>
              </a:buClr>
              <a:defRPr/>
            </a:pPr>
            <a:r>
              <a:rPr lang="zh-CN" altLang="en-US" sz="2400" b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它们的相对误差为：</a:t>
            </a:r>
            <a:endParaRPr lang="en-US" altLang="zh-CN" sz="2400" b="1" spc="-1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174875" y="4678363"/>
          <a:ext cx="47196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" name="Equation" r:id="rId3" imgW="1790700" imgH="431800" progId="Equation.DSMT4">
                  <p:embed/>
                </p:oleObj>
              </mc:Choice>
              <mc:Fallback>
                <p:oleObj name="Equation" r:id="rId3" imgW="1790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4678363"/>
                        <a:ext cx="471963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对象 10"/>
          <p:cNvGraphicFramePr>
            <a:graphicFrameLocks noChangeAspect="1"/>
          </p:cNvGraphicFramePr>
          <p:nvPr/>
        </p:nvGraphicFramePr>
        <p:xfrm>
          <a:off x="3598863" y="2320925"/>
          <a:ext cx="19812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" name="Equation" r:id="rId5" imgW="749300" imgH="228600" progId="Equation.DSMT4">
                  <p:embed/>
                </p:oleObj>
              </mc:Choice>
              <mc:Fallback>
                <p:oleObj name="Equation" r:id="rId5" imgW="749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2320925"/>
                        <a:ext cx="19812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对象 15"/>
          <p:cNvGraphicFramePr>
            <a:graphicFrameLocks noChangeAspect="1"/>
          </p:cNvGraphicFramePr>
          <p:nvPr/>
        </p:nvGraphicFramePr>
        <p:xfrm>
          <a:off x="3563938" y="3429000"/>
          <a:ext cx="259238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2" name="Equation" r:id="rId7" imgW="1091726" imgH="241195" progId="Equation.DSMT4">
                  <p:embed/>
                </p:oleObj>
              </mc:Choice>
              <mc:Fallback>
                <p:oleObj name="Equation" r:id="rId7" imgW="109172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429000"/>
                        <a:ext cx="2592387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87563" y="5734050"/>
          <a:ext cx="4919662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3" name="Equation" r:id="rId9" imgW="1828800" imgH="431800" progId="Equation.DSMT4">
                  <p:embed/>
                </p:oleObj>
              </mc:Choice>
              <mc:Fallback>
                <p:oleObj name="Equation" r:id="rId9" imgW="1828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5734050"/>
                        <a:ext cx="4919662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标注 18"/>
          <p:cNvSpPr/>
          <p:nvPr/>
        </p:nvSpPr>
        <p:spPr bwMode="auto">
          <a:xfrm>
            <a:off x="6346825" y="2252663"/>
            <a:ext cx="1476375" cy="574675"/>
          </a:xfrm>
          <a:prstGeom prst="wedgeRoundRectCallout">
            <a:avLst>
              <a:gd name="adj1" fmla="val -108373"/>
              <a:gd name="adj2" fmla="val 138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100" dirty="0">
                <a:solidFill>
                  <a:srgbClr val="000000"/>
                </a:solidFill>
              </a:rPr>
              <a:t>绝对误差</a:t>
            </a:r>
          </a:p>
        </p:txBody>
      </p:sp>
      <p:sp>
        <p:nvSpPr>
          <p:cNvPr id="20" name="圆角矩形标注 19"/>
          <p:cNvSpPr/>
          <p:nvPr/>
        </p:nvSpPr>
        <p:spPr bwMode="auto">
          <a:xfrm>
            <a:off x="6875463" y="3492500"/>
            <a:ext cx="1476375" cy="576263"/>
          </a:xfrm>
          <a:prstGeom prst="wedgeRoundRectCallout">
            <a:avLst>
              <a:gd name="adj1" fmla="val -105549"/>
              <a:gd name="adj2" fmla="val 1427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100" dirty="0">
                <a:solidFill>
                  <a:srgbClr val="000000"/>
                </a:solidFill>
              </a:rPr>
              <a:t>绝对误差</a:t>
            </a:r>
          </a:p>
        </p:txBody>
      </p:sp>
      <p:sp>
        <p:nvSpPr>
          <p:cNvPr id="21" name="圆角矩形标注 20"/>
          <p:cNvSpPr/>
          <p:nvPr/>
        </p:nvSpPr>
        <p:spPr bwMode="auto">
          <a:xfrm>
            <a:off x="7254875" y="4710113"/>
            <a:ext cx="1476375" cy="574675"/>
          </a:xfrm>
          <a:prstGeom prst="wedgeRoundRectCallout">
            <a:avLst>
              <a:gd name="adj1" fmla="val -82264"/>
              <a:gd name="adj2" fmla="val 4093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100" dirty="0">
                <a:solidFill>
                  <a:srgbClr val="000000"/>
                </a:solidFill>
              </a:rPr>
              <a:t>相对误差</a:t>
            </a:r>
          </a:p>
        </p:txBody>
      </p:sp>
      <p:sp>
        <p:nvSpPr>
          <p:cNvPr id="22" name="圆角矩形标注 21"/>
          <p:cNvSpPr/>
          <p:nvPr/>
        </p:nvSpPr>
        <p:spPr bwMode="auto">
          <a:xfrm>
            <a:off x="7451725" y="5878513"/>
            <a:ext cx="1476375" cy="574675"/>
          </a:xfrm>
          <a:prstGeom prst="wedgeRoundRectCallout">
            <a:avLst>
              <a:gd name="adj1" fmla="val -90686"/>
              <a:gd name="adj2" fmla="val 1427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100" dirty="0">
                <a:solidFill>
                  <a:srgbClr val="000000"/>
                </a:solidFill>
              </a:rPr>
              <a:t>相对误差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38113" y="1866900"/>
            <a:ext cx="546100" cy="523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127358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 animBg="1"/>
      <p:bldP spid="21" grpId="0" animBg="1"/>
      <p:bldP spid="22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rgbClr val="000000"/>
                  </a:solidFill>
                </a:rPr>
                <a:t>二</a:t>
              </a:r>
              <a:endParaRPr lang="zh-CN" altLang="en-US" sz="4400" noProof="1">
                <a:solidFill>
                  <a:srgbClr val="000000"/>
                </a:solidFill>
              </a:endParaRPr>
            </a:p>
          </p:txBody>
        </p:sp>
      </p:grpSp>
      <p:sp>
        <p:nvSpPr>
          <p:cNvPr id="41987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误差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71438" y="1589088"/>
            <a:ext cx="6588125" cy="5103812"/>
          </a:xfrm>
          <a:prstGeom prst="cloudCallout">
            <a:avLst>
              <a:gd name="adj1" fmla="val 52252"/>
              <a:gd name="adj2" fmla="val 9275"/>
            </a:avLst>
          </a:prstGeom>
          <a:solidFill>
            <a:srgbClr val="94FBFE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spc="100" dirty="0">
                <a:solidFill>
                  <a:srgbClr val="0000FF"/>
                </a:solidFill>
              </a:rPr>
              <a:t>绝对误差</a:t>
            </a:r>
            <a:r>
              <a:rPr lang="zh-CN" altLang="en-US" sz="2400" b="1" spc="100" dirty="0">
                <a:solidFill>
                  <a:srgbClr val="FF0000"/>
                </a:solidFill>
              </a:rPr>
              <a:t>有较大变化，</a:t>
            </a:r>
            <a:r>
              <a:rPr lang="zh-CN" altLang="en-US" sz="2400" b="1" spc="100" dirty="0">
                <a:solidFill>
                  <a:srgbClr val="0000FF"/>
                </a:solidFill>
              </a:rPr>
              <a:t>相对误差</a:t>
            </a:r>
            <a:r>
              <a:rPr lang="zh-CN" altLang="en-US" sz="2400" b="1" spc="100" dirty="0">
                <a:solidFill>
                  <a:srgbClr val="FF0000"/>
                </a:solidFill>
              </a:rPr>
              <a:t>相同。作为精确值的度量，</a:t>
            </a:r>
            <a:r>
              <a:rPr lang="zh-CN" altLang="en-US" sz="2400" b="1" spc="100" dirty="0">
                <a:solidFill>
                  <a:srgbClr val="0000FF"/>
                </a:solidFill>
              </a:rPr>
              <a:t>绝对误差</a:t>
            </a:r>
            <a:r>
              <a:rPr lang="zh-CN" altLang="en-US" sz="2400" b="1" spc="100" dirty="0">
                <a:solidFill>
                  <a:srgbClr val="FF0000"/>
                </a:solidFill>
              </a:rPr>
              <a:t>可能会引起误会，而</a:t>
            </a:r>
            <a:r>
              <a:rPr lang="zh-CN" altLang="en-US" sz="2400" b="1" spc="100" dirty="0">
                <a:solidFill>
                  <a:srgbClr val="0000FF"/>
                </a:solidFill>
              </a:rPr>
              <a:t>相对误差</a:t>
            </a:r>
            <a:r>
              <a:rPr lang="zh-CN" altLang="en-US" sz="2400" b="1" spc="100" dirty="0">
                <a:solidFill>
                  <a:srgbClr val="FF0000"/>
                </a:solidFill>
              </a:rPr>
              <a:t>由于考虑到准确值本身的大小而更有意义。</a:t>
            </a:r>
          </a:p>
        </p:txBody>
      </p:sp>
      <p:pic>
        <p:nvPicPr>
          <p:cNvPr id="4199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3429000"/>
            <a:ext cx="2189162" cy="274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8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rgbClr val="000000"/>
                  </a:solidFill>
                </a:rPr>
                <a:t>二</a:t>
              </a:r>
              <a:endParaRPr lang="zh-CN" altLang="en-US" sz="4400" noProof="1">
                <a:solidFill>
                  <a:srgbClr val="000000"/>
                </a:solidFill>
              </a:endParaRPr>
            </a:p>
          </p:txBody>
        </p:sp>
      </p:grpSp>
      <p:sp>
        <p:nvSpPr>
          <p:cNvPr id="43011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误差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204788" y="2852738"/>
            <a:ext cx="8748712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99CC"/>
              </a:buClr>
            </a:pP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为精确值，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的一个近似值，表示为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99CC"/>
              </a:buClr>
            </a:pPr>
            <a:endParaRPr lang="en-US" altLang="zh-CN" sz="2800" b="1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>
                <a:srgbClr val="FF99CC"/>
              </a:buClr>
            </a:pPr>
            <a:endParaRPr lang="en-US" altLang="zh-CN" sz="28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3014" name="Rectangle 14"/>
          <p:cNvSpPr>
            <a:spLocks noChangeArrowheads="1"/>
          </p:cNvSpPr>
          <p:nvPr/>
        </p:nvSpPr>
        <p:spPr bwMode="auto">
          <a:xfrm>
            <a:off x="863600" y="1557338"/>
            <a:ext cx="4716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有效数字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28600" y="4205288"/>
            <a:ext cx="7512050" cy="203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99CC"/>
              </a:buClr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        如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果其绝对误差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限</a:t>
            </a:r>
            <a:endParaRPr lang="en-US" altLang="zh-CN" sz="28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99CC"/>
              </a:buClr>
              <a:defRPr/>
            </a:pPr>
            <a:endParaRPr lang="en-US" altLang="zh-CN" sz="2800" b="1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99CC"/>
              </a:buClr>
              <a:defRPr/>
            </a:pPr>
            <a:r>
              <a:rPr lang="zh-CN" altLang="en-US" sz="2800" b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为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具有</a:t>
            </a:r>
            <a:r>
              <a:rPr lang="en-US" altLang="zh-CN" sz="2800" b="1" i="1" spc="-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800" b="1" spc="-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位有效数字</a:t>
            </a:r>
            <a:r>
              <a:rPr lang="zh-CN" altLang="en-US" sz="2800" b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的近似数。</a:t>
            </a:r>
            <a:endParaRPr lang="en-US" altLang="zh-CN" sz="2800" b="1" spc="-1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114680"/>
              </p:ext>
            </p:extLst>
          </p:nvPr>
        </p:nvGraphicFramePr>
        <p:xfrm>
          <a:off x="1885950" y="3429000"/>
          <a:ext cx="55578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4" imgW="1523880" imgH="241200" progId="Equation.DSMT4">
                  <p:embed/>
                </p:oleObj>
              </mc:Choice>
              <mc:Fallback>
                <p:oleObj name="Equation" r:id="rId4" imgW="1523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429000"/>
                        <a:ext cx="5557838" cy="8397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52922"/>
              </p:ext>
            </p:extLst>
          </p:nvPr>
        </p:nvGraphicFramePr>
        <p:xfrm>
          <a:off x="4265613" y="4365625"/>
          <a:ext cx="37782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6" imgW="1282680" imgH="393480" progId="Equation.DSMT4">
                  <p:embed/>
                </p:oleObj>
              </mc:Choice>
              <mc:Fallback>
                <p:oleObj name="Equation" r:id="rId6" imgW="1282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4365625"/>
                        <a:ext cx="3778250" cy="11620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6"/>
          <p:cNvSpPr>
            <a:spLocks noChangeArrowheads="1"/>
          </p:cNvSpPr>
          <p:nvPr/>
        </p:nvSpPr>
        <p:spPr bwMode="auto">
          <a:xfrm>
            <a:off x="73025" y="2252663"/>
            <a:ext cx="78120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Clr>
                <a:srgbClr val="FF99CC"/>
              </a:buClr>
              <a:buFont typeface="Wingdings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cs typeface="Times New Roman" pitchFamily="18" charset="0"/>
              </a:rPr>
              <a:t>在工程上，误差的概念就转化为有效数字。</a:t>
            </a:r>
            <a:endParaRPr lang="en-US" altLang="zh-CN" sz="2800" b="1">
              <a:solidFill>
                <a:srgbClr val="0000FF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1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43608" y="1081088"/>
            <a:ext cx="7200799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计算</a:t>
            </a:r>
            <a:r>
              <a:rPr lang="en-US" altLang="zh-CN" sz="3600" b="1" dirty="0">
                <a:solidFill>
                  <a:srgbClr val="FF0000"/>
                </a:solidFill>
              </a:rPr>
              <a:t>3.1416</a:t>
            </a:r>
            <a:r>
              <a:rPr lang="zh-CN" altLang="en-US" sz="3600" b="1" dirty="0">
                <a:solidFill>
                  <a:srgbClr val="FF0000"/>
                </a:solidFill>
              </a:rPr>
              <a:t>作为圆周率</a:t>
            </a:r>
            <a:r>
              <a:rPr lang="en-US" altLang="zh-CN" sz="3600" b="1" dirty="0">
                <a:solidFill>
                  <a:srgbClr val="FF0000"/>
                </a:solidFill>
              </a:rPr>
              <a:t>π</a:t>
            </a:r>
            <a:r>
              <a:rPr lang="zh-CN" altLang="en-US" sz="3600" b="1" dirty="0">
                <a:solidFill>
                  <a:srgbClr val="FF0000"/>
                </a:solidFill>
              </a:rPr>
              <a:t>的近似值有几位有效数字。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750712"/>
              </p:ext>
            </p:extLst>
          </p:nvPr>
        </p:nvGraphicFramePr>
        <p:xfrm>
          <a:off x="1259632" y="2564904"/>
          <a:ext cx="29257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3" imgW="1155199" imgH="177723" progId="Equation.DSMT4">
                  <p:embed/>
                </p:oleObj>
              </mc:Choice>
              <mc:Fallback>
                <p:oleObj name="Equation" r:id="rId3" imgW="1155199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564904"/>
                        <a:ext cx="292576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5921" y="1157288"/>
            <a:ext cx="727075" cy="523875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4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2063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99593" y="1081088"/>
            <a:ext cx="741682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计算</a:t>
            </a:r>
            <a:r>
              <a:rPr lang="en-US" altLang="zh-CN" sz="3600" b="1" dirty="0">
                <a:solidFill>
                  <a:srgbClr val="FF0000"/>
                </a:solidFill>
              </a:rPr>
              <a:t>3.1416</a:t>
            </a:r>
            <a:r>
              <a:rPr lang="zh-CN" altLang="en-US" sz="3600" b="1" dirty="0">
                <a:solidFill>
                  <a:srgbClr val="FF0000"/>
                </a:solidFill>
              </a:rPr>
              <a:t>作为圆周率</a:t>
            </a:r>
            <a:r>
              <a:rPr lang="en-US" altLang="zh-CN" sz="3600" b="1" dirty="0">
                <a:solidFill>
                  <a:srgbClr val="FF0000"/>
                </a:solidFill>
              </a:rPr>
              <a:t>π</a:t>
            </a:r>
            <a:r>
              <a:rPr lang="zh-CN" altLang="en-US" sz="3600" b="1" dirty="0">
                <a:solidFill>
                  <a:srgbClr val="FF0000"/>
                </a:solidFill>
              </a:rPr>
              <a:t>的近似值有几位有效数字。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92907" y="5387479"/>
            <a:ext cx="68675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99CC"/>
              </a:buClr>
              <a:defRPr/>
            </a:pPr>
            <a:r>
              <a:rPr lang="zh-CN" altLang="en-US" b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称                          为</a:t>
            </a:r>
            <a:r>
              <a:rPr lang="zh-CN" altLang="en-US" b="1" spc="-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具有</a:t>
            </a:r>
            <a:r>
              <a:rPr lang="en-US" altLang="zh-CN" b="1" spc="-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b="1" spc="-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位有效数字</a:t>
            </a:r>
            <a:r>
              <a:rPr lang="zh-CN" altLang="en-US" b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的</a:t>
            </a:r>
            <a:endParaRPr lang="en-US" altLang="zh-CN" b="1" spc="-1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buClr>
                <a:srgbClr val="FF99CC"/>
              </a:buClr>
              <a:defRPr/>
            </a:pPr>
            <a:r>
              <a:rPr lang="zh-CN" altLang="en-US" b="1" spc="-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近似数。</a:t>
            </a:r>
            <a:endParaRPr lang="en-US" altLang="zh-CN" b="1" spc="-1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405896"/>
              </p:ext>
            </p:extLst>
          </p:nvPr>
        </p:nvGraphicFramePr>
        <p:xfrm>
          <a:off x="4633492" y="1681163"/>
          <a:ext cx="2647958" cy="49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" name="Equation" r:id="rId3" imgW="1155199" imgH="177723" progId="Equation.DSMT4">
                  <p:embed/>
                </p:oleObj>
              </mc:Choice>
              <mc:Fallback>
                <p:oleObj name="Equation" r:id="rId3" imgW="1155199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492" y="1681163"/>
                        <a:ext cx="2647958" cy="490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64568"/>
              </p:ext>
            </p:extLst>
          </p:nvPr>
        </p:nvGraphicFramePr>
        <p:xfrm>
          <a:off x="3549253" y="2677479"/>
          <a:ext cx="19018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" name="Equation" r:id="rId5" imgW="774364" imgH="203112" progId="Equation.DSMT4">
                  <p:embed/>
                </p:oleObj>
              </mc:Choice>
              <mc:Fallback>
                <p:oleObj name="Equation" r:id="rId5" imgW="77436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253" y="2677479"/>
                        <a:ext cx="19018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矩形 6"/>
          <p:cNvSpPr>
            <a:spLocks noChangeArrowheads="1"/>
          </p:cNvSpPr>
          <p:nvPr/>
        </p:nvSpPr>
        <p:spPr bwMode="auto">
          <a:xfrm>
            <a:off x="1789882" y="2717296"/>
            <a:ext cx="15343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cs typeface="Times New Roman" pitchFamily="18" charset="0"/>
              </a:rPr>
              <a:t>近似数 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6661"/>
              </p:ext>
            </p:extLst>
          </p:nvPr>
        </p:nvGraphicFramePr>
        <p:xfrm>
          <a:off x="2381895" y="3390404"/>
          <a:ext cx="5986462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" name="Equation" r:id="rId7" imgW="2044700" imgH="685800" progId="Equation.DSMT4">
                  <p:embed/>
                </p:oleObj>
              </mc:Choice>
              <mc:Fallback>
                <p:oleObj name="Equation" r:id="rId7" imgW="20447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895" y="3390404"/>
                        <a:ext cx="5986462" cy="209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矩形 8"/>
          <p:cNvSpPr>
            <a:spLocks noChangeArrowheads="1"/>
          </p:cNvSpPr>
          <p:nvPr/>
        </p:nvSpPr>
        <p:spPr bwMode="auto">
          <a:xfrm>
            <a:off x="1818332" y="3404691"/>
            <a:ext cx="5966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99CC"/>
              </a:buClr>
            </a:pPr>
            <a:r>
              <a:rPr lang="zh-CN" altLang="en-US" sz="3200" b="1">
                <a:solidFill>
                  <a:srgbClr val="000000"/>
                </a:solidFill>
                <a:cs typeface="Times New Roman" pitchFamily="18" charset="0"/>
              </a:rPr>
              <a:t>则</a:t>
            </a:r>
            <a:endParaRPr lang="en-US" altLang="zh-CN" sz="3200" b="1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0912"/>
              </p:ext>
            </p:extLst>
          </p:nvPr>
        </p:nvGraphicFramePr>
        <p:xfrm>
          <a:off x="2414970" y="5318075"/>
          <a:ext cx="18732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5" name="Equation" r:id="rId9" imgW="774364" imgH="203112" progId="Equation.DSMT4">
                  <p:embed/>
                </p:oleObj>
              </mc:Choice>
              <mc:Fallback>
                <p:oleObj name="Equation" r:id="rId9" imgW="77436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970" y="5318075"/>
                        <a:ext cx="18732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21"/>
          <p:cNvSpPr>
            <a:spLocks noChangeArrowheads="1"/>
          </p:cNvSpPr>
          <p:nvPr/>
        </p:nvSpPr>
        <p:spPr bwMode="auto">
          <a:xfrm>
            <a:off x="107504" y="2716284"/>
            <a:ext cx="596900" cy="5857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07504" y="1157288"/>
            <a:ext cx="727075" cy="523875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4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642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68615" grpId="0"/>
      <p:bldP spid="68617" grpId="0"/>
      <p:bldP spid="13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611188" y="998538"/>
            <a:ext cx="828198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endParaRPr lang="en-US" altLang="zh-CN" sz="5400" b="1">
              <a:solidFill>
                <a:srgbClr val="FF0033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5400" b="1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400" b="1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5400" b="1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章 数值计算引论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2" y="2600517"/>
            <a:ext cx="4767263" cy="30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2533424"/>
            <a:ext cx="42484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85800" indent="-6858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400" b="1" dirty="0">
                <a:solidFill>
                  <a:srgbClr val="000000"/>
                </a:solidFill>
                <a:latin typeface="宋体" pitchFamily="2" charset="-122"/>
              </a:rPr>
              <a:t>数值计算方法</a:t>
            </a:r>
            <a:endParaRPr lang="en-US" altLang="zh-CN" sz="4400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400" b="1" dirty="0">
                <a:solidFill>
                  <a:srgbClr val="000000"/>
                </a:solidFill>
                <a:latin typeface="宋体" pitchFamily="2" charset="-122"/>
              </a:rPr>
              <a:t>误差</a:t>
            </a:r>
            <a:endParaRPr lang="en-US" altLang="zh-CN" sz="4400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400" b="1" u="sng" dirty="0">
                <a:solidFill>
                  <a:srgbClr val="FF0000"/>
                </a:solidFill>
              </a:rPr>
              <a:t>数值稳定性</a:t>
            </a:r>
            <a:endParaRPr lang="en-US" altLang="zh-CN" sz="4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3238" y="9810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000" dirty="0">
                <a:solidFill>
                  <a:schemeClr val="accent2"/>
                </a:solidFill>
                <a:latin typeface="Arial" pitchFamily="34" charset="0"/>
                <a:ea typeface="隶书" pitchFamily="49" charset="-122"/>
              </a:rPr>
              <a:t>课程介绍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7838" y="1817688"/>
            <a:ext cx="8229600" cy="312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40000"/>
              </a:lnSpc>
              <a:buClr>
                <a:schemeClr val="accent2"/>
              </a:buClr>
              <a:buFont typeface="Symbol" pitchFamily="18" charset="2"/>
              <a:buChar char="ª"/>
              <a:defRPr/>
            </a:pPr>
            <a:r>
              <a:rPr lang="zh-CN" altLang="en-US" sz="4000" b="1" dirty="0" smtClean="0">
                <a:latin typeface="+mn-ea"/>
              </a:rPr>
              <a:t>目标：了解数值计算方法，能够熟练掌握非线性方程的数值解法</a:t>
            </a:r>
            <a:r>
              <a:rPr lang="zh-CN" altLang="en-US" sz="4000" b="1" dirty="0">
                <a:latin typeface="+mn-ea"/>
              </a:rPr>
              <a:t>、线性方程组的数值解法、</a:t>
            </a:r>
            <a:r>
              <a:rPr lang="zh-CN" altLang="en-US" sz="4000" b="1" dirty="0" smtClean="0">
                <a:latin typeface="+mn-ea"/>
              </a:rPr>
              <a:t>插值法、 曲线拟合的最小二乘法</a:t>
            </a:r>
            <a:r>
              <a:rPr lang="en-US" altLang="zh-CN" sz="4000" b="1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5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34"/>
          <p:cNvSpPr>
            <a:spLocks noChangeArrowheads="1"/>
          </p:cNvSpPr>
          <p:nvPr/>
        </p:nvSpPr>
        <p:spPr bwMode="auto">
          <a:xfrm>
            <a:off x="216025" y="1896709"/>
            <a:ext cx="9108503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kumimoji="0" lang="zh-CN" altLang="en-US" sz="2800" b="1" dirty="0">
                <a:solidFill>
                  <a:srgbClr val="FF0000"/>
                </a:solidFill>
                <a:latin typeface="宋体" charset="-122"/>
              </a:rPr>
              <a:t>一个好的、有效数值计算方法的评价标准</a:t>
            </a:r>
            <a:r>
              <a:rPr kumimoji="0" lang="en-US" altLang="zh-CN" sz="2800" b="1" dirty="0">
                <a:solidFill>
                  <a:srgbClr val="FF0000"/>
                </a:solidFill>
                <a:latin typeface="宋体" charset="-122"/>
              </a:rPr>
              <a:t>——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                                               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其</a:t>
            </a:r>
            <a:r>
              <a:rPr lang="zh-CN" altLang="en-US" sz="2800" b="1" dirty="0">
                <a:solidFill>
                  <a:srgbClr val="FF0000"/>
                </a:solidFill>
              </a:rPr>
              <a:t>核心为</a:t>
            </a:r>
            <a:r>
              <a:rPr lang="en-US" altLang="zh-CN" sz="2800" b="1" dirty="0">
                <a:solidFill>
                  <a:srgbClr val="FF0000"/>
                </a:solidFill>
              </a:rPr>
              <a:t>: </a:t>
            </a:r>
            <a:r>
              <a:rPr lang="zh-CN" altLang="en-US" sz="2800" b="1" dirty="0">
                <a:solidFill>
                  <a:srgbClr val="FF0000"/>
                </a:solidFill>
              </a:rPr>
              <a:t>“快”、“准”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075882" y="4849996"/>
            <a:ext cx="3074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误差小</a:t>
            </a:r>
            <a:r>
              <a:rPr lang="en-US" altLang="zh-CN" sz="2800" b="1" dirty="0">
                <a:solidFill>
                  <a:srgbClr val="FF0000"/>
                </a:solidFill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</a:rPr>
              <a:t> 稳定性好</a:t>
            </a:r>
          </a:p>
        </p:txBody>
      </p:sp>
      <p:sp>
        <p:nvSpPr>
          <p:cNvPr id="6" name="下箭头 5"/>
          <p:cNvSpPr>
            <a:spLocks noChangeArrowheads="1"/>
          </p:cNvSpPr>
          <p:nvPr/>
        </p:nvSpPr>
        <p:spPr bwMode="auto">
          <a:xfrm>
            <a:off x="6443788" y="3697868"/>
            <a:ext cx="431800" cy="1056216"/>
          </a:xfrm>
          <a:prstGeom prst="downArrow">
            <a:avLst>
              <a:gd name="adj1" fmla="val 50000"/>
              <a:gd name="adj2" fmla="val 50034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buFont typeface="Arial" charset="0"/>
              <a:buNone/>
            </a:pPr>
            <a:endParaRPr kumimoji="0" lang="zh-CN" altLang="en-US" sz="1000">
              <a:latin typeface="Arial" charset="0"/>
              <a:ea typeface="华文中宋" pitchFamily="2" charset="-122"/>
            </a:endParaRPr>
          </a:p>
        </p:txBody>
      </p:sp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6156176" y="2334652"/>
            <a:ext cx="914400" cy="1219200"/>
          </a:xfrm>
          <a:prstGeom prst="ellipse">
            <a:avLst/>
          </a:prstGeom>
          <a:solidFill>
            <a:srgbClr val="C00000">
              <a:alpha val="0"/>
            </a:srgbClr>
          </a:solidFill>
          <a:ln w="38100" algn="ctr">
            <a:solidFill>
              <a:srgbClr val="D121BC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buFont typeface="Arial" charset="0"/>
              <a:buNone/>
            </a:pPr>
            <a:endParaRPr kumimoji="0" lang="zh-CN" altLang="en-US" sz="1000">
              <a:latin typeface="Arial" charset="0"/>
              <a:ea typeface="华文中宋" pitchFamily="2" charset="-122"/>
            </a:endParaRPr>
          </a:p>
        </p:txBody>
      </p: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9" name="矩形 8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0" name="椭圆 9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chemeClr val="tx1"/>
                  </a:solidFill>
                </a:rPr>
                <a:t>三</a:t>
              </a:r>
              <a:endParaRPr lang="zh-CN" altLang="en-US" sz="4400" noProof="1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Arial" charset="0"/>
                <a:ea typeface="华文中宋" pitchFamily="2" charset="-122"/>
              </a:rPr>
              <a:t> 数值稳定性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44624" y="192422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18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5" grpId="0"/>
      <p:bldP spid="6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chemeClr val="tx1"/>
                  </a:solidFill>
                </a:rPr>
                <a:t>三</a:t>
              </a:r>
              <a:endParaRPr lang="zh-CN" altLang="en-US" sz="4400" noProof="1">
                <a:solidFill>
                  <a:schemeClr val="tx1"/>
                </a:solidFill>
              </a:endParaRPr>
            </a:p>
          </p:txBody>
        </p:sp>
      </p:grpSp>
      <p:sp>
        <p:nvSpPr>
          <p:cNvPr id="22531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Arial" charset="0"/>
                <a:ea typeface="华文中宋" pitchFamily="2" charset="-122"/>
              </a:rPr>
              <a:t> 数值稳定性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228600" y="14393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44037" name="矩形 1"/>
          <p:cNvSpPr>
            <a:spLocks noChangeArrowheads="1"/>
          </p:cNvSpPr>
          <p:nvPr/>
        </p:nvSpPr>
        <p:spPr bwMode="auto">
          <a:xfrm>
            <a:off x="1057275" y="1411817"/>
            <a:ext cx="8153400" cy="161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A50021"/>
                </a:solidFill>
                <a:latin typeface="宋体" charset="-122"/>
              </a:rPr>
              <a:t>1</a:t>
            </a:r>
            <a:r>
              <a:rPr lang="zh-CN" altLang="en-US" sz="3600" b="1" dirty="0">
                <a:solidFill>
                  <a:srgbClr val="A50021"/>
                </a:solidFill>
                <a:latin typeface="宋体" charset="-122"/>
              </a:rPr>
              <a:t>、自然界中的“蝴蝶效应 ”</a:t>
            </a:r>
            <a:endParaRPr lang="en-US" altLang="zh-CN" sz="3600" b="1" dirty="0">
              <a:solidFill>
                <a:srgbClr val="A50021"/>
              </a:solidFill>
              <a:latin typeface="宋体" charset="-122"/>
            </a:endParaRPr>
          </a:p>
          <a:p>
            <a:r>
              <a:rPr lang="en-US" altLang="zh-CN" sz="2800" b="1" dirty="0"/>
              <a:t>——</a:t>
            </a:r>
            <a:r>
              <a:rPr lang="zh-CN" altLang="en-US" sz="2800" b="1" dirty="0"/>
              <a:t>亚洲蝴蝶拍拍翅膀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将使风和日丽的美洲几个月后出现狂风暴雨</a:t>
            </a:r>
            <a:r>
              <a:rPr lang="en-US" altLang="zh-CN" sz="2800" b="1" dirty="0"/>
              <a:t>?</a:t>
            </a:r>
            <a:r>
              <a:rPr lang="zh-CN" altLang="en-US" sz="2800" b="1" dirty="0"/>
              <a:t>！</a:t>
            </a: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4" y="3068960"/>
            <a:ext cx="7824788" cy="319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71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chemeClr val="tx1"/>
                  </a:solidFill>
                </a:rPr>
                <a:t>三</a:t>
              </a:r>
              <a:endParaRPr lang="zh-CN" altLang="en-US" sz="4400" noProof="1">
                <a:solidFill>
                  <a:schemeClr val="tx1"/>
                </a:solidFill>
              </a:endParaRPr>
            </a:p>
          </p:txBody>
        </p:sp>
      </p:grpSp>
      <p:sp>
        <p:nvSpPr>
          <p:cNvPr id="23555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Arial" charset="0"/>
                <a:ea typeface="华文中宋" pitchFamily="2" charset="-122"/>
              </a:rPr>
              <a:t>数值稳定性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228600" y="14393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45061" name="矩形 1"/>
          <p:cNvSpPr>
            <a:spLocks noChangeArrowheads="1"/>
          </p:cNvSpPr>
          <p:nvPr/>
        </p:nvSpPr>
        <p:spPr bwMode="auto">
          <a:xfrm>
            <a:off x="827088" y="1458385"/>
            <a:ext cx="74168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A50021"/>
                </a:solidFill>
                <a:latin typeface="宋体" charset="-122"/>
              </a:rPr>
              <a:t>2</a:t>
            </a:r>
            <a:r>
              <a:rPr lang="zh-CN" altLang="en-US" sz="3600" b="1">
                <a:solidFill>
                  <a:srgbClr val="A50021"/>
                </a:solidFill>
                <a:latin typeface="宋体" charset="-122"/>
              </a:rPr>
              <a:t>、军事和政治领域中的“蝴蝶效应”</a:t>
            </a:r>
          </a:p>
        </p:txBody>
      </p:sp>
      <p:sp>
        <p:nvSpPr>
          <p:cNvPr id="45062" name="矩形 1"/>
          <p:cNvSpPr>
            <a:spLocks noChangeArrowheads="1"/>
          </p:cNvSpPr>
          <p:nvPr/>
        </p:nvSpPr>
        <p:spPr bwMode="auto">
          <a:xfrm>
            <a:off x="107950" y="2357967"/>
            <a:ext cx="5486400" cy="3323987"/>
          </a:xfrm>
          <a:prstGeom prst="rect">
            <a:avLst/>
          </a:prstGeom>
          <a:solidFill>
            <a:srgbClr val="7EEF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/>
              <a:t>丢失一颗钉子，坏了一只蹄铁；</a:t>
            </a:r>
            <a:endParaRPr lang="en-US" altLang="zh-CN" sz="2800" b="1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/>
              <a:t>坏了一只蹄铁，折了一匹战马；</a:t>
            </a:r>
            <a:endParaRPr lang="en-US" altLang="zh-CN" sz="2800" b="1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/>
              <a:t>折了一匹战马，伤了一位骑士；</a:t>
            </a:r>
            <a:endParaRPr lang="en-US" altLang="zh-CN" sz="2800" b="1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/>
              <a:t>伤了一位骑士，输了一场战斗；</a:t>
            </a:r>
            <a:endParaRPr lang="en-US" altLang="zh-CN" sz="2800" b="1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/>
              <a:t>输了一场战争，亡了一个帝国。</a:t>
            </a:r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83" y="2799514"/>
            <a:ext cx="3384550" cy="286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619750" y="2329716"/>
            <a:ext cx="338455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细节决定成败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45062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chemeClr val="tx1"/>
                  </a:solidFill>
                </a:rPr>
                <a:t>三</a:t>
              </a:r>
              <a:endParaRPr lang="zh-CN" altLang="en-US" sz="4400" noProof="1">
                <a:solidFill>
                  <a:schemeClr val="tx1"/>
                </a:solidFill>
              </a:endParaRPr>
            </a:p>
          </p:txBody>
        </p:sp>
      </p:grpSp>
      <p:sp>
        <p:nvSpPr>
          <p:cNvPr id="24579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Arial" charset="0"/>
                <a:ea typeface="华文中宋" pitchFamily="2" charset="-122"/>
              </a:rPr>
              <a:t>数值稳定性</a:t>
            </a: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228600" y="14393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0" y="1333501"/>
            <a:ext cx="8027988" cy="5524500"/>
          </a:xfrm>
          <a:prstGeom prst="cloudCallout">
            <a:avLst>
              <a:gd name="adj1" fmla="val 40439"/>
              <a:gd name="adj2" fmla="val 30579"/>
            </a:avLst>
          </a:prstGeom>
          <a:solidFill>
            <a:srgbClr val="AFF5F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        什么是蝴蝶效应</a:t>
            </a:r>
            <a:r>
              <a:rPr lang="en-US" altLang="zh-CN" sz="2400" b="1" dirty="0">
                <a:solidFill>
                  <a:srgbClr val="FF0000"/>
                </a:solidFill>
              </a:rPr>
              <a:t>?</a:t>
            </a:r>
          </a:p>
          <a:p>
            <a:pPr>
              <a:defRPr/>
            </a:pPr>
            <a:r>
              <a:rPr lang="zh-CN" altLang="en-US" sz="2200" b="1" dirty="0">
                <a:solidFill>
                  <a:srgbClr val="0000FF"/>
                </a:solidFill>
              </a:rPr>
              <a:t>美国麻省理工学院气象学家洛伦兹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(Lorenz)</a:t>
            </a:r>
            <a:r>
              <a:rPr lang="zh-CN" altLang="en-US" sz="2200" b="1" dirty="0">
                <a:solidFill>
                  <a:srgbClr val="0000FF"/>
                </a:solidFill>
              </a:rPr>
              <a:t>为了预报天气</a:t>
            </a:r>
            <a:r>
              <a:rPr lang="en-US" altLang="zh-CN" sz="2200" b="1" dirty="0">
                <a:solidFill>
                  <a:srgbClr val="0000FF"/>
                </a:solidFill>
              </a:rPr>
              <a:t>,</a:t>
            </a:r>
            <a:r>
              <a:rPr lang="zh-CN" altLang="en-US" sz="2200" b="1" dirty="0">
                <a:solidFill>
                  <a:srgbClr val="0000FF"/>
                </a:solidFill>
              </a:rPr>
              <a:t>他用计算机求解仿真地球大气的</a:t>
            </a:r>
            <a:r>
              <a:rPr lang="en-US" altLang="zh-CN" sz="2200" b="1" dirty="0">
                <a:solidFill>
                  <a:srgbClr val="0000FF"/>
                </a:solidFill>
              </a:rPr>
              <a:t>13</a:t>
            </a:r>
            <a:r>
              <a:rPr lang="zh-CN" altLang="en-US" sz="2200" b="1" dirty="0">
                <a:solidFill>
                  <a:srgbClr val="0000FF"/>
                </a:solidFill>
              </a:rPr>
              <a:t>个方程式。为了更细致地考察结果</a:t>
            </a:r>
            <a:r>
              <a:rPr lang="en-US" altLang="zh-CN" sz="2200" b="1" dirty="0">
                <a:solidFill>
                  <a:srgbClr val="0000FF"/>
                </a:solidFill>
              </a:rPr>
              <a:t>,</a:t>
            </a:r>
            <a:r>
              <a:rPr lang="zh-CN" altLang="en-US" sz="2200" b="1" dirty="0">
                <a:solidFill>
                  <a:srgbClr val="0000FF"/>
                </a:solidFill>
              </a:rPr>
              <a:t>他把一个中间解取出</a:t>
            </a:r>
            <a:r>
              <a:rPr lang="en-US" altLang="zh-CN" sz="2200" b="1" dirty="0">
                <a:solidFill>
                  <a:srgbClr val="0000FF"/>
                </a:solidFill>
              </a:rPr>
              <a:t>,</a:t>
            </a:r>
            <a:r>
              <a:rPr lang="zh-CN" altLang="en-US" sz="2200" b="1" dirty="0">
                <a:solidFill>
                  <a:srgbClr val="0000FF"/>
                </a:solidFill>
              </a:rPr>
              <a:t>提高精度再送回。而当他喝了杯咖啡以后回来再看时竟大吃一惊：本来很小的差异</a:t>
            </a:r>
            <a:r>
              <a:rPr lang="en-US" altLang="zh-CN" sz="2200" b="1" dirty="0">
                <a:solidFill>
                  <a:srgbClr val="0000FF"/>
                </a:solidFill>
              </a:rPr>
              <a:t>,</a:t>
            </a:r>
            <a:r>
              <a:rPr lang="zh-CN" altLang="en-US" sz="2200" b="1" dirty="0">
                <a:solidFill>
                  <a:srgbClr val="0000FF"/>
                </a:solidFill>
              </a:rPr>
              <a:t>结果却偏离了十万八千里！计算机没有毛病</a:t>
            </a:r>
            <a:r>
              <a:rPr lang="en-US" altLang="zh-CN" sz="2200" b="1" dirty="0">
                <a:solidFill>
                  <a:srgbClr val="0000FF"/>
                </a:solidFill>
              </a:rPr>
              <a:t>,</a:t>
            </a:r>
            <a:r>
              <a:rPr lang="zh-CN" altLang="en-US" sz="2200" b="1" dirty="0">
                <a:solidFill>
                  <a:srgbClr val="0000FF"/>
                </a:solidFill>
              </a:rPr>
              <a:t>于是</a:t>
            </a:r>
            <a:r>
              <a:rPr lang="en-US" altLang="zh-CN" sz="2200" b="1" dirty="0">
                <a:solidFill>
                  <a:srgbClr val="0000FF"/>
                </a:solidFill>
              </a:rPr>
              <a:t>,</a:t>
            </a:r>
            <a:r>
              <a:rPr lang="zh-CN" altLang="en-US" sz="2200" b="1" dirty="0">
                <a:solidFill>
                  <a:srgbClr val="0000FF"/>
                </a:solidFill>
              </a:rPr>
              <a:t>洛伦兹</a:t>
            </a:r>
            <a:r>
              <a:rPr lang="en-US" altLang="zh-CN" sz="2200" b="1" dirty="0">
                <a:solidFill>
                  <a:srgbClr val="0000FF"/>
                </a:solidFill>
              </a:rPr>
              <a:t>(Lorenz)</a:t>
            </a:r>
            <a:r>
              <a:rPr lang="zh-CN" altLang="en-US" sz="2200" b="1" dirty="0">
                <a:solidFill>
                  <a:srgbClr val="0000FF"/>
                </a:solidFill>
              </a:rPr>
              <a:t>认定</a:t>
            </a:r>
            <a:r>
              <a:rPr lang="en-US" altLang="zh-CN" sz="2200" b="1" dirty="0">
                <a:solidFill>
                  <a:srgbClr val="0000FF"/>
                </a:solidFill>
              </a:rPr>
              <a:t>,</a:t>
            </a:r>
            <a:r>
              <a:rPr lang="zh-CN" altLang="en-US" sz="2200" b="1" dirty="0">
                <a:solidFill>
                  <a:srgbClr val="0000FF"/>
                </a:solidFill>
              </a:rPr>
              <a:t>他发现了新的现象：“</a:t>
            </a:r>
            <a:r>
              <a:rPr lang="zh-CN" altLang="en-US" sz="2200" b="1" dirty="0">
                <a:solidFill>
                  <a:srgbClr val="FF0000"/>
                </a:solidFill>
              </a:rPr>
              <a:t>对初始值的极端不稳定性</a:t>
            </a:r>
            <a:r>
              <a:rPr lang="zh-CN" altLang="en-US" sz="2200" b="1" dirty="0">
                <a:solidFill>
                  <a:srgbClr val="0000FF"/>
                </a:solidFill>
              </a:rPr>
              <a:t>”</a:t>
            </a:r>
            <a:r>
              <a:rPr lang="en-US" altLang="zh-CN" sz="2200" b="1" dirty="0">
                <a:solidFill>
                  <a:srgbClr val="0000FF"/>
                </a:solidFill>
              </a:rPr>
              <a:t>,</a:t>
            </a:r>
            <a:r>
              <a:rPr lang="zh-CN" altLang="en-US" sz="2200" b="1" dirty="0">
                <a:solidFill>
                  <a:srgbClr val="0000FF"/>
                </a:solidFill>
              </a:rPr>
              <a:t>即：“</a:t>
            </a:r>
            <a:r>
              <a:rPr lang="zh-CN" altLang="en-US" sz="2200" b="1" dirty="0">
                <a:solidFill>
                  <a:srgbClr val="FF0000"/>
                </a:solidFill>
              </a:rPr>
              <a:t>混沌</a:t>
            </a:r>
            <a:r>
              <a:rPr lang="zh-CN" altLang="en-US" sz="2200" b="1" dirty="0">
                <a:solidFill>
                  <a:srgbClr val="0000FF"/>
                </a:solidFill>
              </a:rPr>
              <a:t>”</a:t>
            </a:r>
            <a:r>
              <a:rPr lang="en-US" altLang="zh-CN" sz="2200" b="1" dirty="0">
                <a:solidFill>
                  <a:srgbClr val="0000FF"/>
                </a:solidFill>
              </a:rPr>
              <a:t>,</a:t>
            </a:r>
            <a:r>
              <a:rPr lang="zh-CN" altLang="en-US" sz="2200" b="1" dirty="0">
                <a:solidFill>
                  <a:srgbClr val="0000FF"/>
                </a:solidFill>
              </a:rPr>
              <a:t>又 称“</a:t>
            </a:r>
            <a:r>
              <a:rPr lang="zh-CN" altLang="en-US" sz="2200" b="1" dirty="0">
                <a:solidFill>
                  <a:srgbClr val="FF0000"/>
                </a:solidFill>
              </a:rPr>
              <a:t>蝴蝶效应</a:t>
            </a:r>
            <a:r>
              <a:rPr lang="zh-CN" altLang="en-US" sz="2200" b="1" dirty="0">
                <a:solidFill>
                  <a:srgbClr val="0000FF"/>
                </a:solidFill>
              </a:rPr>
              <a:t>”。 </a:t>
            </a:r>
            <a:endParaRPr lang="en-US" altLang="zh-CN" sz="2200" b="1" dirty="0">
              <a:solidFill>
                <a:srgbClr val="0000FF"/>
              </a:solidFill>
            </a:endParaRPr>
          </a:p>
        </p:txBody>
      </p:sp>
      <p:pic>
        <p:nvPicPr>
          <p:cNvPr id="2458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9" y="4948768"/>
            <a:ext cx="1489075" cy="190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1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chemeClr val="tx1"/>
                  </a:solidFill>
                </a:rPr>
                <a:t>三</a:t>
              </a:r>
              <a:endParaRPr lang="zh-CN" altLang="en-US" sz="4400" noProof="1">
                <a:solidFill>
                  <a:schemeClr val="tx1"/>
                </a:solidFill>
              </a:endParaRPr>
            </a:p>
          </p:txBody>
        </p:sp>
      </p:grp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Arial" charset="0"/>
                <a:ea typeface="华文中宋" pitchFamily="2" charset="-122"/>
              </a:rPr>
              <a:t>数值稳定性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228600" y="14393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46085" name="矩形 1"/>
          <p:cNvSpPr>
            <a:spLocks noChangeArrowheads="1"/>
          </p:cNvSpPr>
          <p:nvPr/>
        </p:nvSpPr>
        <p:spPr bwMode="auto">
          <a:xfrm>
            <a:off x="467444" y="2252133"/>
            <a:ext cx="720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b="1" dirty="0" smtClean="0">
                <a:latin typeface="+mn-ea"/>
                <a:ea typeface="+mn-ea"/>
              </a:rPr>
              <a:t>用某一种数值方法求一个问题的数值解</a:t>
            </a:r>
            <a:r>
              <a:rPr lang="en-US" altLang="zh-CN" sz="2800" b="1" dirty="0" smtClean="0">
                <a:latin typeface="+mn-ea"/>
                <a:ea typeface="+mn-ea"/>
              </a:rPr>
              <a:t>,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85164" y="5085184"/>
            <a:ext cx="65103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        否则，出现与数值稳定相反的情况，则称之为</a:t>
            </a:r>
            <a:r>
              <a:rPr lang="zh-CN" altLang="en-US" sz="2800" b="1" dirty="0">
                <a:solidFill>
                  <a:srgbClr val="FF0000"/>
                </a:solidFill>
              </a:rPr>
              <a:t>数值不稳定的。</a:t>
            </a:r>
          </a:p>
        </p:txBody>
      </p:sp>
      <p:sp>
        <p:nvSpPr>
          <p:cNvPr id="26631" name="矩形 7"/>
          <p:cNvSpPr>
            <a:spLocks noChangeArrowheads="1"/>
          </p:cNvSpPr>
          <p:nvPr/>
        </p:nvSpPr>
        <p:spPr bwMode="auto">
          <a:xfrm>
            <a:off x="318219" y="2806700"/>
            <a:ext cx="706278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如果在方法的计算过程中舍入误差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在一定条件下能够得到控制</a:t>
            </a:r>
            <a:r>
              <a:rPr lang="zh-CN" altLang="en-US" sz="2800" b="1" dirty="0" smtClean="0">
                <a:latin typeface="+mn-ea"/>
                <a:ea typeface="+mn-ea"/>
              </a:rPr>
              <a:t>（或者说舍入误差的增长不影响产生可靠的结果），</a:t>
            </a:r>
            <a:r>
              <a:rPr lang="en-US" altLang="zh-CN" sz="2800" b="1" dirty="0" smtClean="0">
                <a:latin typeface="+mn-ea"/>
                <a:ea typeface="+mn-ea"/>
              </a:rPr>
              <a:t> </a:t>
            </a:r>
            <a:r>
              <a:rPr lang="zh-CN" altLang="en-US" sz="2800" b="1" dirty="0" smtClean="0">
                <a:latin typeface="+mn-ea"/>
                <a:ea typeface="+mn-ea"/>
              </a:rPr>
              <a:t>则称该方法是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数值稳定</a:t>
            </a:r>
            <a:r>
              <a:rPr lang="zh-CN" altLang="en-US" sz="2800" b="1" dirty="0" smtClean="0">
                <a:latin typeface="+mn-ea"/>
                <a:ea typeface="+mn-ea"/>
              </a:rPr>
              <a:t>的</a:t>
            </a:r>
            <a:r>
              <a:rPr lang="en-US" altLang="zh-CN" sz="2800" b="1" dirty="0" smtClean="0">
                <a:latin typeface="+mn-ea"/>
                <a:ea typeface="+mn-ea"/>
              </a:rPr>
              <a:t>;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792164" y="1411818"/>
            <a:ext cx="424973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3600" b="1">
                <a:solidFill>
                  <a:srgbClr val="A50021"/>
                </a:solidFill>
                <a:latin typeface="宋体" charset="-122"/>
              </a:rPr>
              <a:t>3. </a:t>
            </a:r>
            <a:r>
              <a:rPr lang="zh-CN" altLang="en-US" sz="3600" b="1">
                <a:solidFill>
                  <a:srgbClr val="A50021"/>
                </a:solidFill>
                <a:latin typeface="宋体" charset="-122"/>
              </a:rPr>
              <a:t>数值稳定性定义</a:t>
            </a:r>
          </a:p>
        </p:txBody>
      </p:sp>
    </p:spTree>
    <p:extLst>
      <p:ext uri="{BB962C8B-B14F-4D97-AF65-F5344CB8AC3E}">
        <p14:creationId xmlns:p14="http://schemas.microsoft.com/office/powerpoint/2010/main" val="346359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46085" grpId="0"/>
      <p:bldP spid="15" grpId="0"/>
      <p:bldP spid="26631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chemeClr val="tx1"/>
                  </a:solidFill>
                </a:rPr>
                <a:t>三</a:t>
              </a:r>
              <a:endParaRPr lang="zh-CN" altLang="en-US" sz="4400" noProof="1">
                <a:solidFill>
                  <a:schemeClr val="tx1"/>
                </a:solidFill>
              </a:endParaRPr>
            </a:p>
          </p:txBody>
        </p:sp>
      </p:grpSp>
      <p:sp>
        <p:nvSpPr>
          <p:cNvPr id="26627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Arial" charset="0"/>
                <a:ea typeface="华文中宋" pitchFamily="2" charset="-122"/>
              </a:rPr>
              <a:t>数值稳定性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228600" y="177149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47109" name="矩形 1"/>
          <p:cNvSpPr>
            <a:spLocks noChangeArrowheads="1"/>
          </p:cNvSpPr>
          <p:nvPr/>
        </p:nvSpPr>
        <p:spPr bwMode="auto">
          <a:xfrm>
            <a:off x="201613" y="2417081"/>
            <a:ext cx="8439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800" b="1" dirty="0" smtClean="0">
                <a:latin typeface="+mn-ea"/>
                <a:ea typeface="+mn-ea"/>
              </a:rPr>
              <a:t>计算积分</a:t>
            </a:r>
          </a:p>
        </p:txBody>
      </p:sp>
      <p:graphicFrame>
        <p:nvGraphicFramePr>
          <p:cNvPr id="4711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768272"/>
              </p:ext>
            </p:extLst>
          </p:nvPr>
        </p:nvGraphicFramePr>
        <p:xfrm>
          <a:off x="2566988" y="2315481"/>
          <a:ext cx="5789612" cy="98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4" imgW="2006600" imgH="330200" progId="Equation.DSMT4">
                  <p:embed/>
                </p:oleObj>
              </mc:Choice>
              <mc:Fallback>
                <p:oleObj name="Equation" r:id="rId4" imgW="2006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315481"/>
                        <a:ext cx="5789612" cy="982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71450" y="2417081"/>
            <a:ext cx="726481" cy="523220"/>
          </a:xfrm>
          <a:prstGeom prst="rect">
            <a:avLst/>
          </a:prstGeom>
          <a:solidFill>
            <a:srgbClr val="CC66FF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latin typeface="+mn-ea"/>
                <a:ea typeface="+mn-ea"/>
              </a:rPr>
              <a:t>5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969963" y="1544100"/>
            <a:ext cx="52578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3600" b="1" dirty="0">
                <a:solidFill>
                  <a:srgbClr val="A50021"/>
                </a:solidFill>
                <a:latin typeface="宋体" charset="-122"/>
              </a:rPr>
              <a:t>4.</a:t>
            </a:r>
            <a:r>
              <a:rPr lang="zh-CN" altLang="en-US" sz="3600" b="1" dirty="0">
                <a:solidFill>
                  <a:srgbClr val="A50021"/>
                </a:solidFill>
                <a:latin typeface="宋体" charset="-122"/>
              </a:rPr>
              <a:t>实例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00646" y="3553852"/>
            <a:ext cx="864108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如何在计算机上利用四则运算设计一种算法求积分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？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075239" y="4872567"/>
            <a:ext cx="32924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</a:rPr>
              <a:t>递归算法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1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47109" grpId="0"/>
      <p:bldP spid="2" grpId="0" animBg="1"/>
      <p:bldP spid="23" grpId="0"/>
      <p:bldP spid="25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chemeClr val="tx1"/>
                  </a:solidFill>
                </a:rPr>
                <a:t>三</a:t>
              </a:r>
              <a:endParaRPr lang="zh-CN" altLang="en-US" sz="4400" noProof="1">
                <a:solidFill>
                  <a:schemeClr val="tx1"/>
                </a:solidFill>
              </a:endParaRPr>
            </a:p>
          </p:txBody>
        </p:sp>
      </p:grpSp>
      <p:sp>
        <p:nvSpPr>
          <p:cNvPr id="27651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Arial" charset="0"/>
                <a:ea typeface="华文中宋" pitchFamily="2" charset="-122"/>
              </a:rPr>
              <a:t>数值稳定性</a:t>
            </a: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228600" y="141181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26629" name="矩形 1"/>
          <p:cNvSpPr>
            <a:spLocks noChangeArrowheads="1"/>
          </p:cNvSpPr>
          <p:nvPr/>
        </p:nvSpPr>
        <p:spPr bwMode="auto">
          <a:xfrm>
            <a:off x="201613" y="1830918"/>
            <a:ext cx="8439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800" b="1" dirty="0" smtClean="0">
                <a:latin typeface="+mn-ea"/>
                <a:ea typeface="+mn-ea"/>
              </a:rPr>
              <a:t>计算积分</a:t>
            </a:r>
          </a:p>
        </p:txBody>
      </p:sp>
      <p:graphicFrame>
        <p:nvGraphicFramePr>
          <p:cNvPr id="27654" name="对象 1"/>
          <p:cNvGraphicFramePr>
            <a:graphicFrameLocks noChangeAspect="1"/>
          </p:cNvGraphicFramePr>
          <p:nvPr/>
        </p:nvGraphicFramePr>
        <p:xfrm>
          <a:off x="2603500" y="1761067"/>
          <a:ext cx="47053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" name="Equation" r:id="rId4" imgW="2006600" imgH="330200" progId="Equation.DSMT4">
                  <p:embed/>
                </p:oleObj>
              </mc:Choice>
              <mc:Fallback>
                <p:oleObj name="Equation" r:id="rId4" imgW="2006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761067"/>
                        <a:ext cx="47053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矩形 1"/>
          <p:cNvSpPr>
            <a:spLocks noChangeArrowheads="1"/>
          </p:cNvSpPr>
          <p:nvPr/>
        </p:nvSpPr>
        <p:spPr bwMode="auto">
          <a:xfrm>
            <a:off x="412750" y="2618318"/>
            <a:ext cx="4008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 b="1" dirty="0" smtClean="0">
                <a:latin typeface="+mj-ea"/>
                <a:ea typeface="+mj-ea"/>
              </a:rPr>
              <a:t>由分部积分法有</a:t>
            </a:r>
          </a:p>
        </p:txBody>
      </p:sp>
      <p:sp>
        <p:nvSpPr>
          <p:cNvPr id="48137" name="矩形 1"/>
          <p:cNvSpPr>
            <a:spLocks noChangeArrowheads="1"/>
          </p:cNvSpPr>
          <p:nvPr/>
        </p:nvSpPr>
        <p:spPr bwMode="auto">
          <a:xfrm>
            <a:off x="319088" y="4102101"/>
            <a:ext cx="2901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则递归算法如下：</a:t>
            </a:r>
          </a:p>
        </p:txBody>
      </p:sp>
      <p:graphicFrame>
        <p:nvGraphicFramePr>
          <p:cNvPr id="48138" name="对象 5"/>
          <p:cNvGraphicFramePr>
            <a:graphicFrameLocks noChangeAspect="1"/>
          </p:cNvGraphicFramePr>
          <p:nvPr/>
        </p:nvGraphicFramePr>
        <p:xfrm>
          <a:off x="139701" y="4895851"/>
          <a:ext cx="20558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2" name="Equation" r:id="rId6" imgW="1066800" imgH="228600" progId="Equation.DSMT4">
                  <p:embed/>
                </p:oleObj>
              </mc:Choice>
              <mc:Fallback>
                <p:oleObj name="Equation" r:id="rId6" imgW="106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1" y="4895851"/>
                        <a:ext cx="2055813" cy="58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矩形 1"/>
          <p:cNvSpPr>
            <a:spLocks noChangeArrowheads="1"/>
          </p:cNvSpPr>
          <p:nvPr/>
        </p:nvSpPr>
        <p:spPr bwMode="auto">
          <a:xfrm>
            <a:off x="2339976" y="4781551"/>
            <a:ext cx="5832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由                     计算出</a:t>
            </a:r>
          </a:p>
        </p:txBody>
      </p:sp>
      <p:graphicFrame>
        <p:nvGraphicFramePr>
          <p:cNvPr id="48140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372127"/>
              </p:ext>
            </p:extLst>
          </p:nvPr>
        </p:nvGraphicFramePr>
        <p:xfrm>
          <a:off x="2771775" y="4653136"/>
          <a:ext cx="3671888" cy="89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3" name="Equation" r:id="rId8" imgW="1955800" imgH="330200" progId="Equation.DSMT4">
                  <p:embed/>
                </p:oleObj>
              </mc:Choice>
              <mc:Fallback>
                <p:oleObj name="Equation" r:id="rId8" imgW="1955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653136"/>
                        <a:ext cx="3671888" cy="893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对象 7"/>
          <p:cNvGraphicFramePr>
            <a:graphicFrameLocks noChangeAspect="1"/>
          </p:cNvGraphicFramePr>
          <p:nvPr/>
        </p:nvGraphicFramePr>
        <p:xfrm>
          <a:off x="7596189" y="4881034"/>
          <a:ext cx="1152525" cy="599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4" name="Equation" r:id="rId10" imgW="469900" imgH="228600" progId="Equation.DSMT4">
                  <p:embed/>
                </p:oleObj>
              </mc:Choice>
              <mc:Fallback>
                <p:oleObj name="Equation" r:id="rId10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9" y="4881034"/>
                        <a:ext cx="1152525" cy="599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对象 16"/>
          <p:cNvGraphicFramePr>
            <a:graphicFrameLocks noChangeAspect="1"/>
          </p:cNvGraphicFramePr>
          <p:nvPr/>
        </p:nvGraphicFramePr>
        <p:xfrm>
          <a:off x="107950" y="5636684"/>
          <a:ext cx="2381250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5" name="Equation" r:id="rId12" imgW="1256755" imgH="393529" progId="Equation.DSMT4">
                  <p:embed/>
                </p:oleObj>
              </mc:Choice>
              <mc:Fallback>
                <p:oleObj name="Equation" r:id="rId12" imgW="125675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5636684"/>
                        <a:ext cx="2381250" cy="98848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矩形 1"/>
          <p:cNvSpPr>
            <a:spLocks noChangeArrowheads="1"/>
          </p:cNvSpPr>
          <p:nvPr/>
        </p:nvSpPr>
        <p:spPr bwMode="auto">
          <a:xfrm>
            <a:off x="2555876" y="5806017"/>
            <a:ext cx="4392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由         计算出</a:t>
            </a:r>
          </a:p>
        </p:txBody>
      </p:sp>
      <p:graphicFrame>
        <p:nvGraphicFramePr>
          <p:cNvPr id="48144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854718"/>
              </p:ext>
            </p:extLst>
          </p:nvPr>
        </p:nvGraphicFramePr>
        <p:xfrm>
          <a:off x="2987676" y="5805264"/>
          <a:ext cx="1655763" cy="618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6" name="Equation" r:id="rId14" imgW="736600" imgH="228600" progId="Equation.DSMT4">
                  <p:embed/>
                </p:oleObj>
              </mc:Choice>
              <mc:Fallback>
                <p:oleObj name="Equation" r:id="rId14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6" y="5805264"/>
                        <a:ext cx="1655763" cy="618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对象 19"/>
          <p:cNvGraphicFramePr>
            <a:graphicFrameLocks noChangeAspect="1"/>
          </p:cNvGraphicFramePr>
          <p:nvPr/>
        </p:nvGraphicFramePr>
        <p:xfrm>
          <a:off x="5724525" y="5892801"/>
          <a:ext cx="1157288" cy="615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7" name="Equation" r:id="rId16" imgW="482391" imgH="228501" progId="Equation.DSMT4">
                  <p:embed/>
                </p:oleObj>
              </mc:Choice>
              <mc:Fallback>
                <p:oleObj name="Equation" r:id="rId16" imgW="482391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892801"/>
                        <a:ext cx="1157288" cy="615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71450" y="1830918"/>
            <a:ext cx="726481" cy="523220"/>
          </a:xfrm>
          <a:prstGeom prst="rect">
            <a:avLst/>
          </a:prstGeom>
          <a:solidFill>
            <a:srgbClr val="CC66FF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latin typeface="+mn-ea"/>
                <a:ea typeface="+mn-ea"/>
              </a:rPr>
              <a:t>5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8147" name="矩形 21"/>
          <p:cNvSpPr>
            <a:spLocks noChangeArrowheads="1"/>
          </p:cNvSpPr>
          <p:nvPr/>
        </p:nvSpPr>
        <p:spPr bwMode="auto">
          <a:xfrm>
            <a:off x="171450" y="2690285"/>
            <a:ext cx="545342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79614" y="3270251"/>
          <a:ext cx="38957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8" name="Equation" r:id="rId18" imgW="1701800" imgH="457200" progId="Equation.DSMT4">
                  <p:embed/>
                </p:oleObj>
              </mc:Choice>
              <mc:Fallback>
                <p:oleObj name="Equation" r:id="rId18" imgW="1701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4" y="3270251"/>
                        <a:ext cx="389572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795964" y="3528484"/>
          <a:ext cx="1328737" cy="573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" name="Equation" r:id="rId20" imgW="634725" imgH="228501" progId="Equation.DSMT4">
                  <p:embed/>
                </p:oleObj>
              </mc:Choice>
              <mc:Fallback>
                <p:oleObj name="Equation" r:id="rId20" imgW="63472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4" y="3528484"/>
                        <a:ext cx="1328737" cy="573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49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48137" grpId="0"/>
      <p:bldP spid="48139" grpId="0"/>
      <p:bldP spid="27662" grpId="0"/>
      <p:bldP spid="481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chemeClr val="tx1"/>
                  </a:solidFill>
                </a:rPr>
                <a:t>三</a:t>
              </a:r>
              <a:endParaRPr lang="zh-CN" altLang="en-US" sz="4400" noProof="1">
                <a:solidFill>
                  <a:schemeClr val="tx1"/>
                </a:solidFill>
              </a:endParaRPr>
            </a:p>
          </p:txBody>
        </p:sp>
      </p:grpSp>
      <p:sp>
        <p:nvSpPr>
          <p:cNvPr id="28675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Arial" charset="0"/>
                <a:ea typeface="华文中宋" pitchFamily="2" charset="-122"/>
              </a:rPr>
              <a:t>数值稳定性</a:t>
            </a: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228600" y="14393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551" y="1604434"/>
          <a:ext cx="5980113" cy="5086585"/>
        </p:xfrm>
        <a:graphic>
          <a:graphicData uri="http://schemas.openxmlformats.org/drawingml/2006/table">
            <a:tbl>
              <a:tblPr/>
              <a:tblGrid>
                <a:gridCol w="1285525"/>
                <a:gridCol w="1549955"/>
                <a:gridCol w="1614537"/>
                <a:gridCol w="1530096"/>
              </a:tblGrid>
              <a:tr h="497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700" b="1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700" b="1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b="1" dirty="0" smtClean="0"/>
                        <a:t>真值</a:t>
                      </a:r>
                      <a:endParaRPr lang="zh-CN" altLang="en-US" sz="2700" b="1" dirty="0"/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b="1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r>
                        <a:rPr lang="en-US" altLang="zh-CN" sz="27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700" b="1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r>
                        <a:rPr lang="en-US" altLang="zh-CN" sz="27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700" b="1" i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</a:tr>
              <a:tr h="497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lang="en-US" altLang="zh-CN" sz="27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700" b="1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0.6321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0.6321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0.6321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</a:tr>
              <a:tr h="5111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700" b="1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0.3669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0.3679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0.3679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</a:tr>
              <a:tr h="5111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lang="en-US" altLang="zh-CN" sz="2700" b="1" i="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700" b="1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0.2642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0.2642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0.2642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</a:tr>
              <a:tr h="5111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lang="en-US" altLang="zh-CN" sz="2700" b="1" i="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i="0" kern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0.2073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0.2074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0.2073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</a:tr>
              <a:tr h="5111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lang="en-US" altLang="zh-CN" sz="2700" b="1" i="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700" b="1" i="0" kern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0.1709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0.1704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0.1709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</a:tr>
              <a:tr h="5111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lang="en-US" altLang="zh-CN" sz="2700" b="1" i="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700" b="1" i="0" kern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0.1455</a:t>
                      </a: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0.1480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0.1455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</a:tr>
              <a:tr h="5111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lang="en-US" altLang="zh-CN" sz="2700" b="1" i="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700" b="1" i="0" kern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0.1268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0.1120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0.1268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</a:tr>
              <a:tr h="5111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lang="en-US" altLang="zh-CN" sz="2700" b="1" i="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i="0" kern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0.1124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0.2160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0.1125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</a:tr>
              <a:tr h="497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lang="en-US" altLang="zh-CN" sz="2700" b="1" i="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700" b="1" i="0" kern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0.1000</a:t>
                      </a:r>
                      <a:endParaRPr lang="zh-CN" altLang="en-US" sz="2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-0.7280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0.1000</a:t>
                      </a:r>
                      <a:endParaRPr lang="zh-CN" alt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EFF2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 bwMode="auto">
          <a:xfrm>
            <a:off x="5220072" y="2276873"/>
            <a:ext cx="0" cy="42725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6732240" y="2300824"/>
            <a:ext cx="0" cy="42005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5002214" y="6024034"/>
            <a:ext cx="3587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!!</a:t>
            </a:r>
            <a:endParaRPr lang="zh-CN" altLang="en-US" sz="3600" b="1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5073651" y="4639734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?</a:t>
            </a:r>
            <a:endParaRPr lang="zh-CN" altLang="en-US" sz="2400" b="1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49838" y="5063067"/>
            <a:ext cx="455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??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5076056" y="5543552"/>
            <a:ext cx="577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?!</a:t>
            </a:r>
            <a:endParaRPr lang="zh-CN" altLang="en-US" sz="2800" b="1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544234"/>
            <a:ext cx="2195512" cy="38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09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chemeClr val="tx1"/>
                  </a:solidFill>
                </a:rPr>
                <a:t>三</a:t>
              </a:r>
              <a:endParaRPr lang="zh-CN" altLang="en-US" sz="4400" noProof="1">
                <a:solidFill>
                  <a:schemeClr val="tx1"/>
                </a:solidFill>
              </a:endParaRPr>
            </a:p>
          </p:txBody>
        </p:sp>
      </p:grpSp>
      <p:sp>
        <p:nvSpPr>
          <p:cNvPr id="29699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Arial" charset="0"/>
                <a:ea typeface="华文中宋" pitchFamily="2" charset="-122"/>
              </a:rPr>
              <a:t>数值稳定性</a:t>
            </a: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228600" y="14393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aphicFrame>
        <p:nvGraphicFramePr>
          <p:cNvPr id="50181" name="对象 13"/>
          <p:cNvGraphicFramePr>
            <a:graphicFrameLocks noChangeAspect="1"/>
          </p:cNvGraphicFramePr>
          <p:nvPr/>
        </p:nvGraphicFramePr>
        <p:xfrm>
          <a:off x="1362076" y="1629834"/>
          <a:ext cx="2346325" cy="52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9" name="Equation" r:id="rId4" imgW="1016000" imgH="228600" progId="Equation.DSMT4">
                  <p:embed/>
                </p:oleObj>
              </mc:Choice>
              <mc:Fallback>
                <p:oleObj name="Equation" r:id="rId4" imgW="101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6" y="1629834"/>
                        <a:ext cx="2346325" cy="529167"/>
                      </a:xfrm>
                      <a:prstGeom prst="rect">
                        <a:avLst/>
                      </a:prstGeom>
                      <a:solidFill>
                        <a:srgbClr val="FDC7F7"/>
                      </a:solidFill>
                      <a:ln w="381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矩形 1"/>
          <p:cNvSpPr>
            <a:spLocks noChangeArrowheads="1"/>
          </p:cNvSpPr>
          <p:nvPr/>
        </p:nvSpPr>
        <p:spPr bwMode="auto">
          <a:xfrm>
            <a:off x="339725" y="2258485"/>
            <a:ext cx="91281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600" b="1" dirty="0" smtClean="0">
                <a:ea typeface="+mn-ea"/>
                <a:cs typeface="Times New Roman" panose="02020603050405020304" pitchFamily="18" charset="0"/>
              </a:rPr>
              <a:t>    设</a:t>
            </a:r>
            <a:r>
              <a:rPr lang="en-US" altLang="zh-CN" sz="2600" i="1" dirty="0" smtClean="0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baseline="-25000" dirty="0" smtClean="0"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ea typeface="+mn-ea"/>
                <a:cs typeface="Times New Roman" panose="02020603050405020304" pitchFamily="18" charset="0"/>
              </a:rPr>
              <a:t>的近似值为     </a:t>
            </a:r>
            <a:r>
              <a:rPr lang="en-US" altLang="zh-CN" sz="2600" b="1" dirty="0" smtClean="0"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600" b="1" dirty="0" smtClean="0">
                <a:ea typeface="+mn-ea"/>
                <a:cs typeface="Times New Roman" panose="02020603050405020304" pitchFamily="18" charset="0"/>
              </a:rPr>
              <a:t>然后按方法</a:t>
            </a:r>
            <a:r>
              <a:rPr lang="en-US" altLang="zh-CN" sz="2600" dirty="0" smtClean="0"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ea typeface="+mn-ea"/>
                <a:cs typeface="Times New Roman" panose="02020603050405020304" pitchFamily="18" charset="0"/>
              </a:rPr>
              <a:t>计算             的近似值。</a:t>
            </a:r>
            <a:endParaRPr lang="en-US" altLang="zh-CN" sz="2600" b="1" dirty="0" smtClean="0"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0183" name="对象 17"/>
          <p:cNvGraphicFramePr>
            <a:graphicFrameLocks noChangeAspect="1"/>
          </p:cNvGraphicFramePr>
          <p:nvPr/>
        </p:nvGraphicFramePr>
        <p:xfrm>
          <a:off x="5200650" y="1460501"/>
          <a:ext cx="2395538" cy="81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0" name="Equation" r:id="rId6" imgW="1205977" imgH="393529" progId="Equation.DSMT4">
                  <p:embed/>
                </p:oleObj>
              </mc:Choice>
              <mc:Fallback>
                <p:oleObj name="Equation" r:id="rId6" imgW="120597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1460501"/>
                        <a:ext cx="2395538" cy="817033"/>
                      </a:xfrm>
                      <a:prstGeom prst="rect">
                        <a:avLst/>
                      </a:prstGeom>
                      <a:solidFill>
                        <a:srgbClr val="FDC7F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184" name="直接连接符 4"/>
          <p:cNvCxnSpPr>
            <a:cxnSpLocks noChangeShapeType="1"/>
          </p:cNvCxnSpPr>
          <p:nvPr/>
        </p:nvCxnSpPr>
        <p:spPr bwMode="auto">
          <a:xfrm>
            <a:off x="412751" y="2277533"/>
            <a:ext cx="8551863" cy="0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18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738668"/>
              </p:ext>
            </p:extLst>
          </p:nvPr>
        </p:nvGraphicFramePr>
        <p:xfrm>
          <a:off x="6069375" y="2276872"/>
          <a:ext cx="759865" cy="4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1" name="Equation" r:id="rId8" imgW="469900" imgH="228600" progId="Equation.DSMT4">
                  <p:embed/>
                </p:oleObj>
              </mc:Choice>
              <mc:Fallback>
                <p:oleObj name="Equation" r:id="rId8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375" y="2276872"/>
                        <a:ext cx="759865" cy="4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947664"/>
              </p:ext>
            </p:extLst>
          </p:nvPr>
        </p:nvGraphicFramePr>
        <p:xfrm>
          <a:off x="3751138" y="2897260"/>
          <a:ext cx="1152649" cy="56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2" name="Equation" r:id="rId10" imgW="736280" imgH="253890" progId="Equation.DSMT4">
                  <p:embed/>
                </p:oleObj>
              </mc:Choice>
              <mc:Fallback>
                <p:oleObj name="Equation" r:id="rId10" imgW="73628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138" y="2897260"/>
                        <a:ext cx="1152649" cy="565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08852"/>
              </p:ext>
            </p:extLst>
          </p:nvPr>
        </p:nvGraphicFramePr>
        <p:xfrm>
          <a:off x="827088" y="3573016"/>
          <a:ext cx="1581150" cy="66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" name="Equation" r:id="rId12" imgW="748975" imgH="253890" progId="Equation.DSMT4">
                  <p:embed/>
                </p:oleObj>
              </mc:Choice>
              <mc:Fallback>
                <p:oleObj name="Equation" r:id="rId12" imgW="74897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73016"/>
                        <a:ext cx="1581150" cy="666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2630"/>
              </p:ext>
            </p:extLst>
          </p:nvPr>
        </p:nvGraphicFramePr>
        <p:xfrm>
          <a:off x="-36511" y="4221088"/>
          <a:ext cx="1375054" cy="58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" name="Equation" r:id="rId14" imgW="723586" imgH="253890" progId="Equation.DSMT4">
                  <p:embed/>
                </p:oleObj>
              </mc:Choice>
              <mc:Fallback>
                <p:oleObj name="Equation" r:id="rId14" imgW="72358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1" y="4221088"/>
                        <a:ext cx="1375054" cy="587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921669"/>
              </p:ext>
            </p:extLst>
          </p:nvPr>
        </p:nvGraphicFramePr>
        <p:xfrm>
          <a:off x="2966631" y="2276872"/>
          <a:ext cx="309176" cy="51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" name="Equation" r:id="rId16" imgW="177569" imgH="253670" progId="Equation.DSMT4">
                  <p:embed/>
                </p:oleObj>
              </mc:Choice>
              <mc:Fallback>
                <p:oleObj name="Equation" r:id="rId16" imgW="177569" imgH="253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631" y="2276872"/>
                        <a:ext cx="309176" cy="518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259632" y="4315884"/>
            <a:ext cx="3397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 smtClean="0">
                <a:ea typeface="+mn-ea"/>
                <a:cs typeface="Times New Roman" panose="02020603050405020304" pitchFamily="18" charset="0"/>
              </a:rPr>
              <a:t>=(-8)</a:t>
            </a:r>
            <a:r>
              <a:rPr lang="en-US" altLang="zh-CN" sz="2400" b="1" i="1" dirty="0" smtClean="0">
                <a:ea typeface="+mn-ea"/>
                <a:cs typeface="Times New Roman" panose="02020603050405020304" pitchFamily="18" charset="0"/>
              </a:rPr>
              <a:t> E</a:t>
            </a:r>
            <a:r>
              <a:rPr lang="en-US" altLang="zh-CN" sz="2400" b="1" baseline="-25000" dirty="0" smtClean="0">
                <a:ea typeface="+mn-ea"/>
                <a:cs typeface="Times New Roman" panose="02020603050405020304" pitchFamily="18" charset="0"/>
              </a:rPr>
              <a:t>7</a:t>
            </a:r>
            <a:r>
              <a:rPr lang="en-US" altLang="zh-CN" sz="2400" b="1" dirty="0" smtClean="0">
                <a:ea typeface="+mn-ea"/>
                <a:cs typeface="Times New Roman" panose="02020603050405020304" pitchFamily="18" charset="0"/>
              </a:rPr>
              <a:t>=(-8) (-7)</a:t>
            </a:r>
            <a:r>
              <a:rPr lang="en-US" altLang="zh-CN" sz="2400" b="1" i="1" dirty="0" smtClean="0">
                <a:ea typeface="+mn-ea"/>
                <a:cs typeface="Times New Roman" panose="02020603050405020304" pitchFamily="18" charset="0"/>
              </a:rPr>
              <a:t> E</a:t>
            </a:r>
            <a:r>
              <a:rPr lang="en-US" altLang="zh-CN" sz="2400" b="1" baseline="-25000" dirty="0" smtClean="0">
                <a:ea typeface="+mn-ea"/>
                <a:cs typeface="Times New Roman" panose="02020603050405020304" pitchFamily="18" charset="0"/>
              </a:rPr>
              <a:t>6</a:t>
            </a:r>
            <a:r>
              <a:rPr lang="en-US" altLang="zh-CN" sz="2400" b="1" i="1" dirty="0" smtClean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400" b="1" baseline="30000" dirty="0" smtClean="0">
                <a:ea typeface="+mn-ea"/>
                <a:cs typeface="Times New Roman" panose="02020603050405020304" pitchFamily="18" charset="0"/>
              </a:rPr>
              <a:t>…</a:t>
            </a:r>
            <a:r>
              <a:rPr lang="en-US" altLang="zh-CN" sz="2400" b="1" dirty="0" smtClean="0">
                <a:ea typeface="+mn-ea"/>
                <a:cs typeface="Times New Roman" panose="02020603050405020304" pitchFamily="18" charset="0"/>
              </a:rPr>
              <a:t>=</a:t>
            </a:r>
            <a:endParaRPr lang="zh-CN" altLang="en-US" sz="2400" b="1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36513" y="4965700"/>
            <a:ext cx="92916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ea typeface="+mn-ea"/>
                <a:cs typeface="Times New Roman" panose="02020603050405020304" pitchFamily="18" charset="0"/>
              </a:rPr>
              <a:t>由此可见</a:t>
            </a:r>
            <a:r>
              <a:rPr lang="en-US" altLang="zh-CN" sz="2800" b="1" dirty="0" smtClean="0"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>
                <a:ea typeface="+mn-ea"/>
                <a:cs typeface="Times New Roman" panose="02020603050405020304" pitchFamily="18" charset="0"/>
              </a:rPr>
              <a:t>用该方法计算</a:t>
            </a:r>
            <a:r>
              <a:rPr lang="en-US" altLang="zh-CN" sz="2800" i="1" dirty="0" smtClean="0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800" baseline="30000" dirty="0" smtClean="0">
                <a:ea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dirty="0" smtClean="0"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 smtClean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800" b="1" dirty="0" smtClean="0">
                <a:ea typeface="+mn-ea"/>
                <a:cs typeface="Times New Roman" panose="02020603050405020304" pitchFamily="18" charset="0"/>
              </a:rPr>
              <a:t>时</a:t>
            </a:r>
            <a:r>
              <a:rPr lang="en-US" altLang="zh-CN" sz="2800" b="1" dirty="0" smtClean="0"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>
                <a:ea typeface="+mn-ea"/>
                <a:cs typeface="Times New Roman" panose="02020603050405020304" pitchFamily="18" charset="0"/>
              </a:rPr>
              <a:t>当计算</a:t>
            </a:r>
            <a:r>
              <a:rPr lang="en-US" altLang="zh-CN" sz="2800" i="1" dirty="0" smtClean="0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ea typeface="+mn-ea"/>
                <a:cs typeface="Times New Roman" panose="02020603050405020304" pitchFamily="18" charset="0"/>
              </a:rPr>
              <a:t>时产生的舍入误差为</a:t>
            </a:r>
            <a:r>
              <a:rPr lang="en-US" altLang="zh-CN" sz="2800" i="1" dirty="0" smtClean="0"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 smtClean="0"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>
                <a:ea typeface="+mn-ea"/>
                <a:cs typeface="Times New Roman" panose="02020603050405020304" pitchFamily="18" charset="0"/>
              </a:rPr>
              <a:t>那么计算</a:t>
            </a:r>
            <a:r>
              <a:rPr lang="en-US" altLang="zh-CN" sz="2800" i="1" dirty="0" smtClean="0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800" b="1" dirty="0" smtClean="0">
                <a:ea typeface="+mn-ea"/>
                <a:cs typeface="Times New Roman" panose="02020603050405020304" pitchFamily="18" charset="0"/>
              </a:rPr>
              <a:t>时产生的舍入误差放大了</a:t>
            </a:r>
            <a:r>
              <a:rPr lang="en-US" altLang="zh-CN" sz="2800" b="1" u="sng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40,320</a:t>
            </a:r>
            <a:r>
              <a:rPr lang="zh-CN" altLang="en-US" sz="2800" b="1" dirty="0" smtClean="0">
                <a:ea typeface="+mn-ea"/>
                <a:cs typeface="Times New Roman" panose="02020603050405020304" pitchFamily="18" charset="0"/>
              </a:rPr>
              <a:t>倍。</a:t>
            </a:r>
            <a:endParaRPr lang="en-US" altLang="zh-CN" sz="2800" b="1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688" name="矩形 4"/>
          <p:cNvSpPr>
            <a:spLocks noChangeArrowheads="1"/>
          </p:cNvSpPr>
          <p:nvPr/>
        </p:nvSpPr>
        <p:spPr bwMode="auto">
          <a:xfrm>
            <a:off x="23814" y="2933701"/>
            <a:ext cx="386997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600" b="1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如果最初计算时误差为：</a:t>
            </a:r>
            <a:endParaRPr lang="zh-CN" altLang="en-US" b="1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689" name="矩形 6"/>
          <p:cNvSpPr>
            <a:spLocks noChangeArrowheads="1"/>
          </p:cNvSpPr>
          <p:nvPr/>
        </p:nvSpPr>
        <p:spPr bwMode="auto">
          <a:xfrm>
            <a:off x="5003801" y="2948518"/>
            <a:ext cx="4259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 smtClean="0">
                <a:ea typeface="+mn-ea"/>
                <a:cs typeface="Times New Roman" panose="02020603050405020304" pitchFamily="18" charset="0"/>
              </a:rPr>
              <a:t>递推过程的舍入误差不计，</a:t>
            </a:r>
          </a:p>
        </p:txBody>
      </p:sp>
      <p:sp>
        <p:nvSpPr>
          <p:cNvPr id="28690" name="矩形 7"/>
          <p:cNvSpPr>
            <a:spLocks noChangeArrowheads="1"/>
          </p:cNvSpPr>
          <p:nvPr/>
        </p:nvSpPr>
        <p:spPr bwMode="auto">
          <a:xfrm>
            <a:off x="-36513" y="3643030"/>
            <a:ext cx="27013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 smtClean="0">
                <a:ea typeface="+mn-ea"/>
                <a:cs typeface="Times New Roman" panose="02020603050405020304" pitchFamily="18" charset="0"/>
              </a:rPr>
              <a:t>并记                   </a:t>
            </a:r>
            <a:r>
              <a:rPr lang="en-US" altLang="zh-CN" sz="2800" b="1" dirty="0" smtClean="0">
                <a:ea typeface="+mn-ea"/>
                <a:cs typeface="Times New Roman" panose="02020603050405020304" pitchFamily="18" charset="0"/>
              </a:rPr>
              <a:t>,</a:t>
            </a:r>
            <a:endParaRPr lang="zh-CN" altLang="en-US" sz="2800" b="1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691" name="矩形 9"/>
          <p:cNvSpPr>
            <a:spLocks noChangeArrowheads="1"/>
          </p:cNvSpPr>
          <p:nvPr/>
        </p:nvSpPr>
        <p:spPr bwMode="auto">
          <a:xfrm>
            <a:off x="611189" y="6110818"/>
            <a:ext cx="5329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 因此</a:t>
            </a:r>
            <a:r>
              <a:rPr lang="en-US" altLang="zh-CN" sz="2800" b="1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该方法是</a:t>
            </a:r>
            <a:r>
              <a:rPr lang="zh-CN" altLang="en-US" sz="28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数值不稳定</a:t>
            </a:r>
            <a:r>
              <a:rPr lang="zh-CN" altLang="en-US" sz="2800" b="1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的。</a:t>
            </a:r>
            <a:endParaRPr lang="zh-CN" altLang="en-US" b="1" dirty="0" smtClean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83786" y="364303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则有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615322" y="4306733"/>
            <a:ext cx="4425604" cy="46166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cs typeface="Times New Roman" pitchFamily="18" charset="0"/>
              </a:rPr>
              <a:t>(8×7×6×5×4×3×2×1)</a:t>
            </a:r>
            <a:r>
              <a:rPr lang="en-US" altLang="zh-CN" sz="2400" b="1" i="1" dirty="0">
                <a:solidFill>
                  <a:srgbClr val="0000FF"/>
                </a:solidFill>
                <a:cs typeface="Times New Roman" pitchFamily="18" charset="0"/>
              </a:rPr>
              <a:t> E</a:t>
            </a:r>
            <a:r>
              <a:rPr lang="en-US" altLang="zh-CN" sz="2400" b="1" baseline="-25000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400" b="1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zh-CN" altLang="en-US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2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2" grpId="0"/>
      <p:bldP spid="2" grpId="0"/>
      <p:bldP spid="6" grpId="0"/>
      <p:bldP spid="28688" grpId="0"/>
      <p:bldP spid="28689" grpId="0"/>
      <p:bldP spid="28690" grpId="0"/>
      <p:bldP spid="28691" grpId="0"/>
      <p:bldP spid="5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chemeClr val="tx1"/>
                  </a:solidFill>
                </a:rPr>
                <a:t>三</a:t>
              </a:r>
              <a:endParaRPr lang="zh-CN" altLang="en-US" sz="4400" noProof="1">
                <a:solidFill>
                  <a:schemeClr val="tx1"/>
                </a:solidFill>
              </a:endParaRPr>
            </a:p>
          </p:txBody>
        </p:sp>
      </p:grpSp>
      <p:sp>
        <p:nvSpPr>
          <p:cNvPr id="30723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Arial" charset="0"/>
                <a:ea typeface="华文中宋" pitchFamily="2" charset="-122"/>
              </a:rPr>
              <a:t>数值稳定性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228600" y="14393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51206" name="矩形 1"/>
          <p:cNvSpPr>
            <a:spLocks noChangeArrowheads="1"/>
          </p:cNvSpPr>
          <p:nvPr/>
        </p:nvSpPr>
        <p:spPr bwMode="auto">
          <a:xfrm>
            <a:off x="0" y="2565401"/>
            <a:ext cx="9128125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 b="1" dirty="0" smtClean="0">
                <a:latin typeface="+mj-ea"/>
                <a:ea typeface="+mj-ea"/>
              </a:rPr>
              <a:t>按方法</a:t>
            </a:r>
            <a:r>
              <a:rPr lang="en-US" altLang="zh-CN" sz="2800" dirty="0" smtClean="0"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+mj-ea"/>
                <a:ea typeface="+mj-ea"/>
              </a:rPr>
              <a:t>计算时，记初始误差为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则有 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zh-CN" sz="26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 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由此可知，使用公式</a:t>
            </a:r>
            <a:r>
              <a:rPr lang="en-US" altLang="zh-CN" sz="2800" dirty="0" smtClean="0"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+mj-ea"/>
                <a:ea typeface="+mj-ea"/>
              </a:rPr>
              <a:t>计算时不会放大舍入误差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0726" name="直接连接符 4"/>
          <p:cNvCxnSpPr>
            <a:cxnSpLocks noChangeShapeType="1"/>
          </p:cNvCxnSpPr>
          <p:nvPr/>
        </p:nvCxnSpPr>
        <p:spPr bwMode="auto">
          <a:xfrm>
            <a:off x="412751" y="2468033"/>
            <a:ext cx="8551863" cy="0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0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87713"/>
              </p:ext>
            </p:extLst>
          </p:nvPr>
        </p:nvGraphicFramePr>
        <p:xfrm>
          <a:off x="5724525" y="2492896"/>
          <a:ext cx="18494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6" name="Equation" r:id="rId4" imgW="723586" imgH="253890" progId="Equation.DSMT4">
                  <p:embed/>
                </p:oleObj>
              </mc:Choice>
              <mc:Fallback>
                <p:oleObj name="Equation" r:id="rId4" imgW="72358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492896"/>
                        <a:ext cx="18494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544960"/>
              </p:ext>
            </p:extLst>
          </p:nvPr>
        </p:nvGraphicFramePr>
        <p:xfrm>
          <a:off x="35496" y="3933056"/>
          <a:ext cx="1173095" cy="603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7" name="Equation" r:id="rId6" imgW="736280" imgH="253890" progId="Equation.DSMT4">
                  <p:embed/>
                </p:oleObj>
              </mc:Choice>
              <mc:Fallback>
                <p:oleObj name="Equation" r:id="rId6" imgW="73628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3933056"/>
                        <a:ext cx="1173095" cy="603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47700" y="5793318"/>
            <a:ext cx="6142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 因此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latin typeface="+mj-ea"/>
                <a:ea typeface="+mj-ea"/>
              </a:rPr>
              <a:t>该方法是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数值稳定</a:t>
            </a:r>
            <a:r>
              <a:rPr lang="zh-CN" altLang="en-US" sz="2800" b="1" dirty="0" smtClean="0">
                <a:latin typeface="+mj-ea"/>
                <a:ea typeface="+mj-ea"/>
              </a:rPr>
              <a:t>的。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62075" y="1691217"/>
          <a:ext cx="2489200" cy="59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" name="Equation" r:id="rId8" imgW="1016000" imgH="228600" progId="Equation.DSMT4">
                  <p:embed/>
                </p:oleObj>
              </mc:Choice>
              <mc:Fallback>
                <p:oleObj name="Equation" r:id="rId8" imgW="101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691217"/>
                        <a:ext cx="2489200" cy="599016"/>
                      </a:xfrm>
                      <a:prstGeom prst="rect">
                        <a:avLst/>
                      </a:prstGeom>
                      <a:solidFill>
                        <a:srgbClr val="FDC7F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200650" y="1502834"/>
          <a:ext cx="2611438" cy="89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9" name="Equation" r:id="rId10" imgW="1205977" imgH="393529" progId="Equation.DSMT4">
                  <p:embed/>
                </p:oleObj>
              </mc:Choice>
              <mc:Fallback>
                <p:oleObj name="Equation" r:id="rId10" imgW="120597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1502834"/>
                        <a:ext cx="2611438" cy="893233"/>
                      </a:xfrm>
                      <a:prstGeom prst="rect">
                        <a:avLst/>
                      </a:prstGeom>
                      <a:solidFill>
                        <a:srgbClr val="FDC7F7"/>
                      </a:solidFill>
                      <a:ln w="381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443338"/>
              </p:ext>
            </p:extLst>
          </p:nvPr>
        </p:nvGraphicFramePr>
        <p:xfrm>
          <a:off x="4716016" y="3917440"/>
          <a:ext cx="4359275" cy="67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0" name="Equation" r:id="rId12" imgW="2578100" imgH="393700" progId="Equation.DSMT4">
                  <p:embed/>
                </p:oleObj>
              </mc:Choice>
              <mc:Fallback>
                <p:oleObj name="Equation" r:id="rId12" imgW="2578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17440"/>
                        <a:ext cx="4359275" cy="67944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91931"/>
              </p:ext>
            </p:extLst>
          </p:nvPr>
        </p:nvGraphicFramePr>
        <p:xfrm>
          <a:off x="2195736" y="3861544"/>
          <a:ext cx="1530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1" name="Equation" r:id="rId14" imgW="875920" imgH="393529" progId="Equation.DSMT4">
                  <p:embed/>
                </p:oleObj>
              </mc:Choice>
              <mc:Fallback>
                <p:oleObj name="Equation" r:id="rId14" imgW="87592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861544"/>
                        <a:ext cx="15303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366278"/>
              </p:ext>
            </p:extLst>
          </p:nvPr>
        </p:nvGraphicFramePr>
        <p:xfrm>
          <a:off x="3851920" y="4133960"/>
          <a:ext cx="730250" cy="30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2" name="Equation" r:id="rId16" imgW="418918" imgH="114250" progId="Equation.DSMT4">
                  <p:embed/>
                </p:oleObj>
              </mc:Choice>
              <mc:Fallback>
                <p:oleObj name="Equation" r:id="rId16" imgW="418918" imgH="1142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133960"/>
                        <a:ext cx="730250" cy="306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363276"/>
              </p:ext>
            </p:extLst>
          </p:nvPr>
        </p:nvGraphicFramePr>
        <p:xfrm>
          <a:off x="1259632" y="4005064"/>
          <a:ext cx="865958" cy="55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" name="Equation" r:id="rId18" imgW="545863" imgH="228501" progId="Equation.DSMT4">
                  <p:embed/>
                </p:oleObj>
              </mc:Choice>
              <mc:Fallback>
                <p:oleObj name="Equation" r:id="rId18" imgW="54586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005064"/>
                        <a:ext cx="865958" cy="557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6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867400" y="2636838"/>
            <a:ext cx="31686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r>
              <a:rPr kumimoji="0" lang="en-US" altLang="zh-CN" sz="2800" b="1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kumimoji="0" lang="zh-CN" altLang="en-US" sz="2800" b="1">
                <a:solidFill>
                  <a:srgbClr val="FF0000"/>
                </a:solidFill>
                <a:cs typeface="Times New Roman" pitchFamily="18" charset="0"/>
              </a:rPr>
              <a:t>、</a:t>
            </a:r>
            <a:r>
              <a:rPr kumimoji="0" lang="zh-CN" altLang="en-US" sz="2800" b="1">
                <a:solidFill>
                  <a:srgbClr val="FF0000"/>
                </a:solidFill>
                <a:latin typeface="宋体" pitchFamily="2" charset="-122"/>
              </a:rPr>
              <a:t>飞机、火车及轮船的外形设计，</a:t>
            </a:r>
            <a:endParaRPr kumimoji="0" lang="en-US" altLang="zh-CN" sz="2800" b="1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宋体" pitchFamily="2" charset="-122"/>
              </a:rPr>
              <a:t>高科技研究等都</a:t>
            </a:r>
            <a:endParaRPr kumimoji="0" lang="en-US" altLang="zh-CN" sz="2800" b="1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r>
              <a:rPr kumimoji="0" lang="zh-CN" altLang="en-US" sz="2800" b="1">
                <a:solidFill>
                  <a:srgbClr val="FF0000"/>
                </a:solidFill>
                <a:latin typeface="宋体" pitchFamily="2" charset="-122"/>
              </a:rPr>
              <a:t>离不开数值计算。</a:t>
            </a:r>
          </a:p>
        </p:txBody>
      </p:sp>
      <p:sp>
        <p:nvSpPr>
          <p:cNvPr id="53" name="标题 1"/>
          <p:cNvSpPr txBox="1">
            <a:spLocks/>
          </p:cNvSpPr>
          <p:nvPr/>
        </p:nvSpPr>
        <p:spPr>
          <a:xfrm>
            <a:off x="0" y="836613"/>
            <a:ext cx="9144000" cy="577850"/>
          </a:xfrm>
          <a:prstGeom prst="rect">
            <a:avLst/>
          </a:prstGeom>
          <a:solidFill>
            <a:srgbClr val="FFC000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600"/>
              </a:spcBef>
              <a:defRPr/>
            </a:pPr>
            <a:r>
              <a:rPr kumimoji="0" lang="zh-CN" altLang="en-US" sz="28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数值计算的</a:t>
            </a:r>
            <a:r>
              <a:rPr kumimoji="0"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</a:p>
        </p:txBody>
      </p:sp>
      <p:pic>
        <p:nvPicPr>
          <p:cNvPr id="2150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636838"/>
            <a:ext cx="54737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矩形 1"/>
          <p:cNvSpPr>
            <a:spLocks noChangeArrowheads="1"/>
          </p:cNvSpPr>
          <p:nvPr/>
        </p:nvSpPr>
        <p:spPr bwMode="auto">
          <a:xfrm>
            <a:off x="76200" y="1404938"/>
            <a:ext cx="906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应用领域：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、天气预报、人造卫星轨迹计算、导弹发射的各项参数的计算、房屋抗震强度的计算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6047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150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chemeClr val="tx1"/>
                  </a:solidFill>
                </a:rPr>
                <a:t>三</a:t>
              </a:r>
              <a:endParaRPr lang="zh-CN" altLang="en-US" sz="4400" noProof="1">
                <a:solidFill>
                  <a:schemeClr val="tx1"/>
                </a:solidFill>
              </a:endParaRPr>
            </a:p>
          </p:txBody>
        </p:sp>
      </p:grpSp>
      <p:sp>
        <p:nvSpPr>
          <p:cNvPr id="32771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Arial" charset="0"/>
                <a:ea typeface="华文中宋" pitchFamily="2" charset="-122"/>
              </a:rPr>
              <a:t>数值稳定性</a:t>
            </a: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228600" y="14393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32773" name="矩形 1"/>
          <p:cNvSpPr>
            <a:spLocks noChangeArrowheads="1"/>
          </p:cNvSpPr>
          <p:nvPr/>
        </p:nvSpPr>
        <p:spPr bwMode="auto">
          <a:xfrm>
            <a:off x="539750" y="1509185"/>
            <a:ext cx="360045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3600" b="1" dirty="0">
                <a:solidFill>
                  <a:srgbClr val="A50021"/>
                </a:solidFill>
                <a:latin typeface="宋体" charset="-122"/>
              </a:rPr>
              <a:t>5. </a:t>
            </a:r>
            <a:r>
              <a:rPr lang="zh-CN" altLang="en-US" sz="3600" b="1" dirty="0">
                <a:solidFill>
                  <a:srgbClr val="A50021"/>
                </a:solidFill>
                <a:latin typeface="宋体" charset="-122"/>
              </a:rPr>
              <a:t>秦九韶算法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-60325" y="2444751"/>
            <a:ext cx="3208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sz="2800" b="1"/>
              <a:t>多项式简化算法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400" y="4074585"/>
            <a:ext cx="332263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latin typeface="+mn-ea"/>
                <a:ea typeface="+mn-ea"/>
              </a:rPr>
              <a:t>减少运算次数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5518151"/>
            <a:ext cx="860425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latin typeface="+mn-ea"/>
                <a:ea typeface="+mn-ea"/>
              </a:rPr>
              <a:t>运算时间：计算机处理各种运算所需要时间满足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buClr>
                <a:srgbClr val="C00000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            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{ + , -} &lt; {× , ÷} &lt; { exp}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FF0000"/>
              </a:solidFill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20675" y="4762500"/>
            <a:ext cx="857885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提高计算速度，减少计算过程中的误差积累</a:t>
            </a:r>
          </a:p>
        </p:txBody>
      </p:sp>
      <p:pic>
        <p:nvPicPr>
          <p:cNvPr id="3277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3" y="808567"/>
            <a:ext cx="2203450" cy="242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 bwMode="auto">
          <a:xfrm rot="2766440">
            <a:off x="2715550" y="3026955"/>
            <a:ext cx="1192870" cy="115092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/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kumimoji="0" lang="zh-CN" altLang="en-US" sz="1000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753979" y="3260912"/>
            <a:ext cx="11160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一元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次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多项式</a:t>
            </a:r>
          </a:p>
        </p:txBody>
      </p:sp>
      <p:sp>
        <p:nvSpPr>
          <p:cNvPr id="22" name="矩形 21"/>
          <p:cNvSpPr/>
          <p:nvPr/>
        </p:nvSpPr>
        <p:spPr bwMode="auto">
          <a:xfrm rot="2766440">
            <a:off x="5868930" y="3042383"/>
            <a:ext cx="1245223" cy="117332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/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kumimoji="0" lang="zh-CN" altLang="en-US" sz="1000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918815" y="3225170"/>
            <a:ext cx="10294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n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一次式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1" y="3062817"/>
            <a:ext cx="1114425" cy="114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1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12" grpId="0" animBg="1"/>
      <p:bldP spid="9" grpId="0" animBg="1"/>
      <p:bldP spid="10" grpId="0"/>
      <p:bldP spid="22" grpId="0" animBg="1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chemeClr val="tx1"/>
                  </a:solidFill>
                </a:rPr>
                <a:t>三</a:t>
              </a:r>
              <a:endParaRPr lang="zh-CN" altLang="en-US" sz="4400" noProof="1">
                <a:solidFill>
                  <a:schemeClr val="tx1"/>
                </a:solidFill>
              </a:endParaRPr>
            </a:p>
          </p:txBody>
        </p:sp>
      </p:grpSp>
      <p:sp>
        <p:nvSpPr>
          <p:cNvPr id="33795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Arial" charset="0"/>
                <a:ea typeface="华文中宋" pitchFamily="2" charset="-122"/>
              </a:rPr>
              <a:t>数值稳定性</a:t>
            </a: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228600" y="14393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611188" y="1557867"/>
            <a:ext cx="360045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3600" b="1">
                <a:solidFill>
                  <a:srgbClr val="A50021"/>
                </a:solidFill>
                <a:latin typeface="宋体" charset="-122"/>
              </a:rPr>
              <a:t>5. </a:t>
            </a:r>
            <a:r>
              <a:rPr lang="zh-CN" altLang="en-US" sz="3600" b="1">
                <a:solidFill>
                  <a:srgbClr val="A50021"/>
                </a:solidFill>
                <a:latin typeface="宋体" charset="-122"/>
              </a:rPr>
              <a:t>秦九韶算法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63514" y="2491318"/>
            <a:ext cx="726481" cy="523220"/>
          </a:xfrm>
          <a:prstGeom prst="rect">
            <a:avLst/>
          </a:prstGeom>
          <a:solidFill>
            <a:srgbClr val="CC66FF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latin typeface="+mn-ea"/>
                <a:ea typeface="+mn-ea"/>
              </a:rPr>
              <a:t>6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11213" y="2554818"/>
            <a:ext cx="330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     </a:t>
            </a:r>
            <a:r>
              <a:rPr lang="zh-CN" altLang="en-US" sz="2800" b="1"/>
              <a:t> 计算多项式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116945"/>
              </p:ext>
            </p:extLst>
          </p:nvPr>
        </p:nvGraphicFramePr>
        <p:xfrm>
          <a:off x="3332164" y="2492896"/>
          <a:ext cx="5343525" cy="649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4" imgW="2413000" imgH="241300" progId="Equation.DSMT4">
                  <p:embed/>
                </p:oleObj>
              </mc:Choice>
              <mc:Fallback>
                <p:oleObj name="Equation" r:id="rId4" imgW="2413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4" y="2492896"/>
                        <a:ext cx="5343525" cy="6498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2700338" y="4004734"/>
            <a:ext cx="6335712" cy="95410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如果采用直接求和法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需要多少次乘法运算？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3393018"/>
            <a:ext cx="2543175" cy="34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38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63514" y="1033572"/>
            <a:ext cx="726481" cy="523220"/>
          </a:xfrm>
          <a:prstGeom prst="rect">
            <a:avLst/>
          </a:prstGeom>
          <a:solidFill>
            <a:srgbClr val="CC66FF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latin typeface="+mn-ea"/>
                <a:ea typeface="+mn-ea"/>
              </a:rPr>
              <a:t>6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11213" y="1043518"/>
            <a:ext cx="330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     </a:t>
            </a:r>
            <a:r>
              <a:rPr lang="zh-CN" altLang="en-US" sz="2800" b="1"/>
              <a:t> 计算多项式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32163" y="1051984"/>
          <a:ext cx="4911725" cy="64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8" name="Equation" r:id="rId3" imgW="2413000" imgH="241300" progId="Equation.3">
                  <p:embed/>
                </p:oleObj>
              </mc:Choice>
              <mc:Fallback>
                <p:oleObj name="Equation" r:id="rId3" imgW="2413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1051984"/>
                        <a:ext cx="4911725" cy="6498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21"/>
          <p:cNvSpPr>
            <a:spLocks noChangeArrowheads="1"/>
          </p:cNvSpPr>
          <p:nvPr/>
        </p:nvSpPr>
        <p:spPr bwMode="auto">
          <a:xfrm>
            <a:off x="249238" y="1765300"/>
            <a:ext cx="545342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10" name="矩形 9"/>
          <p:cNvSpPr/>
          <p:nvPr/>
        </p:nvSpPr>
        <p:spPr>
          <a:xfrm>
            <a:off x="827088" y="1773767"/>
            <a:ext cx="8361362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如果直接逐项求和计算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需要大约</a:t>
            </a:r>
            <a:r>
              <a:rPr lang="en-US" altLang="zh-CN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次乘法运算，即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27088" y="2501901"/>
          <a:ext cx="806450" cy="53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9" name="Equation" r:id="rId5" imgW="380835" imgH="203112" progId="Equation.DSMT4">
                  <p:embed/>
                </p:oleObj>
              </mc:Choice>
              <mc:Fallback>
                <p:oleObj name="Equation" r:id="rId5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501901"/>
                        <a:ext cx="806450" cy="5397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云形标注 4"/>
          <p:cNvSpPr>
            <a:spLocks noChangeArrowheads="1"/>
          </p:cNvSpPr>
          <p:nvPr/>
        </p:nvSpPr>
        <p:spPr bwMode="auto">
          <a:xfrm>
            <a:off x="7667626" y="2372784"/>
            <a:ext cx="1476375" cy="863600"/>
          </a:xfrm>
          <a:prstGeom prst="cloudCallout">
            <a:avLst>
              <a:gd name="adj1" fmla="val -70500"/>
              <a:gd name="adj2" fmla="val 9556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0" lang="en-US" altLang="zh-CN" sz="2400" i="1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n</a:t>
            </a:r>
            <a:r>
              <a:rPr kumimoji="0" lang="en-US" altLang="zh-CN" sz="2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-1</a:t>
            </a:r>
            <a:r>
              <a:rPr kumimoji="0" lang="zh-CN" altLang="en-US" sz="2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次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563939" y="3236384"/>
          <a:ext cx="1304925" cy="575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0" name="Equation" r:id="rId7" imgW="609336" imgH="241195" progId="Equation.DSMT4">
                  <p:embed/>
                </p:oleObj>
              </mc:Choice>
              <mc:Fallback>
                <p:oleObj name="Equation" r:id="rId7" imgW="60933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9" y="3236384"/>
                        <a:ext cx="1304925" cy="57573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600700" y="3310467"/>
          <a:ext cx="700088" cy="50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1" name="Equation" r:id="rId9" imgW="317362" imgH="228501" progId="Equation.DSMT4">
                  <p:embed/>
                </p:oleObj>
              </mc:Choice>
              <mc:Fallback>
                <p:oleObj name="Equation" r:id="rId9" imgW="31736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3310467"/>
                        <a:ext cx="700088" cy="5016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547814" y="2544233"/>
          <a:ext cx="1277937" cy="50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2" name="Equation" r:id="rId11" imgW="520474" imgH="203112" progId="Equation.DSMT4">
                  <p:embed/>
                </p:oleObj>
              </mc:Choice>
              <mc:Fallback>
                <p:oleObj name="Equation" r:id="rId11" imgW="52047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4" y="2544233"/>
                        <a:ext cx="1277937" cy="5016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211639" y="2544233"/>
          <a:ext cx="2160587" cy="50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3" name="Equation" r:id="rId13" imgW="952087" imgH="203112" progId="Equation.DSMT4">
                  <p:embed/>
                </p:oleObj>
              </mc:Choice>
              <mc:Fallback>
                <p:oleObj name="Equation" r:id="rId13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9" y="2544233"/>
                        <a:ext cx="2160587" cy="5016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6318251" y="2518833"/>
          <a:ext cx="917575" cy="52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4" name="Equation" r:id="rId15" imgW="355292" imgH="203024" progId="Equation.DSMT4">
                  <p:embed/>
                </p:oleObj>
              </mc:Choice>
              <mc:Fallback>
                <p:oleObj name="Equation" r:id="rId15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1" y="2518833"/>
                        <a:ext cx="917575" cy="5270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2462213" y="3240618"/>
          <a:ext cx="925512" cy="52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5" name="Equation" r:id="rId17" imgW="444307" imgH="241195" progId="Equation.DSMT4">
                  <p:embed/>
                </p:oleObj>
              </mc:Choice>
              <mc:Fallback>
                <p:oleObj name="Equation" r:id="rId17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240618"/>
                        <a:ext cx="925512" cy="5291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2868613" y="2544233"/>
          <a:ext cx="1287462" cy="50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6" name="Equation" r:id="rId19" imgW="520474" imgH="203112" progId="Equation.DSMT4">
                  <p:embed/>
                </p:oleObj>
              </mc:Choice>
              <mc:Fallback>
                <p:oleObj name="Equation" r:id="rId19" imgW="52047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2544233"/>
                        <a:ext cx="1287462" cy="5016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79975" y="3352800"/>
          <a:ext cx="7000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7" name="Equation" r:id="rId21" imgW="266353" imgH="164885" progId="Equation.DSMT4">
                  <p:embed/>
                </p:oleObj>
              </mc:Choice>
              <mc:Fallback>
                <p:oleObj name="Equation" r:id="rId21" imgW="266353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352800"/>
                        <a:ext cx="700088" cy="43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圆角矩形标注 48"/>
          <p:cNvSpPr>
            <a:spLocks noChangeArrowheads="1"/>
          </p:cNvSpPr>
          <p:nvPr/>
        </p:nvSpPr>
        <p:spPr bwMode="auto">
          <a:xfrm>
            <a:off x="6869114" y="3257551"/>
            <a:ext cx="942975" cy="609600"/>
          </a:xfrm>
          <a:prstGeom prst="wedgeRoundRectCallout">
            <a:avLst>
              <a:gd name="adj1" fmla="val -116181"/>
              <a:gd name="adj2" fmla="val -1713"/>
              <a:gd name="adj3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0" lang="en-US" altLang="zh-CN" sz="2400" i="1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n</a:t>
            </a:r>
            <a:r>
              <a:rPr kumimoji="0" lang="zh-CN" altLang="en-US" sz="24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次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endParaRPr kumimoji="0" lang="zh-CN" altLang="en-US" sz="240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1787526" y="3843867"/>
          <a:ext cx="1128713" cy="626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8" name="Equation" r:id="rId23" imgW="520700" imgH="228600" progId="Equation.DSMT4">
                  <p:embed/>
                </p:oleObj>
              </mc:Choice>
              <mc:Fallback>
                <p:oleObj name="Equation" r:id="rId23" imgW="52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6" y="3843867"/>
                        <a:ext cx="1128713" cy="62653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矩形 50"/>
          <p:cNvSpPr/>
          <p:nvPr/>
        </p:nvSpPr>
        <p:spPr>
          <a:xfrm>
            <a:off x="780538" y="386104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宋体" pitchFamily="2" charset="-122"/>
              </a:rPr>
              <a:t>若取</a:t>
            </a:r>
            <a:endParaRPr lang="zh-CN" altLang="en-US" sz="2800" b="1" i="1" baseline="30000" dirty="0">
              <a:solidFill>
                <a:srgbClr val="FF0000"/>
              </a:solidFill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7626" y="4773085"/>
            <a:ext cx="241617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则有递推公式：</a:t>
            </a:r>
            <a:endParaRPr lang="zh-CN" altLang="en-US" sz="2800" b="1" i="1" baseline="30000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60565"/>
              </p:ext>
            </p:extLst>
          </p:nvPr>
        </p:nvGraphicFramePr>
        <p:xfrm>
          <a:off x="2463801" y="4651874"/>
          <a:ext cx="4405313" cy="115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9" name="Equation" r:id="rId25" imgW="2806700" imgH="508000" progId="Equation.DSMT4">
                  <p:embed/>
                </p:oleObj>
              </mc:Choice>
              <mc:Fallback>
                <p:oleObj name="Equation" r:id="rId25" imgW="28067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1" y="4651874"/>
                        <a:ext cx="4405313" cy="1158377"/>
                      </a:xfrm>
                      <a:prstGeom prst="rect">
                        <a:avLst/>
                      </a:prstGeom>
                      <a:solidFill>
                        <a:srgbClr val="AFF5F7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107950" y="5829301"/>
          <a:ext cx="1355725" cy="664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10" name="Equation" r:id="rId27" imgW="660400" imgH="228600" progId="Equation.DSMT4">
                  <p:embed/>
                </p:oleObj>
              </mc:Choice>
              <mc:Fallback>
                <p:oleObj name="Equation" r:id="rId27" imgW="66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5829301"/>
                        <a:ext cx="1355725" cy="66463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矩形 54"/>
          <p:cNvSpPr/>
          <p:nvPr/>
        </p:nvSpPr>
        <p:spPr>
          <a:xfrm>
            <a:off x="1436689" y="5810251"/>
            <a:ext cx="241617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就是所求的值。</a:t>
            </a:r>
          </a:p>
        </p:txBody>
      </p:sp>
      <p:sp>
        <p:nvSpPr>
          <p:cNvPr id="56" name="矩形 55"/>
          <p:cNvSpPr/>
          <p:nvPr/>
        </p:nvSpPr>
        <p:spPr>
          <a:xfrm>
            <a:off x="3803650" y="5829300"/>
            <a:ext cx="499903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总的计算量需进行</a:t>
            </a:r>
            <a:r>
              <a:rPr lang="en-US" altLang="zh-CN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次乘法。</a:t>
            </a:r>
          </a:p>
        </p:txBody>
      </p:sp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3059113" y="3894667"/>
          <a:ext cx="3705225" cy="59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11" name="Equation" r:id="rId29" imgW="1511300" imgH="241300" progId="Equation.DSMT4">
                  <p:embed/>
                </p:oleObj>
              </mc:Choice>
              <mc:Fallback>
                <p:oleObj name="Equation" r:id="rId29" imgW="1511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894667"/>
                        <a:ext cx="3705225" cy="5905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0085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5" grpId="0" animBg="1"/>
      <p:bldP spid="49" grpId="0" animBg="1"/>
      <p:bldP spid="51" grpId="0"/>
      <p:bldP spid="52" grpId="0"/>
      <p:bldP spid="55" grpId="0"/>
      <p:bldP spid="5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矩形 1"/>
          <p:cNvSpPr>
            <a:spLocks noChangeArrowheads="1"/>
          </p:cNvSpPr>
          <p:nvPr/>
        </p:nvSpPr>
        <p:spPr bwMode="auto">
          <a:xfrm>
            <a:off x="939800" y="833967"/>
            <a:ext cx="234872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宋体" charset="-122"/>
              </a:rPr>
              <a:t>秦九韶算法：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4926" y="836084"/>
            <a:ext cx="726481" cy="523220"/>
          </a:xfrm>
          <a:prstGeom prst="rect">
            <a:avLst/>
          </a:prstGeom>
          <a:solidFill>
            <a:srgbClr val="CC66FF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latin typeface="+mn-ea"/>
                <a:ea typeface="+mn-ea"/>
              </a:rPr>
              <a:t>6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352801" y="984251"/>
          <a:ext cx="4735513" cy="620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8" name="Equation" r:id="rId3" imgW="2336760" imgH="241200" progId="Equation.DSMT4">
                  <p:embed/>
                </p:oleObj>
              </mc:Choice>
              <mc:Fallback>
                <p:oleObj name="Equation" r:id="rId3" imgW="2336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984251"/>
                        <a:ext cx="4735513" cy="62018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1"/>
          <p:cNvSpPr>
            <a:spLocks noChangeArrowheads="1"/>
          </p:cNvSpPr>
          <p:nvPr/>
        </p:nvSpPr>
        <p:spPr bwMode="auto">
          <a:xfrm>
            <a:off x="34925" y="1686985"/>
            <a:ext cx="545342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84213" y="1780118"/>
            <a:ext cx="20875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改写如下：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628900" y="1892300"/>
          <a:ext cx="55435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9" name="Equation" r:id="rId5" imgW="2806700" imgH="241300" progId="Equation.DSMT4">
                  <p:embed/>
                </p:oleObj>
              </mc:Choice>
              <mc:Fallback>
                <p:oleObj name="Equation" r:id="rId5" imgW="2806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892300"/>
                        <a:ext cx="55435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308350" y="2755900"/>
          <a:ext cx="5151438" cy="60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0" name="Equation" r:id="rId7" imgW="2882900" imgH="241300" progId="Equation.DSMT4">
                  <p:embed/>
                </p:oleObj>
              </mc:Choice>
              <mc:Fallback>
                <p:oleObj name="Equation" r:id="rId7" imgW="2882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755900"/>
                        <a:ext cx="5151438" cy="60113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348038" y="3429001"/>
          <a:ext cx="114300" cy="427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1" name="Equation" r:id="rId9" imgW="75960" imgH="164880" progId="Equation.DSMT4">
                  <p:embed/>
                </p:oleObj>
              </mc:Choice>
              <mc:Fallback>
                <p:oleObj name="Equation" r:id="rId9" imgW="759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429001"/>
                        <a:ext cx="114300" cy="4275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3276600" y="3911601"/>
          <a:ext cx="5570538" cy="57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2" name="Equation" r:id="rId11" imgW="2590800" imgH="228600" progId="Equation.DSMT4">
                  <p:embed/>
                </p:oleObj>
              </mc:Choice>
              <mc:Fallback>
                <p:oleObj name="Equation" r:id="rId11" imgW="2590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11601"/>
                        <a:ext cx="5570538" cy="5736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云形标注 38"/>
          <p:cNvSpPr>
            <a:spLocks noChangeArrowheads="1"/>
          </p:cNvSpPr>
          <p:nvPr/>
        </p:nvSpPr>
        <p:spPr bwMode="auto">
          <a:xfrm>
            <a:off x="7750176" y="4798485"/>
            <a:ext cx="989013" cy="679449"/>
          </a:xfrm>
          <a:prstGeom prst="cloudCallout">
            <a:avLst>
              <a:gd name="adj1" fmla="val -59690"/>
              <a:gd name="adj2" fmla="val -7962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0" lang="en-US" altLang="zh-CN" sz="2000" i="1">
                <a:ea typeface="华文中宋" pitchFamily="2" charset="-122"/>
                <a:cs typeface="Times New Roman" pitchFamily="18" charset="0"/>
              </a:rPr>
              <a:t>n</a:t>
            </a:r>
            <a:r>
              <a:rPr kumimoji="0" lang="en-US" altLang="zh-CN" sz="2000">
                <a:ea typeface="华文中宋" pitchFamily="2" charset="-122"/>
                <a:cs typeface="Times New Roman" pitchFamily="18" charset="0"/>
              </a:rPr>
              <a:t>+</a:t>
            </a:r>
            <a:r>
              <a:rPr kumimoji="0" lang="en-US" altLang="zh-CN" sz="2000" i="1">
                <a:ea typeface="华文中宋" pitchFamily="2" charset="-122"/>
                <a:cs typeface="Times New Roman" pitchFamily="18" charset="0"/>
              </a:rPr>
              <a:t>n</a:t>
            </a:r>
            <a:endParaRPr kumimoji="0" lang="zh-CN" altLang="en-US" sz="2000" i="1"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63513" y="4781551"/>
            <a:ext cx="3600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则有递推公式：</a:t>
            </a:r>
          </a:p>
        </p:txBody>
      </p:sp>
      <p:graphicFrame>
        <p:nvGraphicFramePr>
          <p:cNvPr id="136194" name="对象 136193"/>
          <p:cNvGraphicFramePr>
            <a:graphicFrameLocks noChangeAspect="1"/>
          </p:cNvGraphicFramePr>
          <p:nvPr/>
        </p:nvGraphicFramePr>
        <p:xfrm>
          <a:off x="2651126" y="4580467"/>
          <a:ext cx="4297363" cy="111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3" name="Equation" r:id="rId13" imgW="1981200" imgH="482600" progId="Equation.DSMT4">
                  <p:embed/>
                </p:oleObj>
              </mc:Choice>
              <mc:Fallback>
                <p:oleObj name="Equation" r:id="rId13" imgW="1981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6" y="4580467"/>
                        <a:ext cx="4297363" cy="1111251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对象 136195"/>
          <p:cNvGraphicFramePr>
            <a:graphicFrameLocks noChangeAspect="1"/>
          </p:cNvGraphicFramePr>
          <p:nvPr/>
        </p:nvGraphicFramePr>
        <p:xfrm>
          <a:off x="107950" y="5852585"/>
          <a:ext cx="1368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4" name="Equation" r:id="rId15" imgW="660400" imgH="228600" progId="Equation.DSMT4">
                  <p:embed/>
                </p:oleObj>
              </mc:Choice>
              <mc:Fallback>
                <p:oleObj name="Equation" r:id="rId15" imgW="66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5852585"/>
                        <a:ext cx="13684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1476375" y="5837767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spc="-100" dirty="0" smtClean="0"/>
              <a:t>就是所求的值。</a:t>
            </a:r>
            <a:endParaRPr lang="zh-CN" altLang="en-US" sz="2800" b="1" spc="-100" dirty="0" smtClean="0">
              <a:solidFill>
                <a:srgbClr val="0000FF"/>
              </a:solidFill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3708400" y="5829300"/>
            <a:ext cx="4103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spc="-100" dirty="0" smtClean="0">
                <a:solidFill>
                  <a:srgbClr val="FF0000"/>
                </a:solidFill>
              </a:rPr>
              <a:t>总的计算量只需</a:t>
            </a:r>
            <a:r>
              <a:rPr lang="en-US" altLang="zh-CN" sz="2800" b="1" i="1" spc="-100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zh-CN" altLang="en-US" sz="2800" b="1" spc="-100" dirty="0" smtClean="0">
                <a:solidFill>
                  <a:srgbClr val="FF0000"/>
                </a:solidFill>
                <a:cs typeface="Times New Roman" pitchFamily="18" charset="0"/>
              </a:rPr>
              <a:t>次乘法</a:t>
            </a:r>
            <a:r>
              <a:rPr lang="zh-CN" altLang="en-US" sz="2800" b="1" spc="-100" dirty="0" smtClean="0">
                <a:solidFill>
                  <a:srgbClr val="FF0000"/>
                </a:solidFill>
              </a:rPr>
              <a:t>。</a:t>
            </a:r>
            <a:endParaRPr lang="zh-CN" altLang="en-US" sz="2800" spc="-100" dirty="0" smtClean="0">
              <a:solidFill>
                <a:srgbClr val="FF0000"/>
              </a:solidFill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4356100" y="1615017"/>
            <a:ext cx="31686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5" name="直接连接符 24"/>
          <p:cNvCxnSpPr>
            <a:cxnSpLocks noChangeShapeType="1"/>
          </p:cNvCxnSpPr>
          <p:nvPr/>
        </p:nvCxnSpPr>
        <p:spPr bwMode="auto">
          <a:xfrm>
            <a:off x="3692525" y="2468033"/>
            <a:ext cx="318293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>
            <a:off x="3708401" y="3333751"/>
            <a:ext cx="28797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4" name="直接连接符 33"/>
          <p:cNvCxnSpPr>
            <a:cxnSpLocks noChangeShapeType="1"/>
          </p:cNvCxnSpPr>
          <p:nvPr/>
        </p:nvCxnSpPr>
        <p:spPr bwMode="auto">
          <a:xfrm>
            <a:off x="4211638" y="4485217"/>
            <a:ext cx="463550" cy="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5" name="直接连接符 34"/>
          <p:cNvCxnSpPr>
            <a:cxnSpLocks noChangeShapeType="1"/>
          </p:cNvCxnSpPr>
          <p:nvPr/>
        </p:nvCxnSpPr>
        <p:spPr bwMode="auto">
          <a:xfrm>
            <a:off x="4716464" y="4485217"/>
            <a:ext cx="719137" cy="0"/>
          </a:xfrm>
          <a:prstGeom prst="line">
            <a:avLst/>
          </a:prstGeom>
          <a:noFill/>
          <a:ln w="38100" algn="ctr">
            <a:solidFill>
              <a:srgbClr val="D121BC"/>
            </a:solidFill>
            <a:round/>
            <a:headEnd/>
            <a:tailEnd/>
          </a:ln>
        </p:spPr>
      </p:cxn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>
            <a:off x="4208464" y="4485217"/>
            <a:ext cx="1527175" cy="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</p:cNvCxnSpPr>
          <p:nvPr/>
        </p:nvCxnSpPr>
        <p:spPr bwMode="auto">
          <a:xfrm>
            <a:off x="5795963" y="4485217"/>
            <a:ext cx="792162" cy="0"/>
          </a:xfrm>
          <a:prstGeom prst="line">
            <a:avLst/>
          </a:prstGeom>
          <a:noFill/>
          <a:ln w="38100" algn="ctr">
            <a:solidFill>
              <a:srgbClr val="D121BC"/>
            </a:solidFill>
            <a:round/>
            <a:headEnd/>
            <a:tailEnd/>
          </a:ln>
        </p:spPr>
      </p:cxnSp>
      <p:cxnSp>
        <p:nvCxnSpPr>
          <p:cNvPr id="43" name="直接连接符 42"/>
          <p:cNvCxnSpPr>
            <a:cxnSpLocks noChangeShapeType="1"/>
          </p:cNvCxnSpPr>
          <p:nvPr/>
        </p:nvCxnSpPr>
        <p:spPr bwMode="auto">
          <a:xfrm>
            <a:off x="4003675" y="4485217"/>
            <a:ext cx="2800350" cy="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875463" y="4485217"/>
            <a:ext cx="520700" cy="0"/>
          </a:xfrm>
          <a:prstGeom prst="line">
            <a:avLst/>
          </a:prstGeom>
          <a:noFill/>
          <a:ln w="38100" algn="ctr">
            <a:solidFill>
              <a:srgbClr val="D121BC"/>
            </a:solidFill>
            <a:round/>
            <a:headEnd/>
            <a:tailEnd/>
          </a:ln>
        </p:spPr>
      </p:cxnSp>
      <p:cxnSp>
        <p:nvCxnSpPr>
          <p:cNvPr id="50" name="直接连接符 49"/>
          <p:cNvCxnSpPr>
            <a:cxnSpLocks noChangeShapeType="1"/>
          </p:cNvCxnSpPr>
          <p:nvPr/>
        </p:nvCxnSpPr>
        <p:spPr bwMode="auto">
          <a:xfrm>
            <a:off x="3595688" y="4485217"/>
            <a:ext cx="4648200" cy="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51" name="直接连接符 50"/>
          <p:cNvCxnSpPr>
            <a:cxnSpLocks noChangeShapeType="1"/>
          </p:cNvCxnSpPr>
          <p:nvPr/>
        </p:nvCxnSpPr>
        <p:spPr bwMode="auto">
          <a:xfrm>
            <a:off x="8301038" y="4485217"/>
            <a:ext cx="519112" cy="0"/>
          </a:xfrm>
          <a:prstGeom prst="line">
            <a:avLst/>
          </a:prstGeom>
          <a:noFill/>
          <a:ln w="38100" algn="ctr">
            <a:solidFill>
              <a:srgbClr val="D121B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>
            <a:off x="3708400" y="2565400"/>
            <a:ext cx="38528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</p:cxnSp>
      <p:cxnSp>
        <p:nvCxnSpPr>
          <p:cNvPr id="63" name="直接连接符 62"/>
          <p:cNvCxnSpPr>
            <a:cxnSpLocks noChangeShapeType="1"/>
          </p:cNvCxnSpPr>
          <p:nvPr/>
        </p:nvCxnSpPr>
        <p:spPr bwMode="auto">
          <a:xfrm>
            <a:off x="3727451" y="3429000"/>
            <a:ext cx="3508375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</p:cxnSp>
      <p:sp>
        <p:nvSpPr>
          <p:cNvPr id="65" name="云形标注 64"/>
          <p:cNvSpPr>
            <a:spLocks noChangeArrowheads="1"/>
          </p:cNvSpPr>
          <p:nvPr/>
        </p:nvSpPr>
        <p:spPr bwMode="auto">
          <a:xfrm>
            <a:off x="5018089" y="3524251"/>
            <a:ext cx="1173955" cy="560916"/>
          </a:xfrm>
          <a:prstGeom prst="cloudCallout">
            <a:avLst>
              <a:gd name="adj1" fmla="val -68713"/>
              <a:gd name="adj2" fmla="val 32981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0" lang="en-US" altLang="zh-CN" sz="2000">
                <a:ea typeface="华文中宋" pitchFamily="2" charset="-122"/>
                <a:cs typeface="Times New Roman" pitchFamily="18" charset="0"/>
              </a:rPr>
              <a:t>1+1</a:t>
            </a:r>
            <a:endParaRPr kumimoji="0" lang="zh-CN" altLang="en-US" sz="2000">
              <a:ea typeface="华文中宋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631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24" grpId="0" animBg="1"/>
      <p:bldP spid="30" grpId="0" animBg="1"/>
      <p:bldP spid="31" grpId="0"/>
      <p:bldP spid="39" grpId="0" animBg="1"/>
      <p:bldP spid="44" grpId="0"/>
      <p:bldP spid="47" grpId="0" build="p" autoUpdateAnimBg="0"/>
      <p:bldP spid="48" grpId="0"/>
      <p:bldP spid="6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71600" y="908720"/>
            <a:ext cx="7600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算一算：多项式 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4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zh-CN" alt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值？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074989" y="1634067"/>
          <a:ext cx="3735387" cy="738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" name="Equation" r:id="rId3" imgW="1485900" imgH="241300" progId="Equation.DSMT4">
                  <p:embed/>
                </p:oleObj>
              </mc:Choice>
              <mc:Fallback>
                <p:oleObj name="Equation" r:id="rId3" imgW="1485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9" y="1634067"/>
                        <a:ext cx="3735387" cy="7387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67039" y="3022600"/>
          <a:ext cx="4052887" cy="69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9" name="Equation" r:id="rId5" imgW="1625600" imgH="228600" progId="Equation.DSMT4">
                  <p:embed/>
                </p:oleObj>
              </mc:Choice>
              <mc:Fallback>
                <p:oleObj name="Equation" r:id="rId5" imgW="162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9" y="3022600"/>
                        <a:ext cx="4052887" cy="694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下箭头 2"/>
          <p:cNvSpPr>
            <a:spLocks noChangeArrowheads="1"/>
          </p:cNvSpPr>
          <p:nvPr/>
        </p:nvSpPr>
        <p:spPr bwMode="auto">
          <a:xfrm>
            <a:off x="4943476" y="2338918"/>
            <a:ext cx="455613" cy="706967"/>
          </a:xfrm>
          <a:prstGeom prst="downArrow">
            <a:avLst>
              <a:gd name="adj1" fmla="val 50000"/>
              <a:gd name="adj2" fmla="val 49891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buFont typeface="Arial" charset="0"/>
              <a:buNone/>
            </a:pPr>
            <a:endParaRPr kumimoji="0" lang="zh-CN" altLang="en-US" sz="1000">
              <a:latin typeface="Arial" charset="0"/>
              <a:ea typeface="华文中宋" pitchFamily="2" charset="-122"/>
            </a:endParaRPr>
          </a:p>
        </p:txBody>
      </p:sp>
      <p:cxnSp>
        <p:nvCxnSpPr>
          <p:cNvPr id="36870" name="直接连接符 4"/>
          <p:cNvCxnSpPr>
            <a:cxnSpLocks noChangeShapeType="1"/>
          </p:cNvCxnSpPr>
          <p:nvPr/>
        </p:nvCxnSpPr>
        <p:spPr bwMode="auto">
          <a:xfrm>
            <a:off x="2555876" y="5446184"/>
            <a:ext cx="4752975" cy="0"/>
          </a:xfrm>
          <a:prstGeom prst="lin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/>
          <p:cNvSpPr/>
          <p:nvPr/>
        </p:nvSpPr>
        <p:spPr>
          <a:xfrm>
            <a:off x="4140200" y="4652433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n-ea"/>
                <a:ea typeface="宋体" pitchFamily="2" charset="-122"/>
              </a:rPr>
              <a:t>6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87676" y="5806018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n-ea"/>
                <a:ea typeface="宋体" pitchFamily="2" charset="-122"/>
              </a:rPr>
              <a:t>3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40200" y="5818718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n-ea"/>
                <a:ea typeface="宋体" pitchFamily="2" charset="-122"/>
              </a:rPr>
              <a:t>4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60976" y="4652433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n-ea"/>
                <a:ea typeface="宋体" pitchFamily="2" charset="-122"/>
              </a:rPr>
              <a:t>8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60976" y="5797552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n-ea"/>
                <a:ea typeface="宋体" pitchFamily="2" charset="-122"/>
              </a:rPr>
              <a:t>7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27764" y="4652433"/>
            <a:ext cx="546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n-ea"/>
                <a:ea typeface="宋体" pitchFamily="2" charset="-122"/>
              </a:rPr>
              <a:t>14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27764" y="5797552"/>
            <a:ext cx="546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n-ea"/>
                <a:ea typeface="宋体" pitchFamily="2" charset="-122"/>
              </a:rPr>
              <a:t>13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87676" y="3839633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n-ea"/>
                <a:ea typeface="宋体" pitchFamily="2" charset="-122"/>
              </a:rPr>
              <a:t>3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95739" y="3852333"/>
            <a:ext cx="546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n-ea"/>
                <a:ea typeface="宋体" pitchFamily="2" charset="-122"/>
              </a:rPr>
              <a:t>-2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76825" y="3831167"/>
            <a:ext cx="546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n-ea"/>
                <a:ea typeface="宋体" pitchFamily="2" charset="-122"/>
              </a:rPr>
              <a:t>-1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27764" y="3831167"/>
            <a:ext cx="546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n-ea"/>
                <a:ea typeface="宋体" pitchFamily="2" charset="-122"/>
              </a:rPr>
              <a:t>-1</a:t>
            </a:r>
            <a:endParaRPr lang="zh-CN" altLang="en-US" sz="2800" dirty="0">
              <a:ea typeface="宋体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67119"/>
              </p:ext>
            </p:extLst>
          </p:nvPr>
        </p:nvGraphicFramePr>
        <p:xfrm>
          <a:off x="1544639" y="3812118"/>
          <a:ext cx="725487" cy="721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0" name="Equation" r:id="rId7" imgW="279400" imgH="228600" progId="Equation.DSMT4">
                  <p:embed/>
                </p:oleObj>
              </mc:Choice>
              <mc:Fallback>
                <p:oleObj name="Equation" r:id="rId7" imgW="27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9" y="3812118"/>
                        <a:ext cx="725487" cy="721783"/>
                      </a:xfrm>
                      <a:prstGeom prst="rect">
                        <a:avLst/>
                      </a:prstGeom>
                      <a:solidFill>
                        <a:srgbClr val="FDC7F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47922"/>
              </p:ext>
            </p:extLst>
          </p:nvPr>
        </p:nvGraphicFramePr>
        <p:xfrm>
          <a:off x="1514476" y="4724400"/>
          <a:ext cx="854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1" name="Equation" r:id="rId9" imgW="406224" imgH="228501" progId="Equation.DSMT4">
                  <p:embed/>
                </p:oleObj>
              </mc:Choice>
              <mc:Fallback>
                <p:oleObj name="Equation" r:id="rId9" imgW="40622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6" y="4724400"/>
                        <a:ext cx="854075" cy="584200"/>
                      </a:xfrm>
                      <a:prstGeom prst="rect">
                        <a:avLst/>
                      </a:prstGeom>
                      <a:solidFill>
                        <a:srgbClr val="FDC7F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422721"/>
              </p:ext>
            </p:extLst>
          </p:nvPr>
        </p:nvGraphicFramePr>
        <p:xfrm>
          <a:off x="1547814" y="5738285"/>
          <a:ext cx="428625" cy="721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2" name="Equation" r:id="rId11" imgW="165028" imgH="228501" progId="Equation.DSMT4">
                  <p:embed/>
                </p:oleObj>
              </mc:Choice>
              <mc:Fallback>
                <p:oleObj name="Equation" r:id="rId11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4" y="5738285"/>
                        <a:ext cx="428625" cy="721783"/>
                      </a:xfrm>
                      <a:prstGeom prst="rect">
                        <a:avLst/>
                      </a:prstGeom>
                      <a:solidFill>
                        <a:srgbClr val="FDC7F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矩形 3"/>
          <p:cNvSpPr>
            <a:spLocks noChangeArrowheads="1"/>
          </p:cNvSpPr>
          <p:nvPr/>
        </p:nvSpPr>
        <p:spPr bwMode="auto">
          <a:xfrm>
            <a:off x="7285039" y="5740400"/>
            <a:ext cx="1468672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)=13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19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5" grpId="0"/>
      <p:bldP spid="26" grpId="0"/>
      <p:bldP spid="27" grpId="0"/>
      <p:bldP spid="28" grpId="0"/>
      <p:bldP spid="3688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400" dirty="0"/>
            </a:p>
          </p:txBody>
        </p:sp>
      </p:grpSp>
      <p:sp>
        <p:nvSpPr>
          <p:cNvPr id="38915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Arial" charset="0"/>
                <a:ea typeface="华文中宋" pitchFamily="2" charset="-122"/>
              </a:rPr>
              <a:t>课堂小结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62394" y="1760075"/>
            <a:ext cx="45926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i="1">
                <a:solidFill>
                  <a:srgbClr val="0000CC"/>
                </a:solidFill>
                <a:latin typeface="Times New Roman" pitchFamily="18" charset="0"/>
                <a:ea typeface="华文彩云" pitchFamily="2" charset="-122"/>
              </a:defRPr>
            </a:lvl1pPr>
            <a:lvl2pPr marL="742950" indent="-285750">
              <a:defRPr kumimoji="1" sz="3200" i="1">
                <a:solidFill>
                  <a:srgbClr val="0000CC"/>
                </a:solidFill>
                <a:latin typeface="Times New Roman" pitchFamily="18" charset="0"/>
                <a:ea typeface="华文彩云" pitchFamily="2" charset="-122"/>
              </a:defRPr>
            </a:lvl2pPr>
            <a:lvl3pPr marL="1143000" indent="-228600">
              <a:defRPr kumimoji="1" sz="3200" i="1">
                <a:solidFill>
                  <a:srgbClr val="0000CC"/>
                </a:solidFill>
                <a:latin typeface="Times New Roman" pitchFamily="18" charset="0"/>
                <a:ea typeface="华文彩云" pitchFamily="2" charset="-122"/>
              </a:defRPr>
            </a:lvl3pPr>
            <a:lvl4pPr marL="1600200" indent="-228600">
              <a:defRPr kumimoji="1" sz="3200" i="1">
                <a:solidFill>
                  <a:srgbClr val="0000CC"/>
                </a:solidFill>
                <a:latin typeface="Times New Roman" pitchFamily="18" charset="0"/>
                <a:ea typeface="华文彩云" pitchFamily="2" charset="-122"/>
              </a:defRPr>
            </a:lvl4pPr>
            <a:lvl5pPr marL="2057400" indent="-228600">
              <a:defRPr kumimoji="1" sz="3200" i="1">
                <a:solidFill>
                  <a:srgbClr val="0000CC"/>
                </a:solidFill>
                <a:latin typeface="Times New Roman" pitchFamily="18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rgbClr val="0000CC"/>
                </a:solidFill>
                <a:latin typeface="Times New Roman" pitchFamily="18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rgbClr val="0000CC"/>
                </a:solidFill>
                <a:latin typeface="Times New Roman" pitchFamily="18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rgbClr val="0000CC"/>
                </a:solidFill>
                <a:latin typeface="Times New Roman" pitchFamily="18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rgbClr val="0000CC"/>
                </a:solidFill>
                <a:latin typeface="Times New Roman" pitchFamily="18" charset="0"/>
                <a:ea typeface="华文彩云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sz="2800" b="1" i="0" dirty="0" smtClean="0">
                <a:solidFill>
                  <a:schemeClr val="tx1"/>
                </a:solidFill>
                <a:latin typeface="+mn-ea"/>
                <a:ea typeface="+mn-ea"/>
              </a:rPr>
              <a:t>1.</a:t>
            </a:r>
            <a:r>
              <a:rPr lang="zh-CN" altLang="en-US" sz="2800" b="1" i="0" dirty="0" smtClean="0">
                <a:solidFill>
                  <a:schemeClr val="tx1"/>
                </a:solidFill>
                <a:latin typeface="+mn-ea"/>
                <a:ea typeface="+mn-ea"/>
              </a:rPr>
              <a:t>数值计算方法的概念</a:t>
            </a:r>
            <a:endParaRPr lang="en-US" altLang="zh-CN" sz="2800" b="1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800" b="1" i="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800" b="1" i="0" dirty="0" smtClean="0">
                <a:solidFill>
                  <a:schemeClr val="tx1"/>
                </a:solidFill>
                <a:latin typeface="+mn-ea"/>
                <a:ea typeface="+mn-ea"/>
              </a:rPr>
              <a:t>、误差分析</a:t>
            </a:r>
            <a:endParaRPr lang="en-US" altLang="zh-CN" sz="2800" b="1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800" b="1" i="0" dirty="0" smtClean="0">
                <a:solidFill>
                  <a:schemeClr val="tx1"/>
                </a:solidFill>
                <a:latin typeface="+mn-ea"/>
                <a:ea typeface="+mn-ea"/>
              </a:rPr>
              <a:t>3.</a:t>
            </a:r>
            <a:r>
              <a:rPr lang="zh-CN" altLang="en-US" sz="2800" b="1" i="0" dirty="0" smtClean="0">
                <a:solidFill>
                  <a:schemeClr val="tx1"/>
                </a:solidFill>
                <a:latin typeface="+mn-ea"/>
                <a:ea typeface="+mn-ea"/>
              </a:rPr>
              <a:t>数值稳定性的机理</a:t>
            </a:r>
            <a:endParaRPr lang="en-US" altLang="zh-CN" sz="2800" b="1" i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800" b="1" i="0" kern="0" dirty="0" smtClean="0">
                <a:solidFill>
                  <a:schemeClr val="tx1"/>
                </a:solidFill>
                <a:latin typeface="+mn-ea"/>
                <a:ea typeface="+mn-ea"/>
              </a:rPr>
              <a:t>4.</a:t>
            </a:r>
            <a:r>
              <a:rPr lang="zh-CN" altLang="en-US" sz="2800" b="1" i="0" kern="0" dirty="0">
                <a:solidFill>
                  <a:schemeClr val="tx1"/>
                </a:solidFill>
                <a:latin typeface="+mn-ea"/>
                <a:ea typeface="+mn-ea"/>
              </a:rPr>
              <a:t>秦九韶算</a:t>
            </a:r>
            <a:r>
              <a:rPr lang="zh-CN" altLang="en-US" sz="2800" b="1" i="0" kern="0" dirty="0" smtClean="0">
                <a:solidFill>
                  <a:schemeClr val="tx1"/>
                </a:solidFill>
                <a:latin typeface="+mn-ea"/>
                <a:ea typeface="+mn-ea"/>
              </a:rPr>
              <a:t>法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57288" y="5692530"/>
            <a:ext cx="7199312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FB3A13"/>
                </a:solidFill>
                <a:latin typeface="华文中宋" pitchFamily="2" charset="-122"/>
                <a:ea typeface="华文中宋" pitchFamily="2" charset="-122"/>
              </a:rPr>
              <a:t>课后作业：预习非线性方程的数值解法</a:t>
            </a:r>
            <a:endParaRPr lang="en-US" altLang="zh-CN" b="1" dirty="0">
              <a:solidFill>
                <a:srgbClr val="FB3A13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66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 descr="校训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126067"/>
            <a:ext cx="5257800" cy="309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6" descr="新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22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7"/>
          <p:cNvSpPr txBox="1">
            <a:spLocks noChangeArrowheads="1"/>
          </p:cNvSpPr>
          <p:nvPr/>
        </p:nvSpPr>
        <p:spPr bwMode="auto">
          <a:xfrm>
            <a:off x="1271588" y="4610101"/>
            <a:ext cx="7129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 b="1">
                <a:solidFill>
                  <a:srgbClr val="990000"/>
                </a:solidFill>
                <a:latin typeface="Arial" charset="0"/>
                <a:ea typeface="华文中宋" pitchFamily="2" charset="-122"/>
              </a:rPr>
              <a:t>               </a:t>
            </a:r>
            <a:r>
              <a:rPr lang="zh-CN" altLang="en-US" sz="4800" b="1">
                <a:solidFill>
                  <a:srgbClr val="990000"/>
                </a:solidFill>
                <a:latin typeface="Arial" charset="0"/>
                <a:ea typeface="华文中宋" pitchFamily="2" charset="-122"/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28941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971550" y="1995488"/>
            <a:ext cx="7704138" cy="471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5800" indent="-6858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000" b="1" dirty="0">
                <a:solidFill>
                  <a:srgbClr val="000000"/>
                </a:solidFill>
                <a:latin typeface="宋体" pitchFamily="2" charset="-122"/>
              </a:rPr>
              <a:t>数值计算引论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000" b="1" dirty="0">
                <a:solidFill>
                  <a:srgbClr val="000000"/>
                </a:solidFill>
                <a:latin typeface="宋体" pitchFamily="2" charset="-122"/>
              </a:rPr>
              <a:t>非线性方程的数值解法</a:t>
            </a:r>
            <a:endParaRPr lang="en-US" altLang="zh-CN" sz="4000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000" b="1" dirty="0">
                <a:solidFill>
                  <a:srgbClr val="000000"/>
                </a:solidFill>
                <a:latin typeface="宋体" pitchFamily="2" charset="-122"/>
              </a:rPr>
              <a:t>线性方程组的数值解法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000" b="1" dirty="0">
                <a:solidFill>
                  <a:srgbClr val="000000"/>
                </a:solidFill>
                <a:latin typeface="宋体" pitchFamily="2" charset="-122"/>
              </a:rPr>
              <a:t>插值法</a:t>
            </a:r>
            <a:endParaRPr lang="en-US" altLang="zh-CN" sz="4000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000" b="1" dirty="0">
                <a:solidFill>
                  <a:srgbClr val="000000"/>
                </a:solidFill>
                <a:latin typeface="宋体" pitchFamily="2" charset="-122"/>
              </a:rPr>
              <a:t>曲线拟合的最小二乘法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2663825" y="998538"/>
            <a:ext cx="53641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endParaRPr lang="en-US" altLang="zh-CN" sz="4800" b="1">
              <a:solidFill>
                <a:srgbClr val="FF0033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6000" b="1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主要内容</a:t>
            </a:r>
            <a:endParaRPr lang="zh-CN" altLang="en-US" sz="4800" b="1">
              <a:solidFill>
                <a:srgbClr val="FF0033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3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611188" y="998538"/>
            <a:ext cx="828198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endParaRPr lang="en-US" altLang="zh-CN" sz="5400" b="1">
              <a:solidFill>
                <a:srgbClr val="FF0033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5400" b="1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400" b="1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5400" b="1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章 数值计算引论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2" y="2600517"/>
            <a:ext cx="4767263" cy="30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-26268" y="2466333"/>
            <a:ext cx="42484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85800" indent="-6858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400" b="1" u="sng" dirty="0" smtClean="0">
                <a:solidFill>
                  <a:srgbClr val="FF0000"/>
                </a:solidFill>
              </a:rPr>
              <a:t>数值计算方法</a:t>
            </a:r>
            <a:endParaRPr lang="en-US" altLang="zh-CN" sz="4400" b="1" u="sng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400" b="1" dirty="0" smtClean="0">
                <a:solidFill>
                  <a:srgbClr val="000000"/>
                </a:solidFill>
                <a:latin typeface="宋体" pitchFamily="2" charset="-122"/>
              </a:rPr>
              <a:t>误差</a:t>
            </a:r>
            <a:endParaRPr lang="en-US" altLang="zh-CN" sz="4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400" b="1" dirty="0" smtClean="0">
                <a:solidFill>
                  <a:srgbClr val="000000"/>
                </a:solidFill>
                <a:latin typeface="宋体" pitchFamily="2" charset="-122"/>
              </a:rPr>
              <a:t>数值稳定性</a:t>
            </a:r>
            <a:endParaRPr lang="en-US" altLang="zh-CN" sz="4400" b="1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4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一</a:t>
              </a:r>
            </a:p>
          </p:txBody>
        </p:sp>
      </p:grpSp>
      <p:sp>
        <p:nvSpPr>
          <p:cNvPr id="23555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数值计算方法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23557" name="Rectangle 14"/>
          <p:cNvSpPr>
            <a:spLocks noChangeArrowheads="1"/>
          </p:cNvSpPr>
          <p:nvPr/>
        </p:nvSpPr>
        <p:spPr bwMode="auto">
          <a:xfrm>
            <a:off x="874713" y="1503363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基本概念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58763" y="1966913"/>
            <a:ext cx="8785225" cy="413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500"/>
              </a:lnSpc>
              <a:defRPr/>
            </a:pPr>
            <a:r>
              <a:rPr kumimoji="0" lang="zh-CN" altLang="en-US" sz="2800" b="1" dirty="0" smtClean="0">
                <a:latin typeface="+mn-ea"/>
                <a:ea typeface="+mn-ea"/>
              </a:rPr>
              <a:t>现代科学研究的三大手段 </a:t>
            </a:r>
            <a:r>
              <a:rPr kumimoji="0" lang="en-US" altLang="zh-CN" sz="2800" b="1" dirty="0" smtClean="0">
                <a:latin typeface="+mn-ea"/>
                <a:ea typeface="+mn-ea"/>
              </a:rPr>
              <a:t>————</a:t>
            </a:r>
          </a:p>
          <a:p>
            <a:pPr eaLnBrk="1" hangingPunct="1">
              <a:lnSpc>
                <a:spcPts val="4500"/>
              </a:lnSpc>
              <a:defRPr/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               科学计算、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理论分析</a:t>
            </a:r>
            <a:r>
              <a:rPr kumimoji="0" lang="zh-CN" altLang="en-US" sz="2800" b="1" dirty="0" smtClean="0">
                <a:latin typeface="+mn-ea"/>
                <a:ea typeface="+mn-ea"/>
              </a:rPr>
              <a:t>、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科学实验</a:t>
            </a:r>
            <a:r>
              <a:rPr kumimoji="0" lang="zh-CN" altLang="en-US" sz="2800" b="1" dirty="0" smtClean="0">
                <a:latin typeface="+mn-ea"/>
                <a:ea typeface="+mn-ea"/>
              </a:rPr>
              <a:t>。</a:t>
            </a:r>
          </a:p>
          <a:p>
            <a:pPr eaLnBrk="1" hangingPunct="1">
              <a:lnSpc>
                <a:spcPts val="4500"/>
              </a:lnSpc>
              <a:defRPr/>
            </a:pPr>
            <a:r>
              <a:rPr kumimoji="0" lang="zh-CN" altLang="en-US" sz="2800" b="1" dirty="0" smtClean="0">
                <a:latin typeface="+mn-ea"/>
                <a:ea typeface="+mn-ea"/>
              </a:rPr>
              <a:t>数值计算方法及其主要内容</a:t>
            </a:r>
          </a:p>
          <a:p>
            <a:pPr eaLnBrk="1" hangingPunct="1">
              <a:lnSpc>
                <a:spcPts val="4500"/>
              </a:lnSpc>
              <a:defRPr/>
            </a:pPr>
            <a:r>
              <a:rPr kumimoji="0" lang="zh-CN" altLang="en-US" sz="2800" b="1" dirty="0" smtClean="0">
                <a:latin typeface="+mn-ea"/>
                <a:ea typeface="+mn-ea"/>
              </a:rPr>
              <a:t>    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数值计算方法</a:t>
            </a:r>
            <a:r>
              <a:rPr kumimoji="0" lang="zh-CN" altLang="en-US" sz="2800" b="1" dirty="0" smtClean="0">
                <a:latin typeface="+mn-ea"/>
                <a:ea typeface="+mn-ea"/>
              </a:rPr>
              <a:t>是应用数学的一个分支，又称</a:t>
            </a:r>
            <a:endParaRPr kumimoji="0" lang="en-US" altLang="zh-CN" sz="2800" b="1" dirty="0" smtClean="0">
              <a:latin typeface="+mn-ea"/>
              <a:ea typeface="+mn-ea"/>
            </a:endParaRPr>
          </a:p>
          <a:p>
            <a:pPr eaLnBrk="1" hangingPunct="1">
              <a:lnSpc>
                <a:spcPts val="4500"/>
              </a:lnSpc>
              <a:defRPr/>
            </a:pPr>
            <a:r>
              <a:rPr kumimoji="0" lang="zh-CN" altLang="en-US" sz="2800" b="1" dirty="0" smtClean="0">
                <a:latin typeface="+mn-ea"/>
                <a:ea typeface="+mn-ea"/>
              </a:rPr>
              <a:t>数值分析或者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计算方法</a:t>
            </a:r>
            <a:r>
              <a:rPr kumimoji="0" lang="zh-CN" altLang="en-US" sz="2800" b="1" dirty="0" smtClean="0">
                <a:latin typeface="+mn-ea"/>
                <a:ea typeface="+mn-ea"/>
              </a:rPr>
              <a:t>。</a:t>
            </a:r>
            <a:endParaRPr kumimoji="0" lang="en-US" altLang="zh-CN" sz="2800" b="1" dirty="0" smtClean="0">
              <a:latin typeface="+mn-ea"/>
              <a:ea typeface="+mn-ea"/>
            </a:endParaRPr>
          </a:p>
          <a:p>
            <a:pPr eaLnBrk="1" hangingPunct="1">
              <a:lnSpc>
                <a:spcPts val="4500"/>
              </a:lnSpc>
              <a:defRPr/>
            </a:pPr>
            <a:r>
              <a:rPr kumimoji="0" lang="en-US" altLang="zh-CN" sz="2800" b="1" dirty="0" smtClean="0">
                <a:latin typeface="+mn-ea"/>
                <a:ea typeface="+mn-ea"/>
              </a:rPr>
              <a:t>    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研究内容：</a:t>
            </a:r>
            <a:r>
              <a:rPr kumimoji="0" lang="zh-CN" altLang="en-US" sz="2800" b="1" dirty="0" smtClean="0">
                <a:latin typeface="+mn-ea"/>
                <a:ea typeface="+mn-ea"/>
              </a:rPr>
              <a:t>用数字计算机求解各种数学问题的</a:t>
            </a:r>
            <a:endParaRPr kumimoji="0" lang="en-US" altLang="zh-CN" sz="2800" b="1" dirty="0" smtClean="0">
              <a:latin typeface="+mn-ea"/>
              <a:ea typeface="+mn-ea"/>
            </a:endParaRPr>
          </a:p>
          <a:p>
            <a:pPr eaLnBrk="1" hangingPunct="1">
              <a:lnSpc>
                <a:spcPts val="4500"/>
              </a:lnSpc>
              <a:defRPr/>
            </a:pPr>
            <a:r>
              <a:rPr kumimoji="0" lang="zh-CN" altLang="en-US" sz="2800" b="1" dirty="0" smtClean="0">
                <a:latin typeface="+mn-ea"/>
                <a:ea typeface="+mn-ea"/>
              </a:rPr>
              <a:t>数值方法及其理论的一门学科。</a:t>
            </a:r>
          </a:p>
        </p:txBody>
      </p:sp>
    </p:spTree>
    <p:extLst>
      <p:ext uri="{BB962C8B-B14F-4D97-AF65-F5344CB8AC3E}">
        <p14:creationId xmlns:p14="http://schemas.microsoft.com/office/powerpoint/2010/main" val="36924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84175" y="1557338"/>
            <a:ext cx="8077200" cy="52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500"/>
              </a:lnSpc>
              <a:defRPr/>
            </a:pPr>
            <a:r>
              <a:rPr kumimoji="0" lang="en-US" altLang="zh-CN" sz="2800" b="1" dirty="0" smtClean="0">
                <a:latin typeface="+mn-ea"/>
                <a:ea typeface="+mn-ea"/>
              </a:rPr>
              <a:t>    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数值：</a:t>
            </a:r>
            <a:r>
              <a:rPr kumimoji="0" lang="zh-CN" altLang="en-US" sz="2800" b="1" dirty="0" smtClean="0">
                <a:latin typeface="+mn-ea"/>
                <a:ea typeface="+mn-ea"/>
              </a:rPr>
              <a:t>数、数字，由</a:t>
            </a:r>
            <a:r>
              <a:rPr kumimoji="0" lang="en-US" altLang="zh-CN" sz="2800" b="1" dirty="0" smtClean="0">
                <a:latin typeface="+mn-ea"/>
                <a:ea typeface="+mn-ea"/>
              </a:rPr>
              <a:t>0-9</a:t>
            </a:r>
            <a:r>
              <a:rPr kumimoji="0" lang="zh-CN" altLang="en-US" sz="2800" b="1" dirty="0" smtClean="0">
                <a:latin typeface="+mn-ea"/>
                <a:ea typeface="+mn-ea"/>
              </a:rPr>
              <a:t>十个数字、小数点和正负号等组成的数。</a:t>
            </a:r>
          </a:p>
          <a:p>
            <a:pPr eaLnBrk="1" hangingPunct="1">
              <a:lnSpc>
                <a:spcPts val="4500"/>
              </a:lnSpc>
              <a:defRPr/>
            </a:pPr>
            <a:r>
              <a:rPr kumimoji="0" lang="zh-CN" altLang="en-US" sz="2800" b="1" dirty="0" smtClean="0">
                <a:latin typeface="+mn-ea"/>
                <a:ea typeface="+mn-ea"/>
              </a:rPr>
              <a:t>    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计算方法：</a:t>
            </a:r>
            <a:r>
              <a:rPr kumimoji="0" lang="zh-CN" altLang="en-US" sz="2800" b="1" dirty="0" smtClean="0">
                <a:latin typeface="+mn-ea"/>
                <a:ea typeface="+mn-ea"/>
              </a:rPr>
              <a:t>解题的方法。可以用自然语言、数学语言或约定的符号语言来描述。</a:t>
            </a:r>
          </a:p>
          <a:p>
            <a:pPr eaLnBrk="1" hangingPunct="1">
              <a:lnSpc>
                <a:spcPts val="4500"/>
              </a:lnSpc>
              <a:defRPr/>
            </a:pPr>
            <a:r>
              <a:rPr kumimoji="0" lang="zh-CN" altLang="en-US" sz="2800" b="1" dirty="0" smtClean="0">
                <a:latin typeface="+mn-ea"/>
                <a:ea typeface="+mn-ea"/>
              </a:rPr>
              <a:t>    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计算：</a:t>
            </a:r>
            <a:r>
              <a:rPr kumimoji="0" lang="zh-CN" altLang="en-US" sz="2800" b="1" dirty="0" smtClean="0">
                <a:latin typeface="+mn-ea"/>
                <a:ea typeface="+mn-ea"/>
              </a:rPr>
              <a:t>只能包括计算机能够直接处理的运算</a:t>
            </a:r>
            <a:r>
              <a:rPr kumimoji="0" lang="en-US" altLang="zh-CN" sz="2800" b="1" dirty="0" smtClean="0">
                <a:latin typeface="+mn-ea"/>
                <a:ea typeface="+mn-ea"/>
              </a:rPr>
              <a:t>,</a:t>
            </a:r>
            <a:r>
              <a:rPr kumimoji="0" lang="zh-CN" altLang="en-US" sz="2800" b="1" dirty="0" smtClean="0">
                <a:latin typeface="+mn-ea"/>
                <a:ea typeface="+mn-ea"/>
              </a:rPr>
              <a:t>即加减乘除等基本运算。</a:t>
            </a:r>
          </a:p>
          <a:p>
            <a:pPr eaLnBrk="1" hangingPunct="1">
              <a:lnSpc>
                <a:spcPts val="4500"/>
              </a:lnSpc>
              <a:defRPr/>
            </a:pPr>
            <a:r>
              <a:rPr kumimoji="0" lang="zh-CN" altLang="en-US" sz="2800" b="1" dirty="0" smtClean="0">
                <a:latin typeface="+mn-ea"/>
                <a:ea typeface="+mn-ea"/>
              </a:rPr>
              <a:t>    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数值计算：</a:t>
            </a:r>
            <a:r>
              <a:rPr kumimoji="0" lang="zh-CN" altLang="en-US" sz="2800" b="1" dirty="0" smtClean="0">
                <a:latin typeface="+mn-ea"/>
                <a:ea typeface="+mn-ea"/>
              </a:rPr>
              <a:t>相对于非数值计算，如查表、排序等。用（</a:t>
            </a:r>
            <a:r>
              <a:rPr kumimoji="0" lang="en-US" altLang="zh-CN" sz="2800" b="1" dirty="0" smtClean="0">
                <a:latin typeface="+mn-ea"/>
                <a:ea typeface="+mn-ea"/>
              </a:rPr>
              <a:t>0-9</a:t>
            </a:r>
            <a:r>
              <a:rPr kumimoji="0" lang="zh-CN" altLang="en-US" sz="2800" b="1" dirty="0" smtClean="0">
                <a:latin typeface="+mn-ea"/>
                <a:ea typeface="+mn-ea"/>
              </a:rPr>
              <a:t>十个数字、小数点、正负号等组成的）数，通过计算机进行加减乘除等基本运算。</a:t>
            </a:r>
          </a:p>
        </p:txBody>
      </p:sp>
      <p:grpSp>
        <p:nvGrpSpPr>
          <p:cNvPr id="24579" name="组合 1"/>
          <p:cNvGrpSpPr>
            <a:grpSpLocks/>
          </p:cNvGrpSpPr>
          <p:nvPr/>
        </p:nvGrpSpPr>
        <p:grpSpPr bwMode="auto">
          <a:xfrm>
            <a:off x="-130845" y="538163"/>
            <a:ext cx="7223125" cy="1235075"/>
            <a:chOff x="1593541" y="2686050"/>
            <a:chExt cx="5144606" cy="911788"/>
          </a:xfrm>
        </p:grpSpPr>
        <p:sp>
          <p:nvSpPr>
            <p:cNvPr id="4" name="矩形 3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一</a:t>
              </a:r>
            </a:p>
          </p:txBody>
        </p:sp>
      </p:grpSp>
      <p:sp>
        <p:nvSpPr>
          <p:cNvPr id="24580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数值计算方法</a:t>
            </a: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766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39763" y="1550988"/>
            <a:ext cx="7772400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主要内容：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工程上遇到的数学问题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          数值计算的误差分析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          非线性方程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          线性方程组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          插值法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          最小二乘法 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          数值积分和数值微分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          常微分方程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用计算机解题的步骤：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    当给定一个实际问题时，首先根据专业知识建立实际问题的数学模型，然后对数学模型进行求解。</a:t>
            </a:r>
          </a:p>
        </p:txBody>
      </p:sp>
      <p:grpSp>
        <p:nvGrpSpPr>
          <p:cNvPr id="26627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4" name="矩形 3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一</a:t>
              </a:r>
            </a:p>
          </p:txBody>
        </p:sp>
      </p:grp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数值计算方法</a:t>
            </a: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920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FFFFFF"/>
      </a:accent3>
      <a:accent4>
        <a:srgbClr val="000000"/>
      </a:accent4>
      <a:accent5>
        <a:srgbClr val="C8CECA"/>
      </a:accent5>
      <a:accent6>
        <a:srgbClr val="BB4B38"/>
      </a:accent6>
      <a:hlink>
        <a:srgbClr val="CCCC00"/>
      </a:hlink>
      <a:folHlink>
        <a:srgbClr val="B2B2B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2110</Words>
  <Application>Microsoft Office PowerPoint</Application>
  <PresentationFormat>全屏显示(4:3)</PresentationFormat>
  <Paragraphs>411</Paragraphs>
  <Slides>46</Slides>
  <Notes>29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9" baseType="lpstr">
      <vt:lpstr>默认设计模板</vt:lpstr>
      <vt:lpstr>Equation</vt:lpstr>
      <vt:lpstr>Picture2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jielilin</dc:creator>
  <cp:lastModifiedBy>jielilin</cp:lastModifiedBy>
  <cp:revision>52</cp:revision>
  <dcterms:created xsi:type="dcterms:W3CDTF">2022-03-22T03:16:51Z</dcterms:created>
  <dcterms:modified xsi:type="dcterms:W3CDTF">2022-03-29T07:03:31Z</dcterms:modified>
</cp:coreProperties>
</file>